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20"/>
  </p:notesMasterIdLst>
  <p:sldIdLst>
    <p:sldId id="257" r:id="rId5"/>
    <p:sldId id="297" r:id="rId6"/>
    <p:sldId id="300" r:id="rId7"/>
    <p:sldId id="286" r:id="rId8"/>
    <p:sldId id="287" r:id="rId9"/>
    <p:sldId id="299" r:id="rId10"/>
    <p:sldId id="289" r:id="rId11"/>
    <p:sldId id="290" r:id="rId12"/>
    <p:sldId id="291" r:id="rId13"/>
    <p:sldId id="298" r:id="rId14"/>
    <p:sldId id="292" r:id="rId15"/>
    <p:sldId id="293" r:id="rId16"/>
    <p:sldId id="295" r:id="rId17"/>
    <p:sldId id="273" r:id="rId18"/>
    <p:sldId id="272" r:id="rId19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Пользователь Windows" initials="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3300"/>
    <a:srgbClr val="0000FF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88E0675-5136-314B-B85E-1A3EC3FBBDC0}" v="4" dt="2021-09-14T17:07:10.30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86" autoAdjust="0"/>
    <p:restoredTop sz="95624"/>
  </p:normalViewPr>
  <p:slideViewPr>
    <p:cSldViewPr>
      <p:cViewPr varScale="1">
        <p:scale>
          <a:sx n="106" d="100"/>
          <a:sy n="106" d="100"/>
        </p:scale>
        <p:origin x="248" y="1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18893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Relationship Id="rId27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Горденко Мария Константиновна" userId="5d93e3fc-1800-400b-a749-00adb2d12005" providerId="ADAL" clId="{F88E0675-5136-314B-B85E-1A3EC3FBBDC0}"/>
    <pc:docChg chg="custSel modSld">
      <pc:chgData name="Горденко Мария Константиновна" userId="5d93e3fc-1800-400b-a749-00adb2d12005" providerId="ADAL" clId="{F88E0675-5136-314B-B85E-1A3EC3FBBDC0}" dt="2021-09-14T17:07:20.076" v="50" actId="20577"/>
      <pc:docMkLst>
        <pc:docMk/>
      </pc:docMkLst>
      <pc:sldChg chg="modSp mod">
        <pc:chgData name="Горденко Мария Константиновна" userId="5d93e3fc-1800-400b-a749-00adb2d12005" providerId="ADAL" clId="{F88E0675-5136-314B-B85E-1A3EC3FBBDC0}" dt="2021-09-14T17:07:20.076" v="50" actId="20577"/>
        <pc:sldMkLst>
          <pc:docMk/>
          <pc:sldMk cId="0" sldId="286"/>
        </pc:sldMkLst>
        <pc:spChg chg="mod">
          <ac:chgData name="Горденко Мария Константиновна" userId="5d93e3fc-1800-400b-a749-00adb2d12005" providerId="ADAL" clId="{F88E0675-5136-314B-B85E-1A3EC3FBBDC0}" dt="2021-09-14T17:07:20.076" v="50" actId="20577"/>
          <ac:spMkLst>
            <pc:docMk/>
            <pc:sldMk cId="0" sldId="286"/>
            <ac:spMk id="4" creationId="{55B5E0A0-B142-4977-A9B6-2F1FADDC81B1}"/>
          </ac:spMkLst>
        </pc:spChg>
      </pc:sldChg>
    </pc:docChg>
  </pc:docChgLst>
  <pc:docChgLst>
    <pc:chgData name="Чуйкин Николай Константинович" userId="53628ff7-c324-44ef-82b0-5b4fab301de9" providerId="ADAL" clId="{06619F39-28BB-4FCB-B39B-EF6D7C4B1F34}"/>
    <pc:docChg chg="modSld">
      <pc:chgData name="Чуйкин Николай Константинович" userId="53628ff7-c324-44ef-82b0-5b4fab301de9" providerId="ADAL" clId="{06619F39-28BB-4FCB-B39B-EF6D7C4B1F34}" dt="2019-09-19T05:06:38.348" v="29" actId="20577"/>
      <pc:docMkLst>
        <pc:docMk/>
      </pc:docMkLst>
      <pc:sldChg chg="modSp">
        <pc:chgData name="Чуйкин Николай Константинович" userId="53628ff7-c324-44ef-82b0-5b4fab301de9" providerId="ADAL" clId="{06619F39-28BB-4FCB-B39B-EF6D7C4B1F34}" dt="2019-09-19T05:06:38.348" v="29" actId="20577"/>
        <pc:sldMkLst>
          <pc:docMk/>
          <pc:sldMk cId="0" sldId="290"/>
        </pc:sldMkLst>
        <pc:spChg chg="mod">
          <ac:chgData name="Чуйкин Николай Константинович" userId="53628ff7-c324-44ef-82b0-5b4fab301de9" providerId="ADAL" clId="{06619F39-28BB-4FCB-B39B-EF6D7C4B1F34}" dt="2019-09-19T05:06:38.348" v="29" actId="20577"/>
          <ac:spMkLst>
            <pc:docMk/>
            <pc:sldMk cId="0" sldId="290"/>
            <ac:spMk id="3" creationId="{596DF156-650E-4AE3-B8A0-A44FB3AA4A75}"/>
          </ac:spMkLst>
        </pc:spChg>
      </pc:sldChg>
    </pc:docChg>
  </pc:docChgLst>
  <pc:docChgLst>
    <pc:chgData name="Olga Maksimenkova" userId="f2714537069f5c5f" providerId="LiveId" clId="{FD975953-8140-4F1F-B8A0-7401E839D415}"/>
    <pc:docChg chg="modSld">
      <pc:chgData name="Olga Maksimenkova" userId="f2714537069f5c5f" providerId="LiveId" clId="{FD975953-8140-4F1F-B8A0-7401E839D415}" dt="2019-09-15T10:19:46.778" v="37" actId="20577"/>
      <pc:docMkLst>
        <pc:docMk/>
      </pc:docMkLst>
      <pc:sldChg chg="modSp">
        <pc:chgData name="Olga Maksimenkova" userId="f2714537069f5c5f" providerId="LiveId" clId="{FD975953-8140-4F1F-B8A0-7401E839D415}" dt="2019-09-15T10:18:29.296" v="20" actId="20577"/>
        <pc:sldMkLst>
          <pc:docMk/>
          <pc:sldMk cId="0" sldId="272"/>
        </pc:sldMkLst>
        <pc:spChg chg="mod">
          <ac:chgData name="Olga Maksimenkova" userId="f2714537069f5c5f" providerId="LiveId" clId="{FD975953-8140-4F1F-B8A0-7401E839D415}" dt="2019-09-15T10:18:29.296" v="20" actId="20577"/>
          <ac:spMkLst>
            <pc:docMk/>
            <pc:sldMk cId="0" sldId="272"/>
            <ac:spMk id="16387" creationId="{F3139A9A-73BF-4D9D-BD61-48548E751D03}"/>
          </ac:spMkLst>
        </pc:spChg>
      </pc:sldChg>
      <pc:sldChg chg="modSp">
        <pc:chgData name="Olga Maksimenkova" userId="f2714537069f5c5f" providerId="LiveId" clId="{FD975953-8140-4F1F-B8A0-7401E839D415}" dt="2019-09-15T10:19:46.778" v="37" actId="20577"/>
        <pc:sldMkLst>
          <pc:docMk/>
          <pc:sldMk cId="0" sldId="295"/>
        </pc:sldMkLst>
        <pc:spChg chg="mod">
          <ac:chgData name="Olga Maksimenkova" userId="f2714537069f5c5f" providerId="LiveId" clId="{FD975953-8140-4F1F-B8A0-7401E839D415}" dt="2019-09-15T10:19:46.778" v="37" actId="20577"/>
          <ac:spMkLst>
            <pc:docMk/>
            <pc:sldMk cId="0" sldId="295"/>
            <ac:spMk id="2" creationId="{C9F2E623-1F3A-4C42-B8ED-5D94594234B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212663F1-EE7F-41D1-AD64-E8CC280D8AF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F492EFA-36A9-4252-A962-C16D86A26087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4073D093-871E-4D45-A8C5-5B28A02654F2}" type="datetimeFigureOut">
              <a:rPr lang="ru-RU"/>
              <a:pPr>
                <a:defRPr/>
              </a:pPr>
              <a:t>14.09.2021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B25B0204-B481-440D-BC87-D8422ACCE25A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BD83BC62-F306-40FA-A469-40A0A560695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4B59BBC-6C3F-4888-B7DA-EEE8ED26BBAB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A6AE13B-E2BE-4BF6-B2FC-BD504055823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0F07FBA1-61C5-4985-9C1D-481B0555D9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D1C30D2-B8A7-4081-A36F-768EA22D551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6C6E3906-CAE9-48E5-AF17-AC669F79F74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68B2F6C8-6739-4228-98F6-D5D7C3E475D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EBFC0C-BDD4-4286-B44C-9DF218201F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100680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3563ED21-30CA-4D90-91D2-1279CC107A1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12EB21D6-5D64-4FF3-8285-7E4712B2B32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BC3561F4-0B11-42DC-9EAA-C10D08B2CFC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5ACD95-72D5-4162-8C3B-92B9B2C318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92129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5F583A93-4B9A-4928-8C63-1C959D0283F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333B22C1-86B2-4A97-9532-25F941635B3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5274CBBE-D1EB-4E37-BC58-65D6F4577EE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90662-DF4A-4BCF-863F-6545E7C111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6162455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E13F88DF-2333-4525-B0D1-FF4FC5A4B87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FA0ED842-9DA5-4F49-B0D1-1AD860CF0B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E239415E-C26F-42D9-A682-76F18E42C44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13C5E0-8396-4FE7-8DC8-13B7CA12F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994640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8489DF55-7667-42DF-8272-3324AD073F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>
            <a:extLst>
              <a:ext uri="{FF2B5EF4-FFF2-40B4-BE49-F238E27FC236}">
                <a16:creationId xmlns:a16="http://schemas.microsoft.com/office/drawing/2014/main" id="{9214DA91-BB13-40FD-A37B-89B568B2252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861D923-0CE8-4AE0-9732-AB54E5B63B5F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70FFC-E8D7-463F-A6A4-93A054B8FC8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231917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9FC440-3C95-44B4-AED5-99CBA8A437C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4FA7E2D-BFA0-47D0-AA0F-DD139440FDD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DA0B51A-13D5-47EF-BA99-CF520A573EA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CCEDE5-A303-48D4-BB1A-413118724C2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418445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F9F77284-6060-42FF-82EB-EC2A9FFB4CE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>
            <a:extLst>
              <a:ext uri="{FF2B5EF4-FFF2-40B4-BE49-F238E27FC236}">
                <a16:creationId xmlns:a16="http://schemas.microsoft.com/office/drawing/2014/main" id="{31BD4C1C-035D-451D-BFE7-981AE1E8F3B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3A6001B5-BCD0-4624-8E36-5DFF33CBCD35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44F266-4559-473F-A878-EEE6529DC68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26075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>
            <a:extLst>
              <a:ext uri="{FF2B5EF4-FFF2-40B4-BE49-F238E27FC236}">
                <a16:creationId xmlns:a16="http://schemas.microsoft.com/office/drawing/2014/main" id="{295C749B-BE6D-4C9B-97AB-667BA8F3232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>
            <a:extLst>
              <a:ext uri="{FF2B5EF4-FFF2-40B4-BE49-F238E27FC236}">
                <a16:creationId xmlns:a16="http://schemas.microsoft.com/office/drawing/2014/main" id="{5228C2C9-84FD-432C-B846-1B532447000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29BAD928-BC24-494F-9C74-1B443963181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2FAD66C-02CA-48A0-905D-29D459CA49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79280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>
            <a:extLst>
              <a:ext uri="{FF2B5EF4-FFF2-40B4-BE49-F238E27FC236}">
                <a16:creationId xmlns:a16="http://schemas.microsoft.com/office/drawing/2014/main" id="{6A307B63-8EFA-4115-8579-D8128828819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>
            <a:extLst>
              <a:ext uri="{FF2B5EF4-FFF2-40B4-BE49-F238E27FC236}">
                <a16:creationId xmlns:a16="http://schemas.microsoft.com/office/drawing/2014/main" id="{2F1DE729-4C95-42D9-9321-218E222E2DE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>
            <a:extLst>
              <a:ext uri="{FF2B5EF4-FFF2-40B4-BE49-F238E27FC236}">
                <a16:creationId xmlns:a16="http://schemas.microsoft.com/office/drawing/2014/main" id="{693CFA2B-AA8B-4293-AAD7-06E34E3AB323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7CB7F-91CE-4DD9-A398-F18EE78D612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47216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717E920-F541-4DF5-A21C-F44E539B2E4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AE19B45-FAA4-49EC-AC0D-FF40A28D6D2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951F80F-8702-471C-91C5-9ACC55F389C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CE613B-E5AF-4C87-9B4A-E1BD83A9CB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5528129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FF9CBB4-2C87-4AC4-B537-E085C8D36C8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66DF63E-F488-4AA8-BFA1-D156A6786F6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02C7D60-C314-4819-BF40-2203EF277176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0C3C0CB-F135-41E2-9691-1FEE653E12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43680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41F6B9E-F111-4256-8C0E-BC80C17647F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8F8012F4-185B-4916-8D53-7853A39C0D8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3DFA012F-4033-4280-9A97-D08C6FB29724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78AD87C7-1EEA-4E3F-8CE0-26F6D128B043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EEC5F34A-A0AB-4ABB-B481-CC0B48AF149D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C2D4FE46-3334-4887-9025-391C6E369BC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ru.wikipedia.org/wiki/&#1040;&#1083;&#1075;&#1086;&#1088;&#1080;&#1090;&#1084;_&#1085;&#1072;&#1093;&#1086;&#1078;&#1076;&#1077;&#1085;&#1080;&#1103;_&#1082;&#1086;&#1088;&#1085;&#1103;_n-&#1085;&#1086;&#1081;_&#1089;&#1090;&#1077;&#1087;&#1077;&#1085;&#1080;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>
            <a:extLst>
              <a:ext uri="{FF2B5EF4-FFF2-40B4-BE49-F238E27FC236}">
                <a16:creationId xmlns:a16="http://schemas.microsoft.com/office/drawing/2014/main" id="{86E87164-1D01-4A02-98E6-F4724195B2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0200" y="1654175"/>
            <a:ext cx="89916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1, Практическое занятие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051" name="Подзаголовок 2">
            <a:extLst>
              <a:ext uri="{FF2B5EF4-FFF2-40B4-BE49-F238E27FC236}">
                <a16:creationId xmlns:a16="http://schemas.microsoft.com/office/drawing/2014/main" id="{73FFC274-A584-4F0A-B9E9-9C8A74DFB5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00200" y="3733800"/>
            <a:ext cx="8991600" cy="20574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ru-RU" sz="2800" b="1" kern="1200" dirty="0">
                <a:solidFill>
                  <a:schemeClr val="accent2"/>
                </a:solidFill>
              </a:rPr>
              <a:t>Передача параметров в методы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kern="1200" dirty="0">
                <a:solidFill>
                  <a:schemeClr val="accent2"/>
                </a:solidFill>
              </a:rPr>
              <a:t>Условный оператор.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kern="1200" dirty="0">
                <a:solidFill>
                  <a:schemeClr val="accent2"/>
                </a:solidFill>
              </a:rPr>
              <a:t>Переключатель</a:t>
            </a:r>
            <a:r>
              <a:rPr lang="en-US" sz="2800" b="1" kern="1200" dirty="0">
                <a:solidFill>
                  <a:schemeClr val="accent2"/>
                </a:solidFill>
              </a:rPr>
              <a:t> (switch)</a:t>
            </a:r>
            <a:endParaRPr lang="ru-RU" sz="2800" b="1" kern="1200" dirty="0">
              <a:solidFill>
                <a:schemeClr val="accent2"/>
              </a:solidFill>
            </a:endParaRPr>
          </a:p>
          <a:p>
            <a:pPr eaLnBrk="1" hangingPunct="1">
              <a:buFont typeface="Arial" charset="0"/>
              <a:buNone/>
              <a:defRPr/>
            </a:pPr>
            <a:r>
              <a:rPr lang="ru-RU" sz="2800" b="1" kern="1200" dirty="0">
                <a:solidFill>
                  <a:schemeClr val="accent2"/>
                </a:solidFill>
              </a:rPr>
              <a:t>Циклы</a:t>
            </a:r>
          </a:p>
        </p:txBody>
      </p:sp>
      <p:sp>
        <p:nvSpPr>
          <p:cNvPr id="3076" name="TextBox 4">
            <a:extLst>
              <a:ext uri="{FF2B5EF4-FFF2-40B4-BE49-F238E27FC236}">
                <a16:creationId xmlns:a16="http://schemas.microsoft.com/office/drawing/2014/main" id="{BF835F66-A0BD-4F8F-9344-242DD3140F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4800" y="285750"/>
            <a:ext cx="556259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Дисциплина «Программирование на </a:t>
            </a:r>
            <a:r>
              <a:rPr lang="en-US" altLang="ru-RU" sz="1800" dirty="0"/>
              <a:t>C#</a:t>
            </a:r>
            <a:r>
              <a:rPr lang="ru-RU" altLang="ru-RU" sz="1800" dirty="0"/>
              <a:t>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F04922-58F6-4366-93AE-A8B2122A2EFB}"/>
              </a:ext>
            </a:extLst>
          </p:cNvPr>
          <p:cNvSpPr txBox="1"/>
          <p:nvPr/>
        </p:nvSpPr>
        <p:spPr>
          <a:xfrm>
            <a:off x="7010400" y="285750"/>
            <a:ext cx="48768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ru-RU" altLang="ru-RU" sz="1800" dirty="0"/>
              <a:t>В.В. Подбельский, О.В. </a:t>
            </a:r>
            <a:r>
              <a:rPr lang="ru-RU" altLang="ru-RU" sz="1800" dirty="0" err="1"/>
              <a:t>Максименкова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F23D8EF-2C38-4EB0-B181-64C5FA03DB7C}"/>
              </a:ext>
            </a:extLst>
          </p:cNvPr>
          <p:cNvSpPr txBox="1"/>
          <p:nvPr/>
        </p:nvSpPr>
        <p:spPr>
          <a:xfrm>
            <a:off x="119336" y="6381328"/>
            <a:ext cx="864096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>
                <a:latin typeface="Calibri" panose="020F0502020204030204" pitchFamily="34" charset="0"/>
                <a:cs typeface="Calibri" panose="020F0502020204030204" pitchFamily="34" charset="0"/>
              </a:rPr>
              <a:t>Благодарность Д.Д. Сагалову за помощь в доработке презентаций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C39444-2586-4A8A-8158-61A3FFFF2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2B8D6-B20B-4001-AF74-741222F2A5AF}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ph idx="1"/>
          </p:nvPr>
        </p:nvSpPr>
        <p:spPr>
          <a:xfrm>
            <a:off x="1981200" y="1600201"/>
            <a:ext cx="8229600" cy="1752600"/>
          </a:xfrm>
          <a:blipFill>
            <a:blip r:embed="rId2"/>
            <a:stretch>
              <a:fillRect l="-518" t="-1730"/>
            </a:stretch>
          </a:blipFill>
          <a:ln>
            <a:solidFill>
              <a:srgbClr val="0070C0"/>
            </a:solidFill>
          </a:ln>
        </p:spPr>
        <p:txBody>
          <a:bodyPr/>
          <a:lstStyle/>
          <a:p>
            <a:r>
              <a:rPr lang="en-US" dirty="0">
                <a:noFill/>
              </a:rPr>
              <a:t> 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BB55FEC-CAC6-4CF5-8C6C-80A124BE2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13C5E0-8396-4FE7-8DC8-13B7CA12F02E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CA63C4-69CB-47A4-8E25-64D7AD7B4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792162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0E85C8B8-3F65-4FAC-A173-49AA02BCFF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057400"/>
            <a:ext cx="10972800" cy="20313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Написать метод для расчета сложных процентов.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Параметры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: начальный капитал, годовая процентная ставка, число лет (вклада).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Возвращаемое значение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 – итоговая сумма в конце срока вклада.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Total(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k,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r,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uint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n)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 основной программе ввести начальный капитал (больший нуля), процентную ставку и число лет. Вывести таблицу значений итоговых сумм в конце каждого года вплоть до заданного числа лет.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FC7D9E58-DA33-468E-A111-A5E61868E4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1B2A19-4BBF-4839-A83B-1C29319B0D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8022" y="1"/>
            <a:ext cx="8229600" cy="762000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D119CEC-C13F-4540-9DFE-6723A07A05D3}"/>
              </a:ext>
            </a:extLst>
          </p:cNvPr>
          <p:cNvSpPr/>
          <p:nvPr/>
        </p:nvSpPr>
        <p:spPr>
          <a:xfrm>
            <a:off x="509585" y="762000"/>
            <a:ext cx="11166475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using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System;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class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Program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static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void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Main() 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double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k, r, s, temp;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uint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n;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	// По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кодстайлу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не стоит оставлять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{ </a:t>
            </a:r>
            <a:r>
              <a:rPr lang="ru-RU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 одной строке с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! В примере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это сделано из-за 	// ограничений пространства на слайде.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{	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	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.Write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"Введите начальный капитал: 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	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while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(!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double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.TryParse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.ReadLine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k) |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| k &lt;= 0);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Капитал не отрицателен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{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	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.Write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"Введите годовую процентную ставку: 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	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while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(!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double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.TryParse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.ReadLine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r) |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| r &lt;= 0);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Процент не отрицателен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do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{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.Write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"Введите число лет: 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);</a:t>
            </a:r>
            <a:b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</a:b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	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while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(!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uint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.TryParse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.ReadLine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(),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n)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|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| n == 0);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число лет не равно нулю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s = Total(k, r, n);      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обращение к методу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.WriteLine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Итоговая сумма: 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+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s);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}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end of Main()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end of Program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8C17B1A7-A8EB-4303-96E0-854A5B786E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9F2E623-1F3A-4C42-B8ED-5D9459423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746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98318EFB-CBF0-447B-8313-36E7BF4DE5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057400"/>
            <a:ext cx="10972800" cy="258532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Написать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метод для решения квадратного уравнения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. </a:t>
            </a: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Параметры – коэффициенты уравнения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,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, и два параметра, для получения значений </a:t>
            </a:r>
            <a:r>
              <a:rPr kumimoji="0" lang="ru-RU" altLang="ru-RU" sz="1800" b="0" i="0" u="sng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вещественных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 корней. </a:t>
            </a: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При отсутствии вещественных корней (если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=0 или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А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=0 и 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С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!=0) метод должен возвращать в точку вызова значение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false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, иначе -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true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. </a:t>
            </a: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 основной программе вводить коэффициенты квадратного уравнения, выводить значения вещественных корней или сообщение об их отсутствии.</a:t>
            </a: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C688FB4F-ACBA-468E-B5D0-2522CFE8B8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>
            <a:extLst>
              <a:ext uri="{FF2B5EF4-FFF2-40B4-BE49-F238E27FC236}">
                <a16:creationId xmlns:a16="http://schemas.microsoft.com/office/drawing/2014/main" id="{35F6D5D0-BA30-4E9D-AB6B-585DA09092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4300" y="228600"/>
            <a:ext cx="11963400" cy="914400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cs typeface="Calibri" panose="020F0502020204030204" pitchFamily="34" charset="0"/>
              </a:rPr>
              <a:t>Выполните самостоятельно дома или на семинаре</a:t>
            </a:r>
          </a:p>
        </p:txBody>
      </p:sp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6B52C6DD-DBEA-44B8-91F5-1DE2FD5EB5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057400"/>
            <a:ext cx="10972800" cy="34163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1) Написать метод, находящий трехзначное десятичное число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все цифры которого одинаковы и которое представляет собой сумму первых членов натурального ряда, то есть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s</a:t>
            </a: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= 1+2+3+4+…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Вывести полученное число, количество членов ряда и условное изображение соответствующей суммы, в которой указаны первые три и последние три члена, а средние члены обозначены многоточием. </a:t>
            </a:r>
            <a:r>
              <a:rPr kumimoji="0" lang="ru-RU" alt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Например, если последний член равен 25, то вывести: 1+2+3+…+23+24+25.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2) Написать метод, преобразующий число переданное в качестве параметра в число, записанное теми же цифрами, но идущими в обратном порядке.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Например, </a:t>
            </a:r>
            <a:r>
              <a:rPr kumimoji="0" lang="en-US" altLang="ru-RU" sz="1800" b="0" i="1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1024 - &gt; 4201, 120 -&gt; 21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2) Модифицируйте коды заданий из семинара, включив в них проверки корректности и осмысленности введенных данных. 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A8AEC62-6F81-4928-8883-28F8AD7807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>
            <a:extLst>
              <a:ext uri="{FF2B5EF4-FFF2-40B4-BE49-F238E27FC236}">
                <a16:creationId xmlns:a16="http://schemas.microsoft.com/office/drawing/2014/main" id="{C6E23CAB-F0B3-471E-B358-A76E6AEA87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228600"/>
            <a:ext cx="11696700" cy="655638"/>
          </a:xfrm>
        </p:spPr>
        <p:txBody>
          <a:bodyPr/>
          <a:lstStyle/>
          <a:p>
            <a:pPr eaLnBrk="1" hangingPunct="1">
              <a:defRPr/>
            </a:pPr>
            <a:r>
              <a:rPr lang="ru-RU" sz="40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Выполните самостоятельно дома или на семинаре</a:t>
            </a:r>
            <a:endParaRPr lang="ru-RU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Прямоугольник 2">
                <a:extLst>
                  <a:ext uri="{FF2B5EF4-FFF2-40B4-BE49-F238E27FC236}">
                    <a16:creationId xmlns:a16="http://schemas.microsoft.com/office/drawing/2014/main" id="{A05A740E-35F5-4D19-9EEB-5F7EB56940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9600" y="1219200"/>
                <a:ext cx="10972800" cy="4574970"/>
              </a:xfrm>
              <a:prstGeom prst="rect">
                <a:avLst/>
              </a:prstGeom>
              <a:noFill/>
              <a:ln w="95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square">
                <a:spAutoFit/>
              </a:bodyPr>
              <a:lstStyle>
                <a:lvl1pPr>
                  <a:spcBef>
                    <a:spcPct val="20000"/>
                  </a:spcBef>
                  <a:buChar char="•"/>
                  <a:defRPr sz="32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8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Написать метод, вычисляющий логическое значение функции </a:t>
                </a:r>
                <a:r>
                  <a:rPr kumimoji="0" lang="ru-RU" altLang="ru-RU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G=F(X,Y)</a:t>
                </a: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. Результат равен </a:t>
                </a:r>
                <a:r>
                  <a:rPr kumimoji="0" lang="ru-RU" altLang="ru-RU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true</a:t>
                </a: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, если точка с координатами (X,Y) попадает в фигуру G, и результат равен </a:t>
                </a:r>
                <a:r>
                  <a:rPr kumimoji="0" lang="ru-RU" altLang="ru-RU" sz="16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false</a:t>
                </a: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, если точка с координатами (X,Y) не попадает в фигуру G. Фигура G - сектор круга радиусом R=2 в диапазоне углов -90&lt;= fi &lt;=45.</a:t>
                </a: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Написать метод, вычисляющий значение функции G=F(X,Y) </a:t>
                </a:r>
                <a:br>
                  <a:rPr kumimoji="0" lang="ru-RU" altLang="ru-RU" sz="1600" b="0" i="1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+mn-ea"/>
                    <a:cs typeface="+mn-cs"/>
                  </a:rPr>
                </a:br>
                <a14:m>
                  <m:oMath xmlns:m="http://schemas.openxmlformats.org/officeDocument/2006/math">
                    <m:r>
                      <a:rPr kumimoji="0" lang="en-US" altLang="ru-RU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𝐺</m:t>
                    </m:r>
                    <m:r>
                      <a:rPr kumimoji="0" lang="en-US" altLang="ru-RU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kumimoji="0" lang="en-US" altLang="ru-RU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ru-RU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mPr>
                          <m:mr>
                            <m:e>
                              <m:r>
                                <m:rPr>
                                  <m:brk m:alnAt="7"/>
                                </m:rP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+</m:t>
                              </m:r>
                              <m:func>
                                <m:funcPr>
                                  <m:ctrlPr>
                                    <a:rPr kumimoji="0" lang="en-US" altLang="ru-RU" sz="16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s</m:t>
                                  </m:r>
                                  <m:r>
                                    <m:rPr>
                                      <m:sty m:val="p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kumimoji="0" lang="en-US" altLang="ru-RU" sz="1600" b="0" i="1" u="none" strike="noStrike" kern="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r>
                                        <m:rPr>
                                          <m:brk m:alnAt="7"/>
                                        </m:rPr>
                                        <a:rPr kumimoji="0" lang="en-US" altLang="ru-RU" sz="1600" b="0" i="1" u="none" strike="noStrike" kern="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𝑌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m:rPr>
                                  <m:brk m:alnAt="7"/>
                                </m:rP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,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&lt;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𝑌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и 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&gt;0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𝑌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−</m:t>
                              </m:r>
                              <m:func>
                                <m:funcPr>
                                  <m:ctrlPr>
                                    <a:rPr kumimoji="0" lang="en-US" altLang="ru-RU" sz="16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cos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kumimoji="0" lang="en-US" altLang="ru-RU" sz="1600" b="0" i="1" u="none" strike="noStrike" kern="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kumimoji="0" lang="en-US" altLang="ru-RU" sz="1600" b="0" i="1" u="none" strike="noStrike" kern="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  <m:t>𝑋</m:t>
                                      </m:r>
                                    </m:e>
                                  </m:d>
                                </m:e>
                              </m:func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,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&gt;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𝑌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 и 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&lt;0</m:t>
                              </m:r>
                            </m:e>
                          </m:mr>
                          <m:mr>
                            <m:e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0.5∙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∙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𝑌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, в остальных случаях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ru-RU" altLang="ru-RU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endParaRPr kumimoji="0" lang="ru-RU" altLang="ru-RU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Написать метод, вычисляющий значение функции G=F(X)</a:t>
                </a:r>
                <a:b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</a:b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 </a:t>
                </a:r>
                <a14:m>
                  <m:oMath xmlns:m="http://schemas.openxmlformats.org/officeDocument/2006/math">
                    <m:r>
                      <a:rPr kumimoji="0" lang="en-US" altLang="ru-RU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𝐺</m:t>
                    </m:r>
                    <m:r>
                      <a:rPr kumimoji="0" lang="en-US" altLang="ru-RU" sz="1600" b="0" i="1" u="none" strike="noStrike" kern="0" cap="none" spc="0" normalizeH="0" baseline="0" noProof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+mn-ea"/>
                        <a:cs typeface="+mn-cs"/>
                      </a:rPr>
                      <m:t>=</m:t>
                    </m:r>
                    <m:d>
                      <m:dPr>
                        <m:begChr m:val="{"/>
                        <m:endChr m:val=""/>
                        <m:ctrlPr>
                          <a:rPr kumimoji="0" lang="en-US" altLang="ru-RU" sz="1600" b="0" i="1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+mn-ea"/>
                            <a:cs typeface="+mn-cs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kumimoji="0" lang="en-US" altLang="ru-RU" sz="1600" b="0" i="1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00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+mn-ea"/>
                                <a:cs typeface="+mn-cs"/>
                              </a:rPr>
                            </m:ctrlPr>
                          </m:mPr>
                          <m:mr>
                            <m:e>
                              <m:func>
                                <m:funcPr>
                                  <m:ctrlPr>
                                    <a:rPr kumimoji="0" lang="en-US" altLang="ru-RU" sz="16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s</m:t>
                                  </m:r>
                                  <m:r>
                                    <m:rPr>
                                      <m:sty m:val="p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kumimoji="0" lang="en-US" altLang="ru-RU" sz="1600" b="0" i="1" u="none" strike="noStrike" kern="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+mn-cs"/>
                                            </a:rPr>
                                            <m:t>𝜋</m:t>
                                          </m:r>
                                        </m:num>
                                        <m:den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m:rPr>
                                  <m:brk m:alnAt="7"/>
                                </m:rP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,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  <a:cs typeface="+mn-cs"/>
                                </a:rPr>
                                <m:t>≤0.5</m:t>
                              </m:r>
                            </m:e>
                          </m:mr>
                          <m:mr>
                            <m:e>
                              <m:func>
                                <m:funcPr>
                                  <m:ctrlPr>
                                    <a:rPr kumimoji="0" lang="en-US" altLang="ru-RU" sz="1600" b="0" i="1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  <m:brk m:alnAt="7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s</m:t>
                                  </m:r>
                                  <m:r>
                                    <m:rPr>
                                      <m:sty m:val="p"/>
                                    </m:rPr>
                                    <a:rPr kumimoji="0" lang="en-US" altLang="ru-RU" sz="1600" b="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rgbClr val="000000"/>
                                      </a:solidFill>
                                      <a:effectLst/>
                                      <a:uLnTx/>
                                      <a:uFillTx/>
                                      <a:latin typeface="Cambria Math" panose="02040503050406030204" pitchFamily="18" charset="0"/>
                                      <a:ea typeface="+mn-ea"/>
                                      <a:cs typeface="+mn-cs"/>
                                    </a:rPr>
                                    <m:t>in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kumimoji="0" lang="en-US" altLang="ru-RU" sz="1600" b="0" i="1" u="none" strike="noStrike" kern="0" cap="none" spc="0" normalizeH="0" baseline="0" noProof="0">
                                          <a:ln>
                                            <a:noFill/>
                                          </a:ln>
                                          <a:solidFill>
                                            <a:srgbClr val="000000"/>
                                          </a:solidFill>
                                          <a:effectLst/>
                                          <a:uLnTx/>
                                          <a:uFillTx/>
                                          <a:latin typeface="Cambria Math" panose="02040503050406030204" pitchFamily="18" charset="0"/>
                                          <a:ea typeface="+mn-ea"/>
                                          <a:cs typeface="+mn-cs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+mn-cs"/>
                                            </a:rPr>
                                            <m:t>𝜋</m:t>
                                          </m:r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+mn-cs"/>
                                            </a:rPr>
                                            <m:t>∙(</m:t>
                                          </m:r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+mn-cs"/>
                                            </a:rPr>
                                            <m:t>𝑥</m:t>
                                          </m:r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Cambria Math" panose="02040503050406030204" pitchFamily="18" charset="0"/>
                                              <a:cs typeface="+mn-cs"/>
                                            </a:rPr>
                                            <m:t>−1)</m:t>
                                          </m:r>
                                        </m:num>
                                        <m:den>
                                          <m:r>
                                            <a:rPr kumimoji="0" lang="en-US" altLang="ru-RU" sz="1600" b="0" i="1" u="none" strike="noStrike" kern="0" cap="none" spc="0" normalizeH="0" baseline="0" noProof="0">
                                              <a:ln>
                                                <a:noFill/>
                                              </a:ln>
                                              <a:solidFill>
                                                <a:srgbClr val="000000"/>
                                              </a:solidFill>
                                              <a:effectLst/>
                                              <a:uLnTx/>
                                              <a:uFillTx/>
                                              <a:latin typeface="Cambria Math" panose="02040503050406030204" pitchFamily="18" charset="0"/>
                                              <a:ea typeface="+mn-ea"/>
                                              <a:cs typeface="+mn-cs"/>
                                            </a:rPr>
                                            <m:t>2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m:rPr>
                                  <m:brk m:alnAt="7"/>
                                </m:rP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,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𝑋</m:t>
                              </m:r>
                              <m:r>
                                <a:rPr kumimoji="0" lang="en-US" altLang="ru-RU" sz="1600" b="0" i="1" u="none" strike="noStrike" kern="0" cap="none" spc="0" normalizeH="0" baseline="0" noProof="0">
                                  <a:ln>
                                    <a:noFill/>
                                  </a:ln>
                                  <a:solidFill>
                                    <a:srgbClr val="000000"/>
                                  </a:solidFill>
                                  <a:effectLst/>
                                  <a:uLnTx/>
                                  <a:uFillTx/>
                                  <a:latin typeface="Cambria Math" panose="02040503050406030204" pitchFamily="18" charset="0"/>
                                  <a:ea typeface="+mn-ea"/>
                                  <a:cs typeface="+mn-cs"/>
                                </a:rPr>
                                <m:t>&gt;0.5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kumimoji="0" lang="ru-RU" altLang="ru-RU" sz="16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endParaRPr>
              </a:p>
              <a:p>
                <a:pPr marL="342900" marR="0" lvl="0" indent="-342900" algn="l" defTabSz="914400" rtl="0" eaLnBrk="1" fontAlgn="base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ct val="0"/>
                  </a:spcAft>
                  <a:buClrTx/>
                  <a:buSzTx/>
                  <a:buFont typeface="+mj-lt"/>
                  <a:buAutoNum type="arabicPeriod"/>
                  <a:tabLst/>
                  <a:defRPr/>
                </a:pPr>
                <a:r>
                  <a:rPr kumimoji="0" lang="ru-RU" altLang="ru-RU" sz="16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/>
                    <a:ea typeface="+mn-ea"/>
                    <a:cs typeface="+mn-cs"/>
                  </a:rPr>
                  <a:t>(***) Трехзначным целым числом кодируется номер аудитории в учебном корпусе. Старшая цифра обозначают номер этажа, а две младшие –  номер аудитории на этаже. Из трех аудиторий определить и вывести на экран ту аудиторию, которая имеет минимальный номер внутри этажа. Если таких аудиторий несколько - вывести любую из них. </a:t>
                </a:r>
              </a:p>
            </p:txBody>
          </p:sp>
        </mc:Choice>
        <mc:Fallback xmlns="">
          <p:sp>
            <p:nvSpPr>
              <p:cNvPr id="7" name="Прямоугольник 2">
                <a:extLst>
                  <a:ext uri="{FF2B5EF4-FFF2-40B4-BE49-F238E27FC236}">
                    <a16:creationId xmlns:a16="http://schemas.microsoft.com/office/drawing/2014/main" id="{A05A740E-35F5-4D19-9EEB-5F7EB569404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09600" y="1219200"/>
                <a:ext cx="10972800" cy="4574970"/>
              </a:xfrm>
              <a:prstGeom prst="rect">
                <a:avLst/>
              </a:prstGeom>
              <a:blipFill>
                <a:blip r:embed="rId2"/>
                <a:stretch>
                  <a:fillRect l="-166" t="-266" b="-798"/>
                </a:stretch>
              </a:blipFill>
              <a:ln w="9525">
                <a:solidFill>
                  <a:srgbClr val="0070C0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A1F36112-B312-4749-BDFC-A50BD67DDF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>
            <a:extLst>
              <a:ext uri="{FF2B5EF4-FFF2-40B4-BE49-F238E27FC236}">
                <a16:creationId xmlns:a16="http://schemas.microsoft.com/office/drawing/2014/main" id="{6AE3AB47-DB3D-4C3E-9A47-80B327C8C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6200"/>
            <a:ext cx="8839200" cy="990600"/>
          </a:xfrm>
        </p:spPr>
        <p:txBody>
          <a:bodyPr/>
          <a:lstStyle/>
          <a:p>
            <a:pPr>
              <a:defRPr/>
            </a:pPr>
            <a:r>
              <a:rPr lang="ru-RU" alt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Предупреждение</a:t>
            </a:r>
          </a:p>
        </p:txBody>
      </p:sp>
      <p:sp>
        <p:nvSpPr>
          <p:cNvPr id="16387" name="Прямоугольник 2">
            <a:extLst>
              <a:ext uri="{FF2B5EF4-FFF2-40B4-BE49-F238E27FC236}">
                <a16:creationId xmlns:a16="http://schemas.microsoft.com/office/drawing/2014/main" id="{4FB63352-02A7-4F66-A1A4-81C121B40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295400"/>
            <a:ext cx="10972800" cy="183197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Зачастую примеры в данной презентации не соответствуют </a:t>
            </a:r>
            <a:r>
              <a:rPr lang="ru-RU" altLang="ru-RU" sz="2000" dirty="0" err="1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кодстайлу</a:t>
            </a:r>
            <a:r>
              <a:rPr lang="en-US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связи с ограниченным пространством на слайдах.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endParaRPr lang="ru-RU" alt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первую очередь, это касается фигурных скобок, которые НЕ должны находиться на одной строке с</a:t>
            </a:r>
            <a:r>
              <a:rPr lang="en-US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if/while.</a:t>
            </a:r>
            <a:endParaRPr lang="ru-RU" alt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99206C1A-7AB8-4A45-8F30-FEE85C03A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297" y="3429000"/>
            <a:ext cx="10972800" cy="2462213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Корректный стиль имеет вид: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b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if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(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условие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)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{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   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//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Ваш код...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Consolas" panose="020B0609020204030204" pitchFamily="49" charset="0"/>
                <a:ea typeface="+mn-ea"/>
                <a:cs typeface="+mn-cs"/>
              </a:rPr>
              <a:t>}</a:t>
            </a: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+mn-lt"/>
                <a:cs typeface="Times New Roman" panose="02020603050405020304" pitchFamily="18" charset="0"/>
              </a:rPr>
            </a:br>
            <a:br>
              <a: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+mn-lt"/>
                <a:cs typeface="Times New Roman" panose="02020603050405020304" pitchFamily="18" charset="0"/>
              </a:rPr>
            </a:br>
            <a:r>
              <a:rPr lang="ru-RU" altLang="ru-RU" sz="18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Обратите внимание, что даже для одиночных операторов в блоке фигурные скобки ОБЯЗАТЕЛЬНЫ.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Consolas" panose="020B0609020204030204" pitchFamily="49" charset="0"/>
              <a:ea typeface="+mn-ea"/>
              <a:cs typeface="+mn-cs"/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B869F4E-D3CB-4698-816D-027645BE77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2</a:t>
            </a:fld>
            <a:endParaRPr lang="ru-RU" alt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>
            <a:extLst>
              <a:ext uri="{FF2B5EF4-FFF2-40B4-BE49-F238E27FC236}">
                <a16:creationId xmlns:a16="http://schemas.microsoft.com/office/drawing/2014/main" id="{6AE3AB47-DB3D-4C3E-9A47-80B327C8CF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76400" y="76200"/>
            <a:ext cx="8839200" cy="990600"/>
          </a:xfrm>
        </p:spPr>
        <p:txBody>
          <a:bodyPr/>
          <a:lstStyle/>
          <a:p>
            <a:pPr>
              <a:defRPr/>
            </a:pPr>
            <a:r>
              <a:rPr lang="ru-RU" alt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16387" name="Прямоугольник 2">
            <a:extLst>
              <a:ext uri="{FF2B5EF4-FFF2-40B4-BE49-F238E27FC236}">
                <a16:creationId xmlns:a16="http://schemas.microsoft.com/office/drawing/2014/main" id="{4FB63352-02A7-4F66-A1A4-81C121B40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2057400"/>
            <a:ext cx="10972800" cy="360169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Написать метод, переводящий оценку в баллах десятибалльной шкалы в аттестационную (четырех балльную) шкалу: 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* 1, 2, 3 балла – неудовлетворительно;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* 4,5 – удовлетворительно;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* 6,7 – хорошо;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* 8, 9, 10 – отлично. </a:t>
            </a:r>
            <a:endParaRPr lang="en-US" alt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endParaRPr lang="ru-RU" altLang="ru-RU" sz="2000" dirty="0"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Используйте переключатель</a:t>
            </a:r>
            <a:r>
              <a:rPr lang="en-US" alt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(switch)</a:t>
            </a:r>
            <a:r>
              <a:rPr lang="ru-RU" altLang="ru-RU" sz="2000" b="1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В основной программе в получайте от пользователя оценки (целые числа из диапазона 1..10 и выводите значение в четырёх балльной шкале.</a:t>
            </a: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1E4B6314-A711-44C3-A0D4-131906619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809681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2">
            <a:extLst>
              <a:ext uri="{FF2B5EF4-FFF2-40B4-BE49-F238E27FC236}">
                <a16:creationId xmlns:a16="http://schemas.microsoft.com/office/drawing/2014/main" id="{55B5E0A0-B142-4977-A9B6-2F1FADDC81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030705"/>
            <a:ext cx="10972800" cy="409342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Написать </a:t>
            </a:r>
            <a:r>
              <a:rPr lang="ru-RU" altLang="ru-RU" sz="2000" b="1" dirty="0">
                <a:latin typeface="+mn-lt"/>
                <a:ea typeface="Calibri" pitchFamily="34" charset="0"/>
                <a:cs typeface="Times New Roman" pitchFamily="18" charset="0"/>
              </a:rPr>
              <a:t>метод</a:t>
            </a:r>
            <a:endParaRPr lang="en-US" altLang="ru-RU" sz="2000" b="1" dirty="0">
              <a:solidFill>
                <a:srgbClr val="0000FF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000" b="1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bool Function1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ru-RU" sz="2000" b="1" dirty="0">
                <a:solidFill>
                  <a:srgbClr val="0000FF"/>
                </a:solidFill>
                <a:ea typeface="Calibri" pitchFamily="34" charset="0"/>
                <a:cs typeface="Times New Roman" pitchFamily="18" charset="0"/>
              </a:rPr>
              <a:t>void Function2</a:t>
            </a:r>
            <a:endParaRPr lang="en-US" altLang="ru-RU" sz="2000" b="1" dirty="0">
              <a:solidFill>
                <a:srgbClr val="0000FF"/>
              </a:solidFill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с двумя логическими параметрами, </a:t>
            </a:r>
            <a:r>
              <a:rPr lang="ru-RU" altLang="ru-RU" sz="2000" b="1" dirty="0">
                <a:latin typeface="+mn-lt"/>
                <a:ea typeface="Calibri" pitchFamily="34" charset="0"/>
                <a:cs typeface="Times New Roman" pitchFamily="18" charset="0"/>
              </a:rPr>
              <a:t>вычисляющий и возвращающий значение логического выражения</a:t>
            </a: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 (конкретное выражение в условии должно быть явно задано). 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b="1" dirty="0">
                <a:latin typeface="+mn-lt"/>
                <a:ea typeface="Calibri" pitchFamily="34" charset="0"/>
                <a:cs typeface="Times New Roman" pitchFamily="18" charset="0"/>
              </a:rPr>
              <a:t>Логическое выражение: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sz="2000" b="1" dirty="0">
                <a:solidFill>
                  <a:srgbClr val="008000"/>
                </a:solidFill>
                <a:highlight>
                  <a:srgbClr val="FFFFFF"/>
                </a:highlight>
                <a:ea typeface="Calibri" panose="020F0502020204030204" pitchFamily="34" charset="0"/>
                <a:cs typeface="Times New Roman" panose="02020603050405020304" pitchFamily="18" charset="0"/>
              </a:rPr>
              <a:t>!(p &amp; q) &amp; !(p | !q)</a:t>
            </a:r>
            <a:endParaRPr lang="ru-RU" sz="2000" b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en-US" altLang="ru-RU" sz="20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В основной программе </a:t>
            </a:r>
            <a:r>
              <a:rPr lang="ru-RU" altLang="ru-RU" sz="2000" b="1" dirty="0">
                <a:latin typeface="+mn-lt"/>
                <a:ea typeface="Calibri" pitchFamily="34" charset="0"/>
                <a:cs typeface="Times New Roman" pitchFamily="18" charset="0"/>
              </a:rPr>
              <a:t>построить таблицу истинности логического выражения</a:t>
            </a: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, заданного методом.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endParaRPr lang="ru-RU" altLang="ru-RU" sz="2000" dirty="0">
              <a:latin typeface="+mn-lt"/>
              <a:ea typeface="Calibri" pitchFamily="34" charset="0"/>
              <a:cs typeface="Times New Roman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Модифицируйте предложенный на слайде 4 код метода </a:t>
            </a:r>
            <a:r>
              <a:rPr lang="en-US" altLang="ru-RU" sz="2000" dirty="0">
                <a:solidFill>
                  <a:srgbClr val="0000FF"/>
                </a:solidFill>
                <a:latin typeface="+mn-lt"/>
                <a:ea typeface="Calibri" pitchFamily="34" charset="0"/>
                <a:cs typeface="Times New Roman" pitchFamily="18" charset="0"/>
              </a:rPr>
              <a:t>Main()</a:t>
            </a:r>
            <a:r>
              <a:rPr lang="ru-RU" altLang="ru-RU" sz="2000" dirty="0">
                <a:solidFill>
                  <a:srgbClr val="0000FF"/>
                </a:solidFill>
                <a:latin typeface="+mn-lt"/>
                <a:ea typeface="Calibri" pitchFamily="34" charset="0"/>
                <a:cs typeface="Times New Roman" pitchFamily="18" charset="0"/>
              </a:rPr>
              <a:t> </a:t>
            </a:r>
            <a:r>
              <a:rPr lang="ru-RU" altLang="ru-RU" sz="2000" dirty="0">
                <a:latin typeface="+mn-lt"/>
                <a:ea typeface="Calibri" pitchFamily="34" charset="0"/>
                <a:cs typeface="Times New Roman" pitchFamily="18" charset="0"/>
              </a:rPr>
              <a:t>так, чтобы на экран выдавалась таблица из нулей и единиц.</a:t>
            </a:r>
            <a:endParaRPr lang="en-US" altLang="ru-RU" sz="2000" dirty="0">
              <a:latin typeface="+mn-lt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BA607E48-435B-4029-AB4F-4B3B1B834E03}"/>
              </a:ext>
            </a:extLst>
          </p:cNvPr>
          <p:cNvSpPr txBox="1">
            <a:spLocks/>
          </p:cNvSpPr>
          <p:nvPr/>
        </p:nvSpPr>
        <p:spPr bwMode="auto">
          <a:xfrm>
            <a:off x="1676400" y="76200"/>
            <a:ext cx="883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4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altLang="ru-RU" sz="4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alt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BB7EDD60-79A6-4F1F-904F-4D2BB3B51A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E5EEC9D-7837-49F3-A03E-39D8DABF34BD}"/>
              </a:ext>
            </a:extLst>
          </p:cNvPr>
          <p:cNvSpPr/>
          <p:nvPr/>
        </p:nvSpPr>
        <p:spPr>
          <a:xfrm>
            <a:off x="571500" y="780157"/>
            <a:ext cx="11049000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defRPr/>
            </a:pP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q, res;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Таблица истинности !(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 &amp; q) &amp; !(p | !q)"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fr-FR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 p \t q \t F"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q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    {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res = Function(p, q);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Вызов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Function()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9933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$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"{p}\t{q}\t{res}"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q = !q;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(!q);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p = !p;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(!p);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выхода нажмите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ENTER"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описание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Function()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A02D5FB-EA25-4537-8823-773453B09A06}"/>
              </a:ext>
            </a:extLst>
          </p:cNvPr>
          <p:cNvSpPr txBox="1">
            <a:spLocks/>
          </p:cNvSpPr>
          <p:nvPr/>
        </p:nvSpPr>
        <p:spPr bwMode="auto">
          <a:xfrm>
            <a:off x="1676400" y="76199"/>
            <a:ext cx="8839200" cy="703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4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altLang="ru-RU" sz="4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ru-RU" alt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03577974-AEE0-4806-A026-7CFD380F25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Номер слайда 2">
            <a:extLst>
              <a:ext uri="{FF2B5EF4-FFF2-40B4-BE49-F238E27FC236}">
                <a16:creationId xmlns:a16="http://schemas.microsoft.com/office/drawing/2014/main" id="{CC84F8A4-E1D2-46E7-A26D-7863DFE22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112125" y="6165850"/>
            <a:ext cx="2133600" cy="47625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919C98E-BB6E-45AC-B3AD-3A86220125BA}" type="slidenum">
              <a:rPr lang="ru-RU" altLang="en-US"/>
              <a:pPr/>
              <a:t>6</a:t>
            </a:fld>
            <a:endParaRPr lang="ru-RU" altLang="en-US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E1FE21F-1CAD-D748-BB65-8FC9F6593E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0" y="3656890"/>
            <a:ext cx="4495800" cy="2985211"/>
          </a:xfrm>
          <a:prstGeom prst="rect">
            <a:avLst/>
          </a:prstGeom>
        </p:spPr>
      </p:pic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24787581-38A1-46CE-A345-A58D0AFC36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156638"/>
            <a:ext cx="10972800" cy="20313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Вычислить площадь под графиком функции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X^2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на отрезке </a:t>
            </a: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[0;A]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при помощи метода трапеций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вещественная точка 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A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и шаг интегрирования </a:t>
            </a:r>
            <a:r>
              <a:rPr kumimoji="0" lang="ru-RU" altLang="en-US" sz="1800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delta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задаются с клавиатуры.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Чтобы организовать проверку корректности введённых данных, определите ограничения на значения 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А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 и </a:t>
            </a:r>
            <a:r>
              <a:rPr kumimoji="0" lang="en-US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delta</a:t>
            </a: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Как вычисляется значение, добавляемое к интегральной сумме на каждом шаге.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Определите условие выхода из цикла формирования интегральной суммы.</a:t>
            </a: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8064749-CA4E-46F3-ADC9-7C1FF1977FB8}"/>
              </a:ext>
            </a:extLst>
          </p:cNvPr>
          <p:cNvSpPr txBox="1">
            <a:spLocks/>
          </p:cNvSpPr>
          <p:nvPr/>
        </p:nvSpPr>
        <p:spPr bwMode="auto">
          <a:xfrm>
            <a:off x="1676400" y="76200"/>
            <a:ext cx="88392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ru-RU" altLang="ru-RU" sz="4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altLang="ru-RU" sz="4000" b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ru-RU" altLang="ru-RU" sz="4000" b="1" kern="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A92C8A1-14FF-4F8B-BB19-F1474EEE61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81200" y="228600"/>
            <a:ext cx="8229600" cy="685800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4EC9D0-D047-5040-B180-D06E6FC70D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" y="3534945"/>
            <a:ext cx="6643686" cy="2864343"/>
          </a:xfrm>
          <a:prstGeom prst="rect">
            <a:avLst/>
          </a:prstGeom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643E44-1B8B-604C-9EE6-C29B58610C71}"/>
              </a:ext>
            </a:extLst>
          </p:cNvPr>
          <p:cNvSpPr/>
          <p:nvPr/>
        </p:nvSpPr>
        <p:spPr>
          <a:xfrm>
            <a:off x="609600" y="6505233"/>
            <a:ext cx="990600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https://ru.wikipedia.org/wiki/Алгоритм_нахождения_корня_n-ной_степени</a:t>
            </a:r>
            <a:r>
              <a:rPr lang="ru-RU" dirty="0"/>
              <a:t> </a:t>
            </a:r>
          </a:p>
        </p:txBody>
      </p:sp>
      <p:sp>
        <p:nvSpPr>
          <p:cNvPr id="6" name="Прямоугольник 2">
            <a:extLst>
              <a:ext uri="{FF2B5EF4-FFF2-40B4-BE49-F238E27FC236}">
                <a16:creationId xmlns:a16="http://schemas.microsoft.com/office/drawing/2014/main" id="{40AFCF83-394C-4BD4-8D1C-50AAD2EF45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600" y="1120676"/>
            <a:ext cx="10972800" cy="230832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Написать метод для вычисления по формуле Ньютона с точностью до «машинного нуля» приближенного значения арифметического квадратного корня.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Параметры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: подкоренное значение, полученное значение корня и значение точности, достигнутой при его вычислении. Если подкоренное значение отрицательно - метод должен возвращать в точку вызова значение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false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, иначе - </a:t>
            </a:r>
            <a:r>
              <a:rPr kumimoji="0" lang="en-US" alt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true</a:t>
            </a: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. </a:t>
            </a: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ru-RU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itchFamily="34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Calibri" pitchFamily="34" charset="0"/>
                <a:cs typeface="Times New Roman" pitchFamily="18" charset="0"/>
              </a:rPr>
              <a:t>В основной программе вводить вещественные числа и выводить их корни. При отрицательных числах выводить сообщения.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7881544-9D13-4F48-9CA5-5D4E7B7D1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937BB8-4557-4BEA-8F03-96C1E5F8FA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0" y="76201"/>
            <a:ext cx="8229600" cy="761999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E2AD5AF-1BE2-4DD4-ABA6-39D8ED4CEA36}"/>
              </a:ext>
            </a:extLst>
          </p:cNvPr>
          <p:cNvSpPr/>
          <p:nvPr/>
        </p:nvSpPr>
        <p:spPr>
          <a:xfrm>
            <a:off x="571500" y="838200"/>
            <a:ext cx="11049000" cy="5731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// Корень по формуле Ньютона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using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System;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class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Program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void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Main( )        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x, result = 0, eps = 0;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.Title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Формула Ньютона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ConsoleKeyInfo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keyInfo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;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//Нажатая пользователем клавиша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.Clear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();    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// очистка консольного окна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.Write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"x="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}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(!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.TryParse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.ReadLine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(),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x));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//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TODO: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вычисления  (обращение к методу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Newton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) и вывод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           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Для выхода нажмите клавишу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ESC"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keyInfo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=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.ReadKey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}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(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keyInfo.Key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!=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ConsoleKey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.Escape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.Beep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(500, 1000);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//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TODO: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Объявление метода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Newton()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highlight>
                <a:srgbClr val="FFFFFF"/>
              </a:highlight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BF938859-082B-403F-B9BF-4EFC6C02D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5C99884-7258-4051-A2A1-974E68134E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05000" y="0"/>
            <a:ext cx="8229600" cy="838200"/>
          </a:xfrm>
        </p:spPr>
        <p:txBody>
          <a:bodyPr/>
          <a:lstStyle/>
          <a:p>
            <a:pPr>
              <a:defRPr/>
            </a:pPr>
            <a:r>
              <a:rPr lang="ru-RU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BA2B6B-A4F3-46B0-A56A-9D7A2BDA3BCE}"/>
              </a:ext>
            </a:extLst>
          </p:cNvPr>
          <p:cNvSpPr/>
          <p:nvPr/>
        </p:nvSpPr>
        <p:spPr>
          <a:xfrm>
            <a:off x="571500" y="838200"/>
            <a:ext cx="11049000" cy="148399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//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 charset="0"/>
                <a:ea typeface="Calibri" panose="020F0502020204030204" pitchFamily="34" charset="0"/>
                <a:cs typeface="Times New Roman" panose="02020603050405020304" pitchFamily="18" charset="0"/>
              </a:rPr>
              <a:t>вычисления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и вывод</a:t>
            </a: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(!Newton(x,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result,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eps)) 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Error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!"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"root({0}) = {1,8:f4}, eps = {2,8:e4}"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x, result, eps);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1628E17-BAD8-431E-A2D1-81330E0026C5}"/>
              </a:ext>
            </a:extLst>
          </p:cNvPr>
          <p:cNvSpPr/>
          <p:nvPr/>
        </p:nvSpPr>
        <p:spPr>
          <a:xfrm>
            <a:off x="571500" y="2514600"/>
            <a:ext cx="11049000" cy="431554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static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bool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Newton(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x,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sq,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out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eps)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double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r1, r2 = x;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sq = eps = 0.0;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if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(x &lt;= 0.0) { 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2B91A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Console</a:t>
            </a:r>
            <a:r>
              <a:rPr kumimoji="0" lang="en-US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.WriteLine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"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Ошибка в данных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A31515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!"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); 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false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; 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do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{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    r1 = r2;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    eps = x / r1 / 2 - r1 / 2;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  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r2 = r1 + 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eps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} 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FF"/>
              </a:highlight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	</a:t>
            </a:r>
            <a:r>
              <a:rPr kumimoji="0" lang="ru-RU" sz="1600" b="1" i="0" u="none" strike="noStrike" kern="120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while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(r1 != r2);  </a:t>
            </a: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8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// пока приближения «различимы» для ЭВМ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sq = r2;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   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return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true</a:t>
            </a: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28600" marR="0" lvl="0" indent="0" algn="l" defTabSz="914400" rtl="0" eaLnBrk="0" fontAlgn="base" latinLnBrk="0" hangingPunct="0">
              <a:lnSpc>
                <a:spcPct val="115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FF"/>
                </a:highlight>
                <a:uLnTx/>
                <a:uFillTx/>
                <a:latin typeface="Arial"/>
                <a:ea typeface="Calibri" panose="020F0502020204030204" pitchFamily="34" charset="0"/>
                <a:cs typeface="Times New Roman" panose="02020603050405020304" pitchFamily="18" charset="0"/>
              </a:rPr>
              <a:t>        }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Номер слайда 2">
            <a:extLst>
              <a:ext uri="{FF2B5EF4-FFF2-40B4-BE49-F238E27FC236}">
                <a16:creationId xmlns:a16="http://schemas.microsoft.com/office/drawing/2014/main" id="{1165CCD4-66D9-4BDC-B829-4C3C12E3B6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FAD66C-02CA-48A0-905D-29D459CA49AD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DA5B0AEB3FBAB84BAE48FB2A36E49FD8" ma:contentTypeVersion="2" ma:contentTypeDescription="Создание документа." ma:contentTypeScope="" ma:versionID="a8981328cb29eeb919f54d8be738123b">
  <xsd:schema xmlns:xsd="http://www.w3.org/2001/XMLSchema" xmlns:xs="http://www.w3.org/2001/XMLSchema" xmlns:p="http://schemas.microsoft.com/office/2006/metadata/properties" xmlns:ns2="cd50577e-7bc8-4161-b13a-f490416503a8" targetNamespace="http://schemas.microsoft.com/office/2006/metadata/properties" ma:root="true" ma:fieldsID="0c7b8f4c1ac9caef624df9fd668c4e49" ns2:_="">
    <xsd:import namespace="cd50577e-7bc8-4161-b13a-f490416503a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d50577e-7bc8-4161-b13a-f490416503a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DF243ED0-B80A-4933-ADC3-4B829FC0E5F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d50577e-7bc8-4161-b13a-f490416503a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235490C-C63D-479C-BCC4-FEB4ED372122}">
  <ds:schemaRefs>
    <ds:schemaRef ds:uri="http://schemas.openxmlformats.org/package/2006/metadata/core-properties"/>
    <ds:schemaRef ds:uri="http://schemas.microsoft.com/office/2006/metadata/properties"/>
    <ds:schemaRef ds:uri="cd50577e-7bc8-4161-b13a-f490416503a8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purl.org/dc/terms/"/>
    <ds:schemaRef ds:uri="http://purl.org/dc/elements/1.1/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9A40BBD0-D620-4287-9EB3-F9147FFC5B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2370</TotalTime>
  <Words>1606</Words>
  <Application>Microsoft Macintosh PowerPoint</Application>
  <PresentationFormat>Широкоэкранный</PresentationFormat>
  <Paragraphs>180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Cambria Math</vt:lpstr>
      <vt:lpstr>Consolas</vt:lpstr>
      <vt:lpstr>Тема Office</vt:lpstr>
      <vt:lpstr>Модуль 1, Практическое занятие 3</vt:lpstr>
      <vt:lpstr>Предупреждение</vt:lpstr>
      <vt:lpstr>Задача 1</vt:lpstr>
      <vt:lpstr>Презентация PowerPoint</vt:lpstr>
      <vt:lpstr>Презентация PowerPoint</vt:lpstr>
      <vt:lpstr>Презентация PowerPoint</vt:lpstr>
      <vt:lpstr>Задача 4</vt:lpstr>
      <vt:lpstr>Задача 4</vt:lpstr>
      <vt:lpstr>Задача 4</vt:lpstr>
      <vt:lpstr>Задача 5</vt:lpstr>
      <vt:lpstr>Задача 6</vt:lpstr>
      <vt:lpstr>Задача 6</vt:lpstr>
      <vt:lpstr>Задача 7</vt:lpstr>
      <vt:lpstr>Выполните самостоятельно дома или на семинаре</vt:lpstr>
      <vt:lpstr>Выполните самостоятельно дома или на семинаре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Горденко Мария Константиновна</cp:lastModifiedBy>
  <cp:revision>137</cp:revision>
  <cp:lastPrinted>1601-01-01T00:00:00Z</cp:lastPrinted>
  <dcterms:created xsi:type="dcterms:W3CDTF">1601-01-01T00:00:00Z</dcterms:created>
  <dcterms:modified xsi:type="dcterms:W3CDTF">2021-09-14T17:07:36Z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0x010100DA5B0AEB3FBAB84BAE48FB2A36E49FD8</vt:lpwstr>
  </property>
</Properties>
</file>