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7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43"/>
  </p:normalViewPr>
  <p:slideViewPr>
    <p:cSldViewPr snapToGrid="0" snapToObjects="1">
      <p:cViewPr>
        <p:scale>
          <a:sx n="56" d="100"/>
          <a:sy n="56" d="100"/>
        </p:scale>
        <p:origin x="2176" y="9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0D4A7A-A626-CE4E-ABAB-4E18D639FB64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BA8605-5702-DC48-8F6B-D466B7ED93D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7661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BA8605-5702-DC48-8F6B-D466B7ED93D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5283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DBA8605-5702-DC48-8F6B-D466B7ED93D9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43985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0B5228-7DBC-1F4E-B4A8-73116E1F6E8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BC2776D-829A-D141-AFF2-E96DB7CD524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D58F602-EAD0-3B42-9401-1422AD281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ECC6A-7AD8-3A47-9BBB-7265CCF85BBC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D1CA50-FF8B-8442-B146-2382994C8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1F09344-04E8-684A-AB29-D19CC797C6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BE3F5-74BF-C34B-88E1-E741FB371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1328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09A85AC-DCDF-354C-9D0C-6215C035F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D5138D6-3DC1-5D42-8A18-D90D7C141F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337EC9B-22F6-434E-B9CC-AED3A148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ECC6A-7AD8-3A47-9BBB-7265CCF85BBC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5BAC9B-4F95-C342-8CD3-F3B99B3EB6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C9424A8-64D2-2E47-A0B3-6E55E4ED4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BE3F5-74BF-C34B-88E1-E741FB371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3989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0B1DD05-6EF2-714C-B9EE-C59A7440C8E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A3E8FF0-6F81-814C-8B4F-C3548A385A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EC00583-A5AE-EA44-9718-3DB99834E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ECC6A-7AD8-3A47-9BBB-7265CCF85BBC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85AA37-8635-B549-A237-5467613B39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0E19139-2C84-F84B-B2D2-D6AB7BB13C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BE3F5-74BF-C34B-88E1-E741FB371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3086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578BB4-641B-934B-8086-919FC0BC2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8DA439A-FF27-1C4A-8025-58CB107471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DAE9F1-5643-0549-927F-869498B11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ECC6A-7AD8-3A47-9BBB-7265CCF85BBC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B325181-0078-A848-8C79-CE83C0CD2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E755EA7-AD80-A948-A159-227EF5B83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BE3F5-74BF-C34B-88E1-E741FB371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119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9F56F9-5216-B44F-9B03-F3C785E150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32C8D40-6023-7045-9D33-581C1AFB9E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295FE6-963C-654E-B447-F61DDA6380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ECC6A-7AD8-3A47-9BBB-7265CCF85BBC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EC6081E-52A8-3245-92D3-0C827B0466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0DE34C3-9705-8741-AFF8-2A99D9C7B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BE3F5-74BF-C34B-88E1-E741FB371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9253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7D86D9-AB64-C84B-A482-948317DBD3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21B50E-C7B3-FB47-944C-CECA662C06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160CA79-3658-9C4F-85DD-23535727A6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CA73CF1-1821-F04D-ACFF-3E35058A2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ECC6A-7AD8-3A47-9BBB-7265CCF85BBC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F43F09F-0CC0-B54D-ADED-575CA3B28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A7636E8-B96F-564B-91A6-8BF493A79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BE3F5-74BF-C34B-88E1-E741FB371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621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1FC46DA-7328-8A41-A0C3-17FE8B9E4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9358733-95C3-8449-811E-47EBD03E1B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DE89E7D-6FDE-1044-95B0-F2C0FA15B61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7980786-5658-6948-B437-C7C11E5EC9A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5DD5DB2-8DD8-C445-9AEE-58710BD48CC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CC0C734-DA31-6441-B344-ED6A773D5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ECC6A-7AD8-3A47-9BBB-7265CCF85BBC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1B6DAC9-8331-934F-B14D-EA71E03BF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985C9B9-4175-5E47-A768-293AD0B47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BE3F5-74BF-C34B-88E1-E741FB371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3638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953B61-EF6C-324A-B349-3A520617F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80BE2CE-7A83-4C4D-9896-68DA52833B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ECC6A-7AD8-3A47-9BBB-7265CCF85BBC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4376E6B-4850-8F42-9FB8-CC3CC54BEE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C286B501-882D-1E44-AD1A-634493994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BE3F5-74BF-C34B-88E1-E741FB371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599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B7AA447-E241-0E45-8853-489DCCCF65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ECC6A-7AD8-3A47-9BBB-7265CCF85BBC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C3ADE18-B8DC-BC41-902D-5116A64DF5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B4091E2-CA54-414C-AAE9-0999A970F9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BE3F5-74BF-C34B-88E1-E741FB371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433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0DCA6A-950C-F643-A3C1-74818585D7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9CD6ADC-8518-F54B-A25A-4B3DE5612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3500748-3B98-6D4C-B23F-88AD8B437A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B0D124A-F5C7-8C46-8095-CAC48297E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ECC6A-7AD8-3A47-9BBB-7265CCF85BBC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4BCCD80-39E6-A94A-BBA1-F9E8FD1FFB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D77B870-8004-0143-962D-1D824DE921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BE3F5-74BF-C34B-88E1-E741FB371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1478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9EE232B-8DD7-4146-97EA-BCCD5BC788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49DC939-1772-8A4F-B680-4EBB33E3AE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ECB1352-C20F-6147-B9D3-409FE3AF7A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8BA3691-F5B4-B844-8571-EBDBFC983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CECC6A-7AD8-3A47-9BBB-7265CCF85BBC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C464E4B-B794-0245-8016-E5975C288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6707DE-5ECE-1348-B14F-8D16FD7474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4BE3F5-74BF-C34B-88E1-E741FB371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1149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51E6C5-8467-3A48-B700-F46586EA4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B36884E-63B7-414E-8FF7-2EC525424F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4009E62-F0D7-494D-A7F1-C89830B608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CECC6A-7AD8-3A47-9BBB-7265CCF85BBC}" type="datetimeFigureOut">
              <a:rPr lang="ru-RU" smtClean="0"/>
              <a:t>01.09.2018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810A328-4BD6-A248-A7B4-531570BCD2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15CF25-3FCF-134C-A95E-A8CE0C1BBF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4BE3F5-74BF-C34B-88E1-E741FB37150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072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git-scm.com/book/ru/v1/&#1042;&#1074;&#1077;&#1076;&#1077;&#1085;&#1080;&#1077;-&#1054;&#1089;&#1085;&#1086;&#1074;&#1099;-Git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qarOBqIlpU&amp;t=64s" TargetMode="External"/><Relationship Id="rId2" Type="http://schemas.openxmlformats.org/officeDocument/2006/relationships/hyperlink" Target="https://msdn.microsoft.com/ru-ru/dn275834.asp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Nw2tfO44_9E&amp;t=61s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github.com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education.github.com/pack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iaivanov_21@edu.hse.ru" TargetMode="Externa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687E55-F675-0540-8778-D717B34D0F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/>
              <a:t>GitHub</a:t>
            </a:r>
            <a:endParaRPr lang="ru-RU" b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288A66F-DF74-FE48-AB2B-8DDA16B6DFC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https://git-</a:t>
            </a:r>
            <a:r>
              <a:rPr lang="en-US" dirty="0" err="1">
                <a:hlinkClick r:id="rId2"/>
              </a:rPr>
              <a:t>scm.com</a:t>
            </a:r>
            <a:r>
              <a:rPr lang="en-US" dirty="0">
                <a:hlinkClick r:id="rId2"/>
              </a:rPr>
              <a:t>/book/</a:t>
            </a:r>
            <a:r>
              <a:rPr lang="en-US" dirty="0" err="1">
                <a:hlinkClick r:id="rId2"/>
              </a:rPr>
              <a:t>ru</a:t>
            </a:r>
            <a:r>
              <a:rPr lang="en-US" dirty="0">
                <a:hlinkClick r:id="rId2"/>
              </a:rPr>
              <a:t>/v1/</a:t>
            </a:r>
            <a:r>
              <a:rPr lang="ru-RU" dirty="0">
                <a:hlinkClick r:id="rId2"/>
              </a:rPr>
              <a:t>Введение-Основы-</a:t>
            </a:r>
            <a:r>
              <a:rPr lang="en-US" dirty="0">
                <a:hlinkClick r:id="rId2"/>
              </a:rPr>
              <a:t>Git</a:t>
            </a:r>
            <a:r>
              <a:rPr lang="ru-RU" dirty="0"/>
              <a:t> </a:t>
            </a:r>
          </a:p>
          <a:p>
            <a:r>
              <a:rPr lang="ru-RU" dirty="0"/>
              <a:t>Что такое </a:t>
            </a:r>
            <a:r>
              <a:rPr lang="en-US" dirty="0"/>
              <a:t>Git</a:t>
            </a:r>
            <a:r>
              <a:rPr lang="ru-RU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460664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73311B-9109-B349-B5CE-632C168DC4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397443-631B-A447-8D8E-938988B45A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777038" cy="4351338"/>
          </a:xfrm>
        </p:spPr>
        <p:txBody>
          <a:bodyPr/>
          <a:lstStyle/>
          <a:p>
            <a:r>
              <a:rPr lang="ru-RU" dirty="0"/>
              <a:t>Заполняете все поля</a:t>
            </a:r>
          </a:p>
          <a:p>
            <a:r>
              <a:rPr lang="en-US" dirty="0"/>
              <a:t>E-mail </a:t>
            </a:r>
            <a:r>
              <a:rPr lang="ru-RU" dirty="0"/>
              <a:t>обязательно в домене </a:t>
            </a:r>
            <a:r>
              <a:rPr lang="en-US" dirty="0"/>
              <a:t>@</a:t>
            </a:r>
            <a:r>
              <a:rPr lang="en-US" dirty="0" err="1"/>
              <a:t>edu.hse.ru</a:t>
            </a:r>
            <a:endParaRPr lang="en-US" dirty="0"/>
          </a:p>
          <a:p>
            <a:r>
              <a:rPr lang="en-US" dirty="0"/>
              <a:t>School name - National Research University Higher School of Economics</a:t>
            </a:r>
          </a:p>
          <a:p>
            <a:r>
              <a:rPr lang="ru-RU" dirty="0"/>
              <a:t>Планы использования – </a:t>
            </a:r>
            <a:r>
              <a:rPr lang="en-US" dirty="0"/>
              <a:t>for education</a:t>
            </a:r>
          </a:p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99F7AA7F-B00C-4F48-8B65-CF6E5BAC02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5238" y="0"/>
            <a:ext cx="426971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1467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BDCDE6B-19E7-EF44-AA07-C5BE655E0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1529D790-A3C4-6347-ACF9-D2107E3327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53412" y="1690688"/>
            <a:ext cx="10085176" cy="3555206"/>
          </a:xfrm>
        </p:spPr>
      </p:pic>
    </p:spTree>
    <p:extLst>
      <p:ext uri="{BB962C8B-B14F-4D97-AF65-F5344CB8AC3E}">
        <p14:creationId xmlns:p14="http://schemas.microsoft.com/office/powerpoint/2010/main" val="20629279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117E06-026E-DA4B-B1DD-198F935C3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После этого настраиваем </a:t>
            </a:r>
            <a:r>
              <a:rPr lang="en-US" b="1" dirty="0"/>
              <a:t>Visual Studio</a:t>
            </a:r>
            <a:endParaRPr lang="ru-RU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F31A5C1-9993-E54F-850F-AC931FBE86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Инструкции на следующей странице</a:t>
            </a:r>
            <a:endParaRPr lang="ru-RU" dirty="0">
              <a:hlinkClick r:id="rId2"/>
            </a:endParaRPr>
          </a:p>
          <a:p>
            <a:r>
              <a:rPr lang="en-US" dirty="0">
                <a:hlinkClick r:id="rId2"/>
              </a:rPr>
              <a:t>https://msdn.microsoft.com/ru-ru/dn275834.aspx</a:t>
            </a:r>
            <a:r>
              <a:rPr lang="en-US" dirty="0"/>
              <a:t> - </a:t>
            </a:r>
            <a:r>
              <a:rPr lang="ru-RU" dirty="0"/>
              <a:t>материалы по теме</a:t>
            </a:r>
            <a:r>
              <a:rPr lang="en-US" dirty="0"/>
              <a:t> </a:t>
            </a:r>
          </a:p>
          <a:p>
            <a:r>
              <a:rPr lang="en-US" dirty="0">
                <a:hlinkClick r:id="rId3"/>
              </a:rPr>
              <a:t>https://www.youtube.com/watch?v=SqarOBqIlpU&amp;t=64s</a:t>
            </a:r>
            <a:r>
              <a:rPr lang="en-US" dirty="0"/>
              <a:t> </a:t>
            </a:r>
            <a:r>
              <a:rPr lang="ru-RU" dirty="0"/>
              <a:t>видео-</a:t>
            </a:r>
            <a:r>
              <a:rPr lang="ru-RU" dirty="0" err="1"/>
              <a:t>туториал</a:t>
            </a:r>
            <a:r>
              <a:rPr lang="ru-RU" dirty="0"/>
              <a:t> (учетная запись у вас уже есть!, нужно установить расширение</a:t>
            </a:r>
            <a:r>
              <a:rPr lang="en-US" dirty="0"/>
              <a:t>, </a:t>
            </a:r>
            <a:r>
              <a:rPr lang="ru-RU" dirty="0"/>
              <a:t>после, создать </a:t>
            </a:r>
            <a:r>
              <a:rPr lang="ru-RU" dirty="0" err="1"/>
              <a:t>репозиторий</a:t>
            </a:r>
            <a:r>
              <a:rPr lang="ru-RU" dirty="0"/>
              <a:t> – это можно сделать и из </a:t>
            </a:r>
            <a:r>
              <a:rPr lang="en-US" dirty="0"/>
              <a:t>Visual Studio</a:t>
            </a:r>
            <a:r>
              <a:rPr lang="ru-RU" dirty="0"/>
              <a:t>)</a:t>
            </a:r>
          </a:p>
          <a:p>
            <a:r>
              <a:rPr lang="ru-RU" dirty="0"/>
              <a:t>Можете посмотреть это видео </a:t>
            </a:r>
            <a:r>
              <a:rPr lang="en-US" dirty="0">
                <a:hlinkClick r:id="rId4"/>
              </a:rPr>
              <a:t>https://www.youtube.com/watch?v=Nw2tfO44_9E&amp;t=61s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005048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E110C0-F973-9E49-AC2E-EDA7A4FF7D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053749ED-3FD7-3846-8486-97024E720B7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5999" y="74453"/>
            <a:ext cx="11332142" cy="6783547"/>
          </a:xfrm>
        </p:spPr>
      </p:pic>
      <p:sp>
        <p:nvSpPr>
          <p:cNvPr id="8" name="Овал 7">
            <a:extLst>
              <a:ext uri="{FF2B5EF4-FFF2-40B4-BE49-F238E27FC236}">
                <a16:creationId xmlns:a16="http://schemas.microsoft.com/office/drawing/2014/main" id="{0B71BABB-1A37-3A49-AD73-6F79648C0CF5}"/>
              </a:ext>
            </a:extLst>
          </p:cNvPr>
          <p:cNvSpPr/>
          <p:nvPr/>
        </p:nvSpPr>
        <p:spPr>
          <a:xfrm>
            <a:off x="2534836" y="521493"/>
            <a:ext cx="1779990" cy="46434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06681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270E22B6-E7F5-3947-B7EA-CE5FCB7ADCE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2868" b="16197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AAB2C09C-39BF-E242-9E20-5AAFFBAC2461}"/>
              </a:ext>
            </a:extLst>
          </p:cNvPr>
          <p:cNvSpPr/>
          <p:nvPr/>
        </p:nvSpPr>
        <p:spPr>
          <a:xfrm>
            <a:off x="6735365" y="416720"/>
            <a:ext cx="2721769" cy="85248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8079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C0DB7E4B-C076-2B48-997C-0E6626F04A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7890" y="643466"/>
            <a:ext cx="7316220" cy="5571067"/>
          </a:xfrm>
          <a:prstGeom prst="rect">
            <a:avLst/>
          </a:prstGeom>
        </p:spPr>
      </p:pic>
      <p:sp>
        <p:nvSpPr>
          <p:cNvPr id="9" name="Овал 8">
            <a:extLst>
              <a:ext uri="{FF2B5EF4-FFF2-40B4-BE49-F238E27FC236}">
                <a16:creationId xmlns:a16="http://schemas.microsoft.com/office/drawing/2014/main" id="{AAB2C09C-39BF-E242-9E20-5AAFFBAC2461}"/>
              </a:ext>
            </a:extLst>
          </p:cNvPr>
          <p:cNvSpPr/>
          <p:nvPr/>
        </p:nvSpPr>
        <p:spPr>
          <a:xfrm>
            <a:off x="7521177" y="5362046"/>
            <a:ext cx="2721769" cy="85248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9012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A84554D4-5596-104E-895C-FFEE4745BF2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1216" b="16064"/>
          <a:stretch/>
        </p:blipFill>
        <p:spPr>
          <a:xfrm>
            <a:off x="20" y="10"/>
            <a:ext cx="12191980" cy="6857990"/>
          </a:xfrm>
          <a:prstGeom prst="rect">
            <a:avLst/>
          </a:prstGeom>
        </p:spPr>
      </p:pic>
      <p:sp>
        <p:nvSpPr>
          <p:cNvPr id="7" name="Овал 6">
            <a:extLst>
              <a:ext uri="{FF2B5EF4-FFF2-40B4-BE49-F238E27FC236}">
                <a16:creationId xmlns:a16="http://schemas.microsoft.com/office/drawing/2014/main" id="{4BA17BB4-EEA1-1843-A3E2-375A0FB05489}"/>
              </a:ext>
            </a:extLst>
          </p:cNvPr>
          <p:cNvSpPr/>
          <p:nvPr/>
        </p:nvSpPr>
        <p:spPr>
          <a:xfrm>
            <a:off x="4720837" y="904346"/>
            <a:ext cx="2721769" cy="85248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4293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1841079F-0274-384D-A38D-E2765DB4CE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21200" y="2576"/>
            <a:ext cx="3166533" cy="6883770"/>
          </a:xfrm>
          <a:prstGeom prst="rect">
            <a:avLst/>
          </a:prstGeom>
        </p:spPr>
      </p:pic>
      <p:sp>
        <p:nvSpPr>
          <p:cNvPr id="8" name="Овал 7">
            <a:extLst>
              <a:ext uri="{FF2B5EF4-FFF2-40B4-BE49-F238E27FC236}">
                <a16:creationId xmlns:a16="http://schemas.microsoft.com/office/drawing/2014/main" id="{84A41E34-CB2F-9941-A639-7135E5224FB2}"/>
              </a:ext>
            </a:extLst>
          </p:cNvPr>
          <p:cNvSpPr/>
          <p:nvPr/>
        </p:nvSpPr>
        <p:spPr>
          <a:xfrm>
            <a:off x="4267200" y="2607733"/>
            <a:ext cx="1337733" cy="57573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4221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3A630503-DFD7-1041-BF87-07A77CC1B0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638540" y="643466"/>
            <a:ext cx="4914919" cy="5571067"/>
          </a:xfrm>
          <a:prstGeom prst="rect">
            <a:avLst/>
          </a:prstGeom>
        </p:spPr>
      </p:pic>
      <p:sp>
        <p:nvSpPr>
          <p:cNvPr id="11" name="Овал 10">
            <a:extLst>
              <a:ext uri="{FF2B5EF4-FFF2-40B4-BE49-F238E27FC236}">
                <a16:creationId xmlns:a16="http://schemas.microsoft.com/office/drawing/2014/main" id="{12490F46-0FF4-4048-B6F2-BBEF154187AB}"/>
              </a:ext>
            </a:extLst>
          </p:cNvPr>
          <p:cNvSpPr/>
          <p:nvPr/>
        </p:nvSpPr>
        <p:spPr>
          <a:xfrm>
            <a:off x="3914377" y="2855913"/>
            <a:ext cx="4196690" cy="1123420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367533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21290F-F3B1-8A47-A377-D4CE2F6F3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9DB646C1-6B24-8344-BBEE-B6A34681C4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83415" y="42022"/>
            <a:ext cx="3208585" cy="6815978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39B9987-7D1E-A74A-810D-08428323A77D}"/>
              </a:ext>
            </a:extLst>
          </p:cNvPr>
          <p:cNvSpPr txBox="1"/>
          <p:nvPr/>
        </p:nvSpPr>
        <p:spPr>
          <a:xfrm>
            <a:off x="4279893" y="2929466"/>
            <a:ext cx="46304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Создать локальный </a:t>
            </a:r>
            <a:r>
              <a:rPr lang="ru-RU" sz="2400" b="1" dirty="0" err="1">
                <a:solidFill>
                  <a:srgbClr val="C00000"/>
                </a:solidFill>
              </a:rPr>
              <a:t>репозиторий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515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473D8F-30DE-7D48-9F56-827A7FC10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hlinkClick r:id="rId2"/>
              </a:rPr>
              <a:t>https://github.com</a:t>
            </a:r>
            <a:r>
              <a:rPr lang="en-US" dirty="0"/>
              <a:t> 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50E800-98B3-9E46-AA5B-11B6E9A71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2690813" cy="4351338"/>
          </a:xfrm>
        </p:spPr>
        <p:txBody>
          <a:bodyPr>
            <a:normAutofit fontScale="92500"/>
          </a:bodyPr>
          <a:lstStyle/>
          <a:p>
            <a:r>
              <a:rPr lang="ru-RU" dirty="0"/>
              <a:t>Основная страница (здесь вы будете </a:t>
            </a:r>
            <a:r>
              <a:rPr lang="ru-RU" dirty="0" err="1"/>
              <a:t>логиниться</a:t>
            </a:r>
            <a:r>
              <a:rPr lang="ru-RU" dirty="0"/>
              <a:t>)</a:t>
            </a:r>
          </a:p>
          <a:p>
            <a:r>
              <a:rPr lang="ru-RU" dirty="0"/>
              <a:t>Но сначала надо зарегистрироваться</a:t>
            </a:r>
          </a:p>
          <a:p>
            <a:r>
              <a:rPr lang="ru-RU" dirty="0"/>
              <a:t>Для студентов есть особая версия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CDEE371-80BD-5E4E-BDAC-47A4CFA2C7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5700" y="1690688"/>
            <a:ext cx="8267699" cy="5167312"/>
          </a:xfrm>
          <a:prstGeom prst="rect">
            <a:avLst/>
          </a:prstGeom>
        </p:spPr>
      </p:pic>
      <p:sp>
        <p:nvSpPr>
          <p:cNvPr id="5" name="Овал 4">
            <a:extLst>
              <a:ext uri="{FF2B5EF4-FFF2-40B4-BE49-F238E27FC236}">
                <a16:creationId xmlns:a16="http://schemas.microsoft.com/office/drawing/2014/main" id="{3C620D30-E148-2E4B-8155-0B41A8BAD15B}"/>
              </a:ext>
            </a:extLst>
          </p:cNvPr>
          <p:cNvSpPr/>
          <p:nvPr/>
        </p:nvSpPr>
        <p:spPr>
          <a:xfrm>
            <a:off x="9494044" y="1690688"/>
            <a:ext cx="1943100" cy="85248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1660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C1F4BE3C-F1CE-1B4D-BFF4-8A9F999256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3568" y="643467"/>
            <a:ext cx="8044863" cy="557106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F041BC6-05AA-F147-B78B-63EA67156329}"/>
              </a:ext>
            </a:extLst>
          </p:cNvPr>
          <p:cNvSpPr txBox="1"/>
          <p:nvPr/>
        </p:nvSpPr>
        <p:spPr>
          <a:xfrm>
            <a:off x="4208455" y="4615391"/>
            <a:ext cx="58374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Создать проект в локальном </a:t>
            </a:r>
            <a:r>
              <a:rPr lang="ru-RU" sz="2400" b="1" dirty="0" err="1">
                <a:solidFill>
                  <a:srgbClr val="C00000"/>
                </a:solidFill>
              </a:rPr>
              <a:t>репозитории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67597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D420AFBA-5139-2D4C-9F48-7B75E0731F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072330" y="757766"/>
            <a:ext cx="2562690" cy="55710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6F4495D-B474-3F44-8CEC-72739DA32331}"/>
              </a:ext>
            </a:extLst>
          </p:cNvPr>
          <p:cNvSpPr txBox="1"/>
          <p:nvPr/>
        </p:nvSpPr>
        <p:spPr>
          <a:xfrm>
            <a:off x="6767275" y="1943628"/>
            <a:ext cx="23050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Сделать </a:t>
            </a:r>
            <a:r>
              <a:rPr lang="en-US" sz="2400" b="1" dirty="0">
                <a:solidFill>
                  <a:srgbClr val="C00000"/>
                </a:solidFill>
              </a:rPr>
              <a:t>commit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4441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68412B8F-464F-964B-A282-F6E4AA37E61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2050" y="507999"/>
            <a:ext cx="2534834" cy="55710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FF55995-8153-6742-9BD9-D95209DB2FE8}"/>
              </a:ext>
            </a:extLst>
          </p:cNvPr>
          <p:cNvSpPr txBox="1"/>
          <p:nvPr/>
        </p:nvSpPr>
        <p:spPr>
          <a:xfrm>
            <a:off x="7309142" y="961495"/>
            <a:ext cx="18026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00000"/>
                </a:solidFill>
              </a:rPr>
              <a:t>Нажать </a:t>
            </a:r>
            <a:r>
              <a:rPr lang="en-US" sz="2400" b="1" dirty="0">
                <a:solidFill>
                  <a:srgbClr val="C00000"/>
                </a:solidFill>
              </a:rPr>
              <a:t>sync</a:t>
            </a:r>
            <a:endParaRPr lang="ru-RU" sz="24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1264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1DA537-3F23-B24E-8ADB-18FC4EFC4E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0B0CBC6-2709-BB43-A38E-26DCB220F2B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02815" y="65303"/>
            <a:ext cx="3089185" cy="6792697"/>
          </a:xfrm>
        </p:spPr>
      </p:pic>
      <p:sp>
        <p:nvSpPr>
          <p:cNvPr id="8" name="Овал 7">
            <a:extLst>
              <a:ext uri="{FF2B5EF4-FFF2-40B4-BE49-F238E27FC236}">
                <a16:creationId xmlns:a16="http://schemas.microsoft.com/office/drawing/2014/main" id="{EDBFA7B1-7549-6343-B322-1A59891509DE}"/>
              </a:ext>
            </a:extLst>
          </p:cNvPr>
          <p:cNvSpPr/>
          <p:nvPr/>
        </p:nvSpPr>
        <p:spPr>
          <a:xfrm>
            <a:off x="10365977" y="2963332"/>
            <a:ext cx="1826023" cy="62653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266920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D8FF6F-5509-E149-9C4E-27759580D5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5ED2D893-9968-A548-B883-C8638C8C6E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747215" y="0"/>
            <a:ext cx="2947778" cy="6481763"/>
          </a:xfr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BD46087-98FF-BB44-B081-58D85241A7F3}"/>
              </a:ext>
            </a:extLst>
          </p:cNvPr>
          <p:cNvSpPr txBox="1"/>
          <p:nvPr/>
        </p:nvSpPr>
        <p:spPr>
          <a:xfrm>
            <a:off x="3618375" y="2603500"/>
            <a:ext cx="51288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</a:rPr>
              <a:t>Создать </a:t>
            </a:r>
            <a:r>
              <a:rPr lang="ru-RU" sz="2800" b="1" dirty="0" err="1">
                <a:solidFill>
                  <a:srgbClr val="C00000"/>
                </a:solidFill>
              </a:rPr>
              <a:t>репозиторий</a:t>
            </a:r>
            <a:r>
              <a:rPr lang="ru-RU" sz="2800" b="1" dirty="0">
                <a:solidFill>
                  <a:srgbClr val="C00000"/>
                </a:solidFill>
              </a:rPr>
              <a:t> на </a:t>
            </a:r>
            <a:r>
              <a:rPr lang="en-US" sz="2800" b="1" dirty="0">
                <a:solidFill>
                  <a:srgbClr val="C00000"/>
                </a:solidFill>
              </a:rPr>
              <a:t>GitHub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0309FF88-469F-C040-BE71-09DFB1A94BF4}"/>
              </a:ext>
            </a:extLst>
          </p:cNvPr>
          <p:cNvSpPr/>
          <p:nvPr/>
        </p:nvSpPr>
        <p:spPr>
          <a:xfrm>
            <a:off x="8747215" y="2500187"/>
            <a:ext cx="911135" cy="62653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779109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51EEE7-F06F-3441-8DEC-A3EA2374B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Объект 8">
            <a:extLst>
              <a:ext uri="{FF2B5EF4-FFF2-40B4-BE49-F238E27FC236}">
                <a16:creationId xmlns:a16="http://schemas.microsoft.com/office/drawing/2014/main" id="{59D28CB6-D96B-5E4E-BE46-79CF0C4FB4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99554" y="166254"/>
            <a:ext cx="2954246" cy="6512772"/>
          </a:xfr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23DFD1E-312E-7949-86BE-B4B05D782D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98748"/>
            <a:ext cx="2992581" cy="6580278"/>
          </a:xfrm>
          <a:prstGeom prst="rect">
            <a:avLst/>
          </a:prstGeom>
        </p:spPr>
      </p:pic>
      <p:sp>
        <p:nvSpPr>
          <p:cNvPr id="12" name="Овал 11">
            <a:extLst>
              <a:ext uri="{FF2B5EF4-FFF2-40B4-BE49-F238E27FC236}">
                <a16:creationId xmlns:a16="http://schemas.microsoft.com/office/drawing/2014/main" id="{56579A61-035D-2D43-ABCF-3FC7150AAF4E}"/>
              </a:ext>
            </a:extLst>
          </p:cNvPr>
          <p:cNvSpPr/>
          <p:nvPr/>
        </p:nvSpPr>
        <p:spPr>
          <a:xfrm>
            <a:off x="993604" y="6318870"/>
            <a:ext cx="911135" cy="62653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3" name="Овал 12">
            <a:extLst>
              <a:ext uri="{FF2B5EF4-FFF2-40B4-BE49-F238E27FC236}">
                <a16:creationId xmlns:a16="http://schemas.microsoft.com/office/drawing/2014/main" id="{29F051AE-0DFC-2042-AB31-7D73AFE22A9D}"/>
              </a:ext>
            </a:extLst>
          </p:cNvPr>
          <p:cNvSpPr/>
          <p:nvPr/>
        </p:nvSpPr>
        <p:spPr>
          <a:xfrm>
            <a:off x="8308804" y="951978"/>
            <a:ext cx="1160873" cy="389194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4" name="Овал 13">
            <a:extLst>
              <a:ext uri="{FF2B5EF4-FFF2-40B4-BE49-F238E27FC236}">
                <a16:creationId xmlns:a16="http://schemas.microsoft.com/office/drawing/2014/main" id="{3E843AC2-26BE-AC4D-8679-68D777589047}"/>
              </a:ext>
            </a:extLst>
          </p:cNvPr>
          <p:cNvSpPr/>
          <p:nvPr/>
        </p:nvSpPr>
        <p:spPr>
          <a:xfrm>
            <a:off x="8358908" y="1964274"/>
            <a:ext cx="1746528" cy="403145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30CB0FD-AD95-B94E-8DEF-BB0B8D91C676}"/>
              </a:ext>
            </a:extLst>
          </p:cNvPr>
          <p:cNvSpPr txBox="1"/>
          <p:nvPr/>
        </p:nvSpPr>
        <p:spPr>
          <a:xfrm>
            <a:off x="4135078" y="6447470"/>
            <a:ext cx="39218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Теперь проект опубликован на </a:t>
            </a:r>
            <a:r>
              <a:rPr lang="en-US" dirty="0"/>
              <a:t>GitHub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47901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694E02-5D7D-7643-A345-24219A018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/>
              <a:t>Регистрация для студентов</a:t>
            </a:r>
            <a:br>
              <a:rPr lang="ru-RU" b="1" dirty="0"/>
            </a:br>
            <a:r>
              <a:rPr lang="en-US" b="1" dirty="0">
                <a:hlinkClick r:id="rId2"/>
              </a:rPr>
              <a:t>https://education.github.com/pack</a:t>
            </a:r>
            <a:r>
              <a:rPr lang="ru-RU" b="1" dirty="0"/>
              <a:t>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9DDF4AD-55B9-D744-A0BF-2C28185D29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34F2AD-073A-714A-B17C-99549A4E3E9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0144" y="1854201"/>
            <a:ext cx="8531709" cy="5032375"/>
          </a:xfrm>
          <a:prstGeom prst="rect">
            <a:avLst/>
          </a:prstGeom>
        </p:spPr>
      </p:pic>
      <p:sp>
        <p:nvSpPr>
          <p:cNvPr id="7" name="Овал 6">
            <a:extLst>
              <a:ext uri="{FF2B5EF4-FFF2-40B4-BE49-F238E27FC236}">
                <a16:creationId xmlns:a16="http://schemas.microsoft.com/office/drawing/2014/main" id="{3082F0CA-A6FD-794C-9B3F-70F6E28EA216}"/>
              </a:ext>
            </a:extLst>
          </p:cNvPr>
          <p:cNvSpPr/>
          <p:nvPr/>
        </p:nvSpPr>
        <p:spPr>
          <a:xfrm>
            <a:off x="5579270" y="2000248"/>
            <a:ext cx="935835" cy="685799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71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50849A-40B8-074D-934C-3590679E4B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23D669-86EC-9248-94C6-6689A290FA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1FBFDD4-78A8-F343-930B-4E00015F5C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487"/>
            <a:ext cx="12192000" cy="6677025"/>
          </a:xfrm>
          <a:prstGeom prst="rect">
            <a:avLst/>
          </a:prstGeom>
        </p:spPr>
      </p:pic>
      <p:sp>
        <p:nvSpPr>
          <p:cNvPr id="5" name="Овал 4">
            <a:extLst>
              <a:ext uri="{FF2B5EF4-FFF2-40B4-BE49-F238E27FC236}">
                <a16:creationId xmlns:a16="http://schemas.microsoft.com/office/drawing/2014/main" id="{AAB2C09C-39BF-E242-9E20-5AAFFBAC2461}"/>
              </a:ext>
            </a:extLst>
          </p:cNvPr>
          <p:cNvSpPr/>
          <p:nvPr/>
        </p:nvSpPr>
        <p:spPr>
          <a:xfrm>
            <a:off x="4722016" y="3290888"/>
            <a:ext cx="2721769" cy="85248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7538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39EC0A-FCA0-AA4C-8529-D5C046F2EA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3E623DF-8FF2-DD49-AE3C-F4F0E09ECA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201276-830E-EB4B-9391-C863E9F3C32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96" y="0"/>
            <a:ext cx="12074608" cy="6858000"/>
          </a:xfrm>
          <a:prstGeom prst="rect">
            <a:avLst/>
          </a:prstGeom>
        </p:spPr>
      </p:pic>
      <p:sp>
        <p:nvSpPr>
          <p:cNvPr id="5" name="Овал 4">
            <a:extLst>
              <a:ext uri="{FF2B5EF4-FFF2-40B4-BE49-F238E27FC236}">
                <a16:creationId xmlns:a16="http://schemas.microsoft.com/office/drawing/2014/main" id="{53C127AF-40C2-6040-A2E4-F9E268C11CD8}"/>
              </a:ext>
            </a:extLst>
          </p:cNvPr>
          <p:cNvSpPr/>
          <p:nvPr/>
        </p:nvSpPr>
        <p:spPr>
          <a:xfrm>
            <a:off x="4706539" y="5919788"/>
            <a:ext cx="2721769" cy="85248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5925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A7D0CA4-7FDA-8147-9CF4-4F33688A59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21D95B-7152-F646-BE2D-7BD2A5BD73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639F5C9E-09B0-624C-B50E-512459535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683" y="0"/>
            <a:ext cx="11894634" cy="6858000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3C620D30-E148-2E4B-8155-0B41A8BAD15B}"/>
              </a:ext>
            </a:extLst>
          </p:cNvPr>
          <p:cNvSpPr/>
          <p:nvPr/>
        </p:nvSpPr>
        <p:spPr>
          <a:xfrm>
            <a:off x="5481640" y="4874432"/>
            <a:ext cx="1943100" cy="85248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820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628FC9-32BD-4C4A-B4AB-AAB73F890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B2A0B8-68EA-5349-A849-9E9A0379FB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9F13730-4902-1044-B237-F3571D5951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34" y="0"/>
            <a:ext cx="11992131" cy="6858000"/>
          </a:xfrm>
          <a:prstGeom prst="rect">
            <a:avLst/>
          </a:prstGeom>
        </p:spPr>
      </p:pic>
      <p:sp>
        <p:nvSpPr>
          <p:cNvPr id="8" name="Объект 2">
            <a:extLst>
              <a:ext uri="{FF2B5EF4-FFF2-40B4-BE49-F238E27FC236}">
                <a16:creationId xmlns:a16="http://schemas.microsoft.com/office/drawing/2014/main" id="{E7BAAE21-39C6-D84B-95FA-2B6AD7B8BC81}"/>
              </a:ext>
            </a:extLst>
          </p:cNvPr>
          <p:cNvSpPr txBox="1">
            <a:spLocks/>
          </p:cNvSpPr>
          <p:nvPr/>
        </p:nvSpPr>
        <p:spPr>
          <a:xfrm>
            <a:off x="2671763" y="3771106"/>
            <a:ext cx="3852861" cy="46037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>
                <a:solidFill>
                  <a:srgbClr val="C00000"/>
                </a:solidFill>
              </a:rPr>
              <a:t>Почта </a:t>
            </a:r>
            <a:r>
              <a:rPr lang="en-US" b="1">
                <a:solidFill>
                  <a:srgbClr val="C00000"/>
                </a:solidFill>
              </a:rPr>
              <a:t>@edu.hse.ru 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1F66E3BE-01B7-1945-9DB2-B7E45529264C}"/>
              </a:ext>
            </a:extLst>
          </p:cNvPr>
          <p:cNvSpPr txBox="1">
            <a:spLocks/>
          </p:cNvSpPr>
          <p:nvPr/>
        </p:nvSpPr>
        <p:spPr>
          <a:xfrm>
            <a:off x="2671762" y="2543175"/>
            <a:ext cx="4657726" cy="971550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b="1" dirty="0">
                <a:solidFill>
                  <a:srgbClr val="C00000"/>
                </a:solidFill>
              </a:rPr>
              <a:t>Инициалы и фамилия латиницей, как у вас в почте </a:t>
            </a:r>
            <a:r>
              <a:rPr lang="en-US" b="1" dirty="0">
                <a:solidFill>
                  <a:srgbClr val="C00000"/>
                </a:solidFill>
              </a:rPr>
              <a:t>@</a:t>
            </a:r>
            <a:r>
              <a:rPr lang="en-US" b="1" dirty="0" err="1">
                <a:solidFill>
                  <a:srgbClr val="C00000"/>
                </a:solidFill>
              </a:rPr>
              <a:t>edu.hse.ru</a:t>
            </a:r>
            <a:endParaRPr lang="en-US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C00000"/>
                </a:solidFill>
              </a:rPr>
              <a:t>Например, у вас почта </a:t>
            </a:r>
            <a:r>
              <a:rPr lang="en-US" b="1" dirty="0">
                <a:solidFill>
                  <a:srgbClr val="C00000"/>
                </a:solidFill>
                <a:hlinkClick r:id="rId3"/>
              </a:rPr>
              <a:t>iaivanov</a:t>
            </a:r>
            <a:r>
              <a:rPr lang="ru-RU" b="1" dirty="0">
                <a:solidFill>
                  <a:srgbClr val="C00000"/>
                </a:solidFill>
                <a:hlinkClick r:id="rId3"/>
              </a:rPr>
              <a:t>_21</a:t>
            </a:r>
            <a:r>
              <a:rPr lang="en-US" b="1" dirty="0">
                <a:solidFill>
                  <a:srgbClr val="C00000"/>
                </a:solidFill>
                <a:hlinkClick r:id="rId3"/>
              </a:rPr>
              <a:t>@edu.hse.ru</a:t>
            </a:r>
            <a:r>
              <a:rPr lang="ru-RU" b="1" dirty="0">
                <a:solidFill>
                  <a:srgbClr val="C00000"/>
                </a:solidFill>
              </a:rPr>
              <a:t>, тогда ваш логин  </a:t>
            </a:r>
            <a:r>
              <a:rPr lang="en-US" b="1" dirty="0">
                <a:solidFill>
                  <a:srgbClr val="C00000"/>
                </a:solidFill>
              </a:rPr>
              <a:t>iaivanov_21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1177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DE7BF98-53B6-2645-B9DF-DD5453175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82E3418-680B-F747-A52B-69DB1E0693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44FC8A1-A471-EA4A-8739-31C9357660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7392"/>
            <a:ext cx="12192000" cy="584321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3C4B890A-5D92-B44F-82EC-B333CC1D5732}"/>
              </a:ext>
            </a:extLst>
          </p:cNvPr>
          <p:cNvSpPr/>
          <p:nvPr/>
        </p:nvSpPr>
        <p:spPr>
          <a:xfrm>
            <a:off x="506010" y="5115835"/>
            <a:ext cx="2721769" cy="85248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15050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F192B5-9736-AF46-8A53-6984FA330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B43551-2A49-5E40-B4D1-1E56E32B28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285D541-BB6C-4D41-B828-C51D618E4A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81012"/>
            <a:ext cx="12192000" cy="5895975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A2E450EC-2F04-5945-B0C0-F757C4233A98}"/>
              </a:ext>
            </a:extLst>
          </p:cNvPr>
          <p:cNvSpPr/>
          <p:nvPr/>
        </p:nvSpPr>
        <p:spPr>
          <a:xfrm>
            <a:off x="7578327" y="2715536"/>
            <a:ext cx="2721769" cy="852487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71270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</TotalTime>
  <Words>229</Words>
  <Application>Microsoft Macintosh PowerPoint</Application>
  <PresentationFormat>Широкоэкранный</PresentationFormat>
  <Paragraphs>28</Paragraphs>
  <Slides>25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9" baseType="lpstr">
      <vt:lpstr>Arial</vt:lpstr>
      <vt:lpstr>Calibri</vt:lpstr>
      <vt:lpstr>Calibri Light</vt:lpstr>
      <vt:lpstr>Тема Office</vt:lpstr>
      <vt:lpstr>GitHub</vt:lpstr>
      <vt:lpstr>https://github.com </vt:lpstr>
      <vt:lpstr>Регистрация для студентов https://education.github.com/pack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После этого настраиваем Visual Studio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GitHub</dc:title>
  <dc:creator>Горденко Мария Константиновна</dc:creator>
  <cp:lastModifiedBy>Горденко Мария Константиновна</cp:lastModifiedBy>
  <cp:revision>9</cp:revision>
  <dcterms:created xsi:type="dcterms:W3CDTF">2018-09-01T08:24:47Z</dcterms:created>
  <dcterms:modified xsi:type="dcterms:W3CDTF">2018-09-01T13:24:12Z</dcterms:modified>
</cp:coreProperties>
</file>