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5"/>
  </p:notesMasterIdLst>
  <p:handoutMasterIdLst>
    <p:handoutMasterId r:id="rId26"/>
  </p:handoutMasterIdLst>
  <p:sldIdLst>
    <p:sldId id="294" r:id="rId2"/>
    <p:sldId id="295" r:id="rId3"/>
    <p:sldId id="296" r:id="rId4"/>
    <p:sldId id="297" r:id="rId5"/>
    <p:sldId id="299" r:id="rId6"/>
    <p:sldId id="300" r:id="rId7"/>
    <p:sldId id="302" r:id="rId8"/>
    <p:sldId id="301" r:id="rId9"/>
    <p:sldId id="298" r:id="rId10"/>
    <p:sldId id="264" r:id="rId11"/>
    <p:sldId id="289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90" r:id="rId21"/>
    <p:sldId id="274" r:id="rId22"/>
    <p:sldId id="273" r:id="rId23"/>
    <p:sldId id="291" r:id="rId24"/>
  </p:sldIdLst>
  <p:sldSz cx="9144000" cy="6858000" type="screen4x3"/>
  <p:notesSz cx="6797675" cy="9926638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2623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300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78A92A-7BA3-41B3-9728-149AFD403BD4}" type="datetimeFigureOut">
              <a:rPr lang="ru-RU" smtClean="0"/>
              <a:t>24.11.2021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5DB1BF-7370-4F08-B0FD-B7B7D49772E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55215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49688" y="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D37548-9B03-4500-ADA0-2E1523D64E8D}" type="datetimeFigureOut">
              <a:rPr lang="en-US" smtClean="0"/>
              <a:t>11/24/2021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450" y="4776788"/>
            <a:ext cx="5438775" cy="390842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49688" y="9429750"/>
            <a:ext cx="2946400" cy="4968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0E08AB3-4E89-48AC-99B3-08E228A6E24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12251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9D7CCC-BD65-4261-8D98-F124B097C757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621542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754CC9-A2E2-41FA-A030-C42854D0697D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707874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B9E29B1-3681-4AA5-A8DE-F3D7652F2328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39364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4E0A92B-D451-4F28-8871-796C2762E83F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535492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3131E1-C39F-4593-A60F-28E54471CE69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6681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7F8C77-6541-484C-A24F-D6F1FA54B23B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5738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02D4063-7935-4333-94BF-616F6029E3AD}" type="datetime1">
              <a:rPr lang="ru-RU" smtClean="0"/>
              <a:t>24.11.2021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737672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8CF305-D586-42C8-8EA3-61458594812A}" type="datetime1">
              <a:rPr lang="ru-RU" smtClean="0"/>
              <a:t>24.11.2021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5827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580F4A-1552-4280-A53B-53376BB28DF3}" type="datetime1">
              <a:rPr lang="ru-RU" smtClean="0"/>
              <a:t>24.11.2021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69736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921F3A-DAB3-42CA-B01B-25565104D302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960196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8D2D09-F601-4A32-A6C4-F7496594BE38}" type="datetime1">
              <a:rPr lang="ru-RU" smtClean="0"/>
              <a:t>24.11.2021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10460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BA41D4-EAD3-4F82-9FD9-13BD6EDAFFB1}" type="datetime1">
              <a:rPr lang="ru-RU" smtClean="0"/>
              <a:t>24.11.2021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847EAB-4565-4EA2-95E6-3E3C4DE8F25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91405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microsoft.com/ru-ru/dotnet/desktop/wpf/data/?view=netdesktop-5.0" TargetMode="External"/><Relationship Id="rId2" Type="http://schemas.openxmlformats.org/officeDocument/2006/relationships/hyperlink" Target="https://platform.uno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ln>
            <a:solidFill>
              <a:srgbClr val="0070C0"/>
            </a:solidFill>
          </a:ln>
        </p:spPr>
        <p:txBody>
          <a:bodyPr/>
          <a:lstStyle/>
          <a:p>
            <a:pPr eaLnBrk="1" hangingPunct="1">
              <a:defRPr/>
            </a:pP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Модуль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2</a:t>
            </a:r>
            <a:r>
              <a:rPr lang="ru-RU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, практическое занятие, неделя </a:t>
            </a:r>
            <a:r>
              <a:rPr lang="en-US" sz="4000" kern="1200" dirty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5</a:t>
            </a:r>
            <a:endParaRPr lang="ru-RU" sz="4000" kern="1200" dirty="0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051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ru-RU" dirty="0"/>
          </a:p>
          <a:p>
            <a:pPr eaLnBrk="1" hangingPunct="1"/>
            <a:endParaRPr lang="ru-RU" dirty="0"/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142875" y="285750"/>
            <a:ext cx="8923338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ru-RU" dirty="0">
                <a:cs typeface="Arial" charset="0"/>
              </a:rPr>
              <a:t>Дисциплина «Программирование»	В.В. </a:t>
            </a:r>
            <a:r>
              <a:rPr lang="ru-RU" dirty="0" err="1">
                <a:cs typeface="Arial" charset="0"/>
              </a:rPr>
              <a:t>Подбельский</a:t>
            </a:r>
            <a:r>
              <a:rPr lang="ru-RU" dirty="0">
                <a:cs typeface="Arial" charset="0"/>
              </a:rPr>
              <a:t>, О.В. </a:t>
            </a:r>
            <a:r>
              <a:rPr lang="ru-RU" dirty="0" err="1">
                <a:cs typeface="Arial" charset="0"/>
              </a:rPr>
              <a:t>Максименкова</a:t>
            </a:r>
            <a:endParaRPr lang="ru-RU" dirty="0">
              <a:cs typeface="Arial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 bwMode="auto">
          <a:xfrm>
            <a:off x="685800" y="4191000"/>
            <a:ext cx="7772400" cy="1600200"/>
          </a:xfrm>
          <a:prstGeom prst="rect">
            <a:avLst/>
          </a:prstGeom>
          <a:noFill/>
          <a:ln>
            <a:solidFill>
              <a:srgbClr val="0070C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800">
                <a:solidFill>
                  <a:schemeClr val="tx1"/>
                </a:solidFill>
                <a:latin typeface="+mn-lt"/>
              </a:defRPr>
            </a:lvl2pPr>
            <a:lvl3pPr marL="9144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400">
                <a:solidFill>
                  <a:schemeClr val="tx1"/>
                </a:solidFill>
                <a:latin typeface="+mn-lt"/>
              </a:defRPr>
            </a:lvl3pPr>
            <a:lvl4pPr marL="13716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4pPr>
            <a:lvl5pPr marL="1828800" indent="0" algn="ctr" rtl="0" eaLnBrk="0" fontAlgn="base" hangingPunct="0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5pPr>
            <a:lvl6pPr marL="22860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6pPr>
            <a:lvl7pPr marL="27432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7pPr>
            <a:lvl8pPr marL="32004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8pPr>
            <a:lvl9pPr marL="3657600" indent="0" algn="ctr" rtl="0" eaLnBrk="1" fontAlgn="base" hangingPunct="1">
              <a:spcBef>
                <a:spcPct val="20000"/>
              </a:spcBef>
              <a:spcAft>
                <a:spcPct val="0"/>
              </a:spcAft>
              <a:buNone/>
              <a:defRPr sz="2000">
                <a:solidFill>
                  <a:schemeClr val="tx1"/>
                </a:solidFill>
                <a:latin typeface="+mn-lt"/>
              </a:defRPr>
            </a:lvl9pPr>
          </a:lstStyle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Автономные XAML-файлы</a:t>
            </a:r>
          </a:p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Привязка данных</a:t>
            </a:r>
          </a:p>
          <a:p>
            <a:pPr lvl="1"/>
            <a:r>
              <a:rPr lang="ru-RU" altLang="ru-RU" sz="2800" b="1" dirty="0">
                <a:solidFill>
                  <a:srgbClr val="009900"/>
                </a:solidFill>
              </a:rPr>
              <a:t>Коды обработки событий</a:t>
            </a: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  <a:p>
            <a:pPr eaLnBrk="1" hangingPunct="1">
              <a:defRPr/>
            </a:pPr>
            <a:endParaRPr lang="ru-RU" sz="2800" b="1" kern="1200" dirty="0">
              <a:solidFill>
                <a:srgbClr val="0099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84561" y="4236536"/>
            <a:ext cx="8389250" cy="1754326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pPr algn="just"/>
            <a:r>
              <a:rPr lang="ru-RU" b="1" dirty="0"/>
              <a:t>Задание 1: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Создайте WPF-приложение.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u-RU" dirty="0"/>
              <a:t>Не изменяя разметки в файле XAML (можно убрать элемент </a:t>
            </a:r>
            <a:r>
              <a:rPr lang="en-US" dirty="0"/>
              <a:t>Grid</a:t>
            </a:r>
            <a:r>
              <a:rPr lang="ru-RU" dirty="0"/>
              <a:t>), </a:t>
            </a:r>
            <a:r>
              <a:rPr lang="ru-RU" b="1" dirty="0"/>
              <a:t>разработайте C# код </a:t>
            </a:r>
            <a:r>
              <a:rPr lang="ru-RU" dirty="0"/>
              <a:t>(</a:t>
            </a:r>
            <a:r>
              <a:rPr lang="en-US" dirty="0" err="1"/>
              <a:t>MainWindow</a:t>
            </a:r>
            <a:r>
              <a:rPr lang="ru-RU" dirty="0"/>
              <a:t>.</a:t>
            </a:r>
            <a:r>
              <a:rPr lang="en-US" dirty="0" err="1"/>
              <a:t>xaml</a:t>
            </a:r>
            <a:r>
              <a:rPr lang="ru-RU" dirty="0"/>
              <a:t>.</a:t>
            </a:r>
            <a:r>
              <a:rPr lang="en-US" dirty="0" err="1"/>
              <a:t>cs</a:t>
            </a:r>
            <a:r>
              <a:rPr lang="ru-RU" dirty="0"/>
              <a:t>), чтобы полученное WPF-приложение функционально соответствовало приведенному автономному XAML документу. </a:t>
            </a:r>
          </a:p>
          <a:p>
            <a:pPr algn="just"/>
            <a:endParaRPr lang="ru-RU" dirty="0"/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5BCCDF51-E150-426F-AE74-B816D07A27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10</a:t>
            </a:fld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7EB7F9A4-ACC2-4BB1-A1DD-62F68CD62EC0}"/>
              </a:ext>
            </a:extLst>
          </p:cNvPr>
          <p:cNvSpPr txBox="1">
            <a:spLocks/>
          </p:cNvSpPr>
          <p:nvPr/>
        </p:nvSpPr>
        <p:spPr>
          <a:xfrm>
            <a:off x="0" y="71212"/>
            <a:ext cx="91440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Пишем код по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разметке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D191BE6F-09FC-4AC6-9BA9-D08B4E2EEC0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1658" y="1377096"/>
            <a:ext cx="4419434" cy="20456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2B9C0ADE-C829-44E4-B997-6B3B7BAA7CF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1491" y="1377096"/>
            <a:ext cx="4108839" cy="2045677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55CEFDA-403B-4984-9D8E-693946028958}"/>
              </a:ext>
            </a:extLst>
          </p:cNvPr>
          <p:cNvSpPr txBox="1"/>
          <p:nvPr/>
        </p:nvSpPr>
        <p:spPr>
          <a:xfrm>
            <a:off x="5700319" y="1007764"/>
            <a:ext cx="2588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WPF-приложение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C3F62F1-9386-4E3A-B8FE-AD03FA5402D8}"/>
              </a:ext>
            </a:extLst>
          </p:cNvPr>
          <p:cNvSpPr txBox="1"/>
          <p:nvPr/>
        </p:nvSpPr>
        <p:spPr>
          <a:xfrm>
            <a:off x="1128319" y="1007764"/>
            <a:ext cx="258800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Автономный </a:t>
            </a:r>
            <a:r>
              <a:rPr lang="en-US" dirty="0"/>
              <a:t>XAML-</a:t>
            </a:r>
            <a:r>
              <a:rPr lang="ru-RU" dirty="0"/>
              <a:t>файл</a:t>
            </a:r>
          </a:p>
        </p:txBody>
      </p:sp>
    </p:spTree>
    <p:extLst>
      <p:ext uri="{BB962C8B-B14F-4D97-AF65-F5344CB8AC3E}">
        <p14:creationId xmlns:p14="http://schemas.microsoft.com/office/powerpoint/2010/main" val="320912561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11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470308" y="957747"/>
            <a:ext cx="8045042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: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Создание элементов управления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tb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TextBlock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StackPanel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StackPanel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Slider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slider.Minimum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-10;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slider.Maximum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10;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slider.Orientation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Orientation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.Horizontal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slider.Margin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2B91AF"/>
                </a:solidFill>
                <a:latin typeface="Consolas" panose="020B0609020204030204" pitchFamily="49" charset="0"/>
              </a:rPr>
              <a:t>Thickness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(10);</a:t>
            </a: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// обработка события "</a:t>
            </a:r>
            <a:r>
              <a:rPr lang="ru-RU" sz="1400" b="1" dirty="0" err="1">
                <a:solidFill>
                  <a:srgbClr val="008000"/>
                </a:solidFill>
                <a:latin typeface="Consolas" panose="020B0609020204030204" pitchFamily="49" charset="0"/>
              </a:rPr>
              <a:t>измение</a:t>
            </a:r>
            <a:r>
              <a:rPr lang="ru-RU" sz="1400" b="1" dirty="0">
                <a:solidFill>
                  <a:srgbClr val="008000"/>
                </a:solidFill>
                <a:latin typeface="Consolas" panose="020B0609020204030204" pitchFamily="49" charset="0"/>
              </a:rPr>
              <a:t> значения на слайдере"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slider.ValueChanged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+= (s, e) =&gt;</a:t>
            </a:r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{ 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			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slider.Value.ToString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"F2"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 </a:t>
            </a:r>
            <a:endParaRPr lang="ru-RU" sz="14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		   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};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sp.Children.Add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(slider);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tb.FontSize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30;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tb.Background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SolidColorBrush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Colors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.LightGray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tb.Width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85;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.Center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>
                <a:solidFill>
                  <a:srgbClr val="A31515"/>
                </a:solidFill>
                <a:latin typeface="Consolas" panose="020B0609020204030204" pitchFamily="49" charset="0"/>
              </a:rPr>
              <a:t>"0"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sp.Children.Add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4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.Content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4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sp</a:t>
            </a:r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}</a:t>
            </a:r>
          </a:p>
          <a:p>
            <a:r>
              <a:rPr lang="en-US" sz="1400" b="1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  <a:endParaRPr lang="en-US" sz="1400" b="1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F237719C-3E66-439F-9291-9FEF6AC5D8BB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Вариант решения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06974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331364" y="808910"/>
            <a:ext cx="798212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Задан автономный XAML файл, имитирующий работу светофора.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D56D0406-09EC-4358-8C30-EA777B04D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12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88B64549-031C-46F7-985A-9ADFBD81FFC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Светофор.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6938333-24EF-484B-886C-5DE3F1DF034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52952" y="1533762"/>
            <a:ext cx="6238095" cy="379047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72377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142612" y="1269487"/>
            <a:ext cx="8749718" cy="4278094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"300"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"220"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LightGray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/presentation"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="Horizontal"&gt;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</a:t>
            </a:r>
            <a:r>
              <a:rPr lang="ru-RU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Выберите цвет"</a:t>
            </a:r>
            <a:r>
              <a:rPr lang="ru-RU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Margin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="10"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FontSize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="20"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="Center"/&gt;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="50, 5"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="60"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 = "20"&gt;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="Green"/&gt;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="Yellow"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ComboBoxItem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="Red" 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Ellipse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="90"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="90"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Fill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="{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comboBox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600" b="1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SelectedItem.Content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}"/&gt;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b="1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B45A2B21-EF04-460C-8034-9372F3857A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13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7504B984-7014-436A-8D12-6B293D964531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dirty="0"/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разметка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920033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628650" y="1825625"/>
            <a:ext cx="7886700" cy="2696041"/>
          </a:xfrm>
          <a:ln>
            <a:solidFill>
              <a:srgbClr val="0070C0"/>
            </a:solidFill>
          </a:ln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dirty="0"/>
              <a:t>Убедитесь, что автономный </a:t>
            </a:r>
            <a:r>
              <a:rPr lang="en-US" dirty="0"/>
              <a:t>XAML</a:t>
            </a:r>
            <a:r>
              <a:rPr lang="ru-RU" dirty="0"/>
              <a:t> файл корректно работает в браузере. </a:t>
            </a:r>
          </a:p>
          <a:p>
            <a:pPr marL="514350" indent="-514350">
              <a:buFont typeface="+mj-lt"/>
              <a:buAutoNum type="arabicPeriod"/>
            </a:pPr>
            <a:r>
              <a:rPr lang="ru-RU" dirty="0"/>
              <a:t>Напишите </a:t>
            </a:r>
            <a:r>
              <a:rPr lang="ru-RU" u="sng" dirty="0"/>
              <a:t>консольное</a:t>
            </a:r>
            <a:r>
              <a:rPr lang="ru-RU" dirty="0"/>
              <a:t> приложение (без XAML разметки), создающее WPF программу, решающую ту же задачу имитации работы светофора.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5E1BDDF3-D5C1-460C-850E-01F86618CC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14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60069442-4E5B-41AA-95AF-B9F1D5B3802E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4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Задания к задаче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2241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415344" y="1397003"/>
            <a:ext cx="8229600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dirty="0"/>
              <a:t>&lt;Canvas </a:t>
            </a:r>
            <a:endParaRPr lang="ru-RU" dirty="0"/>
          </a:p>
          <a:p>
            <a:r>
              <a:rPr lang="en-US" dirty="0" err="1"/>
              <a:t>xmlns</a:t>
            </a:r>
            <a:r>
              <a:rPr lang="en-US" dirty="0"/>
              <a:t>="http://schemas.microsoft.com/</a:t>
            </a:r>
            <a:r>
              <a:rPr lang="en-US" dirty="0" err="1"/>
              <a:t>winfx</a:t>
            </a:r>
            <a:r>
              <a:rPr lang="en-US" dirty="0"/>
              <a:t>/2006/</a:t>
            </a:r>
            <a:r>
              <a:rPr lang="en-US" dirty="0" err="1"/>
              <a:t>xaml</a:t>
            </a:r>
            <a:r>
              <a:rPr lang="en-US" dirty="0"/>
              <a:t>/presentation"&gt;</a:t>
            </a:r>
            <a:endParaRPr lang="ru-RU" dirty="0"/>
          </a:p>
          <a:p>
            <a:r>
              <a:rPr lang="en-US" dirty="0"/>
              <a:t>&lt;</a:t>
            </a:r>
            <a:r>
              <a:rPr lang="en-US" dirty="0" err="1"/>
              <a:t>TextBox</a:t>
            </a:r>
            <a:r>
              <a:rPr lang="en-US" dirty="0"/>
              <a:t> Name="input" </a:t>
            </a:r>
            <a:r>
              <a:rPr lang="en-US" dirty="0" err="1"/>
              <a:t>FontWeight</a:t>
            </a:r>
            <a:r>
              <a:rPr lang="en-US" dirty="0"/>
              <a:t>="Bold"&gt;0&lt;/</a:t>
            </a:r>
            <a:r>
              <a:rPr lang="en-US" dirty="0" err="1"/>
              <a:t>TextBox</a:t>
            </a:r>
            <a:r>
              <a:rPr lang="en-US" dirty="0"/>
              <a:t>&gt;</a:t>
            </a:r>
            <a:endParaRPr lang="ru-RU" dirty="0"/>
          </a:p>
          <a:p>
            <a:r>
              <a:rPr lang="en-US" dirty="0"/>
              <a:t>   &lt;Label </a:t>
            </a:r>
            <a:r>
              <a:rPr lang="en-US" dirty="0" err="1"/>
              <a:t>FontSize</a:t>
            </a:r>
            <a:r>
              <a:rPr lang="en-US" dirty="0"/>
              <a:t> = "20" Background="</a:t>
            </a:r>
            <a:r>
              <a:rPr lang="en-US" dirty="0" err="1"/>
              <a:t>LightGray</a:t>
            </a:r>
            <a:r>
              <a:rPr lang="en-US" dirty="0"/>
              <a:t>"</a:t>
            </a:r>
            <a:endParaRPr lang="ru-RU" dirty="0"/>
          </a:p>
          <a:p>
            <a:r>
              <a:rPr lang="en-US" dirty="0"/>
              <a:t>      </a:t>
            </a:r>
            <a:r>
              <a:rPr lang="en-US" dirty="0" err="1"/>
              <a:t>Canvas.Left</a:t>
            </a:r>
            <a:r>
              <a:rPr lang="en-US" dirty="0"/>
              <a:t> = "{Binding </a:t>
            </a:r>
            <a:r>
              <a:rPr lang="en-US" dirty="0" err="1"/>
              <a:t>ElementName</a:t>
            </a:r>
            <a:r>
              <a:rPr lang="en-US" dirty="0"/>
              <a:t>=input, Path=Text}" </a:t>
            </a:r>
            <a:endParaRPr lang="ru-RU" dirty="0"/>
          </a:p>
          <a:p>
            <a:r>
              <a:rPr lang="en-US" dirty="0"/>
              <a:t>      </a:t>
            </a:r>
            <a:r>
              <a:rPr lang="en-US" dirty="0" err="1"/>
              <a:t>Canvas.Bottom</a:t>
            </a:r>
            <a:r>
              <a:rPr lang="en-US" dirty="0"/>
              <a:t> = "0"&gt;</a:t>
            </a:r>
            <a:endParaRPr lang="ru-RU" dirty="0"/>
          </a:p>
          <a:p>
            <a:r>
              <a:rPr lang="en-US" dirty="0"/>
              <a:t>      "</a:t>
            </a:r>
            <a:r>
              <a:rPr lang="ru-RU" dirty="0"/>
              <a:t>Плавающая</a:t>
            </a:r>
            <a:r>
              <a:rPr lang="en-US" dirty="0"/>
              <a:t>" </a:t>
            </a:r>
            <a:r>
              <a:rPr lang="ru-RU" dirty="0"/>
              <a:t>надпись</a:t>
            </a:r>
            <a:r>
              <a:rPr lang="en-US" dirty="0"/>
              <a:t> </a:t>
            </a:r>
            <a:endParaRPr lang="ru-RU" dirty="0"/>
          </a:p>
          <a:p>
            <a:r>
              <a:rPr lang="en-US" dirty="0"/>
              <a:t>   &lt;/Label&gt;</a:t>
            </a:r>
            <a:endParaRPr lang="ru-RU" dirty="0"/>
          </a:p>
          <a:p>
            <a:r>
              <a:rPr lang="ru-RU" dirty="0"/>
              <a:t>&lt;/</a:t>
            </a:r>
            <a:r>
              <a:rPr lang="ru-RU" dirty="0" err="1"/>
              <a:t>Canvas</a:t>
            </a:r>
            <a:r>
              <a:rPr lang="ru-RU" dirty="0"/>
              <a:t>&gt;</a:t>
            </a:r>
          </a:p>
        </p:txBody>
      </p:sp>
      <p:sp>
        <p:nvSpPr>
          <p:cNvPr id="7" name="Номер слайда 2">
            <a:extLst>
              <a:ext uri="{FF2B5EF4-FFF2-40B4-BE49-F238E27FC236}">
                <a16:creationId xmlns:a16="http://schemas.microsoft.com/office/drawing/2014/main" id="{2787EF35-F8B2-4CE0-831E-9FB153A2EC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15</a:t>
            </a:fld>
            <a:endParaRPr lang="ru-RU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2B884A17-3458-42B4-A05C-AF3F878FB82D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5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“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Плавающая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”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 надпись.</a:t>
            </a:r>
            <a:endParaRPr lang="ru-RU" sz="29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1EB00D7-59B0-47D7-8E0D-30BDE3663065}"/>
              </a:ext>
            </a:extLst>
          </p:cNvPr>
          <p:cNvSpPr txBox="1"/>
          <p:nvPr/>
        </p:nvSpPr>
        <p:spPr>
          <a:xfrm>
            <a:off x="499056" y="936799"/>
            <a:ext cx="7025691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/>
              <a:t>Дан автономный XAML файл: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06C1CBEB-7D4C-46E9-87CB-25979254E34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7714" y="4235701"/>
            <a:ext cx="4228571" cy="2009524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134448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427632" y="882265"/>
            <a:ext cx="8179473" cy="1754326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Задание</a:t>
            </a:r>
            <a:r>
              <a:rPr lang="en-US" dirty="0"/>
              <a:t>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Создайте в </a:t>
            </a:r>
            <a:r>
              <a:rPr lang="en-US" dirty="0"/>
              <a:t>VS</a:t>
            </a:r>
            <a:r>
              <a:rPr lang="ru-RU" dirty="0"/>
              <a:t> WPF-приложение. </a:t>
            </a:r>
            <a:endParaRPr lang="en-US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Не изменяя разметки в файле XAML (можете убрать элемент </a:t>
            </a:r>
            <a:r>
              <a:rPr lang="en-US" dirty="0"/>
              <a:t>Grid</a:t>
            </a:r>
            <a:r>
              <a:rPr lang="ru-RU" dirty="0"/>
              <a:t>), разработайте C# код (</a:t>
            </a:r>
            <a:r>
              <a:rPr lang="en-US" dirty="0" err="1"/>
              <a:t>MainWindow</a:t>
            </a:r>
            <a:r>
              <a:rPr lang="ru-RU" dirty="0"/>
              <a:t>.</a:t>
            </a:r>
            <a:r>
              <a:rPr lang="en-US" dirty="0" err="1"/>
              <a:t>xaml</a:t>
            </a:r>
            <a:r>
              <a:rPr lang="ru-RU" dirty="0"/>
              <a:t>.</a:t>
            </a:r>
            <a:r>
              <a:rPr lang="en-US" dirty="0" err="1"/>
              <a:t>cs</a:t>
            </a:r>
            <a:r>
              <a:rPr lang="ru-RU" dirty="0"/>
              <a:t>), чтобы полученное WPF-приложение функционально соответствовало приведенному автономному XAML документу. </a:t>
            </a:r>
            <a:endParaRPr lang="en-US" dirty="0"/>
          </a:p>
        </p:txBody>
      </p:sp>
      <p:sp>
        <p:nvSpPr>
          <p:cNvPr id="6" name="Номер слайда 2">
            <a:extLst>
              <a:ext uri="{FF2B5EF4-FFF2-40B4-BE49-F238E27FC236}">
                <a16:creationId xmlns:a16="http://schemas.microsoft.com/office/drawing/2014/main" id="{894460C9-938F-43CF-9287-7898668028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16</a:t>
            </a:fld>
            <a:endParaRPr lang="ru-RU" dirty="0"/>
          </a:p>
        </p:txBody>
      </p:sp>
      <p:sp>
        <p:nvSpPr>
          <p:cNvPr id="7" name="Заголовок 1">
            <a:extLst>
              <a:ext uri="{FF2B5EF4-FFF2-40B4-BE49-F238E27FC236}">
                <a16:creationId xmlns:a16="http://schemas.microsoft.com/office/drawing/2014/main" id="{2429B17E-D385-4EB8-ACF9-D71B69E3F42A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5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Задания к задаче</a:t>
            </a:r>
          </a:p>
        </p:txBody>
      </p:sp>
    </p:spTree>
    <p:extLst>
      <p:ext uri="{BB962C8B-B14F-4D97-AF65-F5344CB8AC3E}">
        <p14:creationId xmlns:p14="http://schemas.microsoft.com/office/powerpoint/2010/main" val="27183058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17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22976" y="653143"/>
            <a:ext cx="8313489" cy="5509200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MainWindow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TextBox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TextBox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tb.Name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"input"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tb.FontWeight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FontWeights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.Bold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"0"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canvas.Children.Add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Label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>
                <a:solidFill>
                  <a:srgbClr val="2B91AF"/>
                </a:solidFill>
                <a:latin typeface="Consolas" panose="020B0609020204030204" pitchFamily="49" charset="0"/>
              </a:rPr>
              <a:t>Label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lb.Background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SolidColorBrush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Colors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.Beige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lb.Content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"\"</a:t>
            </a:r>
            <a:r>
              <a:rPr lang="ru-RU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Плавающая\" надпись"</a:t>
            </a:r>
            <a:r>
              <a:rPr lang="ru-RU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canvas.Children.Add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.SetBottom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0);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tb.TextChanged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+= (s, e) =&gt; {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try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fr-FR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dw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fr-FR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double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.Parse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fr-FR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</a:t>
            </a:r>
            <a:r>
              <a:rPr lang="fr-FR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   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Canvas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.SetLeft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lb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dw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 </a:t>
            </a:r>
            <a:r>
              <a:rPr lang="en-US" sz="1600" b="1" dirty="0">
                <a:solidFill>
                  <a:srgbClr val="0000FF"/>
                </a:solidFill>
                <a:latin typeface="Consolas" panose="020B0609020204030204" pitchFamily="49" charset="0"/>
              </a:rPr>
              <a:t>catch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{ </a:t>
            </a:r>
            <a:r>
              <a:rPr lang="en-US" sz="1600" b="1" dirty="0" err="1">
                <a:solidFill>
                  <a:srgbClr val="2B91AF"/>
                </a:solidFill>
                <a:latin typeface="Consolas" panose="020B0609020204030204" pitchFamily="49" charset="0"/>
              </a:rPr>
              <a:t>MessageBox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.Show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600" b="1" dirty="0">
                <a:solidFill>
                  <a:srgbClr val="A31515"/>
                </a:solidFill>
                <a:latin typeface="Consolas" panose="020B0609020204030204" pitchFamily="49" charset="0"/>
              </a:rPr>
              <a:t>"ERROR!!!"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); }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};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b="1" dirty="0" err="1">
                <a:solidFill>
                  <a:srgbClr val="0000FF"/>
                </a:solidFill>
                <a:latin typeface="Consolas" panose="020B0609020204030204" pitchFamily="49" charset="0"/>
              </a:rPr>
              <a:t>this</a:t>
            </a:r>
            <a:r>
              <a:rPr lang="en-US" sz="16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.Content</a:t>
            </a:r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 = canvas;</a:t>
            </a:r>
          </a:p>
          <a:p>
            <a:r>
              <a:rPr lang="en-US" sz="1600" b="1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en-US" sz="1600" b="1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B17FE519-D82A-4A62-B6C7-5FA6001A6F12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5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Возможное решение</a:t>
            </a:r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61AD023C-EE94-4196-9FE3-DC8563604D0C}"/>
              </a:ext>
            </a:extLst>
          </p:cNvPr>
          <p:cNvSpPr/>
          <p:nvPr/>
        </p:nvSpPr>
        <p:spPr>
          <a:xfrm>
            <a:off x="322976" y="6162343"/>
            <a:ext cx="8313489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Задание</a:t>
            </a:r>
            <a:r>
              <a:rPr lang="en-US" b="1" dirty="0"/>
              <a:t>: </a:t>
            </a:r>
            <a:r>
              <a:rPr lang="ru-RU" dirty="0"/>
              <a:t>Замените использование события </a:t>
            </a:r>
            <a:r>
              <a:rPr lang="en-US" sz="1800" b="1" dirty="0" err="1">
                <a:solidFill>
                  <a:srgbClr val="000000"/>
                </a:solidFill>
                <a:latin typeface="Consolas" panose="020B0609020204030204" pitchFamily="49" charset="0"/>
              </a:rPr>
              <a:t>tb.TextChanged</a:t>
            </a:r>
            <a:r>
              <a:rPr lang="en-US" sz="1800" b="1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ru-RU" dirty="0"/>
              <a:t>на использование привязки</a:t>
            </a:r>
            <a:r>
              <a:rPr lang="en-US" dirty="0"/>
              <a:t> (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Binding</a:t>
            </a:r>
            <a:r>
              <a:rPr lang="en-US" dirty="0"/>
              <a:t>). </a:t>
            </a:r>
          </a:p>
        </p:txBody>
      </p:sp>
    </p:spTree>
    <p:extLst>
      <p:ext uri="{BB962C8B-B14F-4D97-AF65-F5344CB8AC3E}">
        <p14:creationId xmlns:p14="http://schemas.microsoft.com/office/powerpoint/2010/main" val="12962959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18</a:t>
            </a:fld>
            <a:endParaRPr lang="ru-RU" dirty="0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459297" y="1622248"/>
            <a:ext cx="3902299" cy="3747752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459297" y="814530"/>
            <a:ext cx="8225405" cy="64633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dirty="0"/>
              <a:t>Создать автономный </a:t>
            </a:r>
            <a:r>
              <a:rPr lang="ru-RU" i="1" dirty="0"/>
              <a:t>XAML</a:t>
            </a:r>
            <a:r>
              <a:rPr lang="ru-RU" dirty="0"/>
              <a:t> файл, отображающий окно, в котором с помощью значений ползунков можно изменять положение шарика на экране. </a:t>
            </a:r>
            <a:endParaRPr lang="en-US" dirty="0"/>
          </a:p>
        </p:txBody>
      </p:sp>
      <p:sp>
        <p:nvSpPr>
          <p:cNvPr id="6" name="Заголовок 1">
            <a:extLst>
              <a:ext uri="{FF2B5EF4-FFF2-40B4-BE49-F238E27FC236}">
                <a16:creationId xmlns:a16="http://schemas.microsoft.com/office/drawing/2014/main" id="{39E36963-17C6-499F-9F18-CBF8722B213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ползунками.</a:t>
            </a:r>
          </a:p>
        </p:txBody>
      </p:sp>
    </p:spTree>
    <p:extLst>
      <p:ext uri="{BB962C8B-B14F-4D97-AF65-F5344CB8AC3E}">
        <p14:creationId xmlns:p14="http://schemas.microsoft.com/office/powerpoint/2010/main" val="371746326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19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289420" y="966054"/>
            <a:ext cx="8531603" cy="507831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="300"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="300"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LightGray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/presentation"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xmlns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="http://schemas.microsoft.com/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winfx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/2006/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xaml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LightBlue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ShowGridLines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="True"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="250"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="250"&gt;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// &lt;Canvas&gt;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 следующий слайд</a:t>
            </a:r>
            <a:endParaRPr lang="en-US" sz="1800" dirty="0">
              <a:solidFill>
                <a:schemeClr val="accent6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// &lt;Slider&gt; </a:t>
            </a:r>
            <a:r>
              <a:rPr lang="ru-RU" sz="1800" dirty="0">
                <a:solidFill>
                  <a:schemeClr val="accent6">
                    <a:lumMod val="50000"/>
                  </a:schemeClr>
                </a:solidFill>
                <a:latin typeface="Consolas" panose="020B0609020204030204" pitchFamily="49" charset="0"/>
              </a:rPr>
              <a:t>следующий слайд</a:t>
            </a:r>
            <a:endParaRPr lang="en-US" sz="1800" dirty="0">
              <a:solidFill>
                <a:schemeClr val="accent6">
                  <a:lumMod val="50000"/>
                </a:schemeClr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Page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ru-RU" sz="1800" dirty="0">
              <a:solidFill>
                <a:srgbClr val="0000FF"/>
              </a:solidFill>
              <a:latin typeface="Consolas" panose="020B0609020204030204" pitchFamily="49" charset="0"/>
            </a:endParaRP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19D36FEB-228E-4935-BCC8-172A41B5DAC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</a:t>
            </a:r>
          </a:p>
        </p:txBody>
      </p:sp>
    </p:spTree>
    <p:extLst>
      <p:ext uri="{BB962C8B-B14F-4D97-AF65-F5344CB8AC3E}">
        <p14:creationId xmlns:p14="http://schemas.microsoft.com/office/powerpoint/2010/main" val="7816346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B3D863-1AD9-48D8-9021-38F2E356AAD3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Canvas vs Grid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2508D81-5666-4753-A0A4-EABB9B56766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7946" y="720255"/>
            <a:ext cx="5940425" cy="2889885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365CBA91-E75C-44E5-A064-F04E9C76F75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3191" y="3891823"/>
            <a:ext cx="5940425" cy="2894965"/>
          </a:xfrm>
          <a:prstGeom prst="rect">
            <a:avLst/>
          </a:prstGeom>
        </p:spPr>
      </p:pic>
      <p:sp>
        <p:nvSpPr>
          <p:cNvPr id="2" name="Стрелка: изогнутая 1">
            <a:extLst>
              <a:ext uri="{FF2B5EF4-FFF2-40B4-BE49-F238E27FC236}">
                <a16:creationId xmlns:a16="http://schemas.microsoft.com/office/drawing/2014/main" id="{787B57DF-F8B0-4C1D-98FB-D3DF3DE01C90}"/>
              </a:ext>
            </a:extLst>
          </p:cNvPr>
          <p:cNvSpPr/>
          <p:nvPr/>
        </p:nvSpPr>
        <p:spPr>
          <a:xfrm rot="5400000">
            <a:off x="6828638" y="2432808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8" name="Стрелка: изогнутая 7">
            <a:extLst>
              <a:ext uri="{FF2B5EF4-FFF2-40B4-BE49-F238E27FC236}">
                <a16:creationId xmlns:a16="http://schemas.microsoft.com/office/drawing/2014/main" id="{6B4E2768-1752-4ED6-95E2-D79B2814922D}"/>
              </a:ext>
            </a:extLst>
          </p:cNvPr>
          <p:cNvSpPr/>
          <p:nvPr/>
        </p:nvSpPr>
        <p:spPr>
          <a:xfrm rot="16200000">
            <a:off x="915798" y="3864391"/>
            <a:ext cx="813816" cy="868680"/>
          </a:xfrm>
          <a:prstGeom prst="ben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313330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20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121640" y="1137887"/>
            <a:ext cx="8900719" cy="1815882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="canvas"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LightYellow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FF"/>
                </a:solidFill>
                <a:latin typeface="Consolas" panose="020B0609020204030204" pitchFamily="49" charset="0"/>
              </a:rPr>
              <a:t>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Ellipse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"10"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"10"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Fill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="Red"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Canvas.Left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"{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=Value}"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Canvas.Bottom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 = "{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Binding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ElementName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,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Path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=Value}"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ru-RU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="Horizontal"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36D7B5AF-9780-4420-9F72-9BCB1B59F988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6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Действия с ползунками</a:t>
            </a:r>
          </a:p>
        </p:txBody>
      </p:sp>
    </p:spTree>
    <p:extLst>
      <p:ext uri="{BB962C8B-B14F-4D97-AF65-F5344CB8AC3E}">
        <p14:creationId xmlns:p14="http://schemas.microsoft.com/office/powerpoint/2010/main" val="6398161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21</a:t>
            </a:fld>
            <a:endParaRPr lang="ru-RU"/>
          </a:p>
        </p:txBody>
      </p:sp>
      <p:pic>
        <p:nvPicPr>
          <p:cNvPr id="4" name="Рисунок 3"/>
          <p:cNvPicPr/>
          <p:nvPr/>
        </p:nvPicPr>
        <p:blipFill>
          <a:blip r:embed="rId2"/>
          <a:stretch>
            <a:fillRect/>
          </a:stretch>
        </p:blipFill>
        <p:spPr>
          <a:xfrm>
            <a:off x="1517292" y="2082030"/>
            <a:ext cx="5969358" cy="3882980"/>
          </a:xfrm>
          <a:prstGeom prst="rect">
            <a:avLst/>
          </a:prstGeom>
        </p:spPr>
      </p:pic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E8B022D8-9574-42C3-B4FD-414D804D3DF4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</a:t>
            </a:r>
          </a:p>
        </p:txBody>
      </p:sp>
    </p:spTree>
    <p:extLst>
      <p:ext uri="{BB962C8B-B14F-4D97-AF65-F5344CB8AC3E}">
        <p14:creationId xmlns:p14="http://schemas.microsoft.com/office/powerpoint/2010/main" val="305535568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22</a:t>
            </a:fld>
            <a:endParaRPr lang="ru-RU"/>
          </a:p>
        </p:txBody>
      </p:sp>
      <p:sp>
        <p:nvSpPr>
          <p:cNvPr id="7" name="Rectangle 6"/>
          <p:cNvSpPr/>
          <p:nvPr/>
        </p:nvSpPr>
        <p:spPr>
          <a:xfrm>
            <a:off x="310393" y="966054"/>
            <a:ext cx="8523214" cy="526297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LightBlue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VerticalAlignment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ShowGridLines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="True"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="250"&gt;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="Auto"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sliderV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				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="Vertical"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="canvas"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							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Background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LightYellow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 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Slider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sliderH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Minimum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         			Maximum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="200"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="Horizontal"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="10" 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="button"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="Clear"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Click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600" dirty="0" err="1">
                <a:solidFill>
                  <a:srgbClr val="0000FF"/>
                </a:solidFill>
                <a:latin typeface="Consolas" panose="020B0609020204030204" pitchFamily="49" charset="0"/>
              </a:rPr>
              <a:t>clickHandler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"</a:t>
            </a:r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/>
          </a:p>
        </p:txBody>
      </p:sp>
      <p:sp>
        <p:nvSpPr>
          <p:cNvPr id="8" name="Заголовок 1">
            <a:extLst>
              <a:ext uri="{FF2B5EF4-FFF2-40B4-BE49-F238E27FC236}">
                <a16:creationId xmlns:a16="http://schemas.microsoft.com/office/drawing/2014/main" id="{93143E93-E7EB-48B3-A5DF-1BD6F699A895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XAML-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разметка</a:t>
            </a:r>
          </a:p>
        </p:txBody>
      </p:sp>
    </p:spTree>
    <p:extLst>
      <p:ext uri="{BB962C8B-B14F-4D97-AF65-F5344CB8AC3E}">
        <p14:creationId xmlns:p14="http://schemas.microsoft.com/office/powerpoint/2010/main" val="365318364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23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430258" y="1764353"/>
            <a:ext cx="8269362" cy="3693319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ru-RU" b="1" dirty="0"/>
              <a:t>Самостоятельно разработайте фоновый код на C# для решения задачи</a:t>
            </a:r>
          </a:p>
          <a:p>
            <a:endParaRPr lang="ru-RU" dirty="0"/>
          </a:p>
          <a:p>
            <a:r>
              <a:rPr lang="ru-RU" dirty="0"/>
              <a:t>Рекомендации: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Создайте объект </a:t>
            </a:r>
            <a:r>
              <a:rPr lang="en-US" b="1" dirty="0"/>
              <a:t>Polyline</a:t>
            </a:r>
            <a:r>
              <a:rPr lang="ru-RU" dirty="0"/>
              <a:t>. Для него определите:  </a:t>
            </a:r>
            <a:r>
              <a:rPr lang="en-US" b="1" dirty="0"/>
              <a:t>Stroke</a:t>
            </a:r>
            <a:r>
              <a:rPr lang="en-US" dirty="0"/>
              <a:t>;</a:t>
            </a:r>
            <a:r>
              <a:rPr lang="ru-RU" dirty="0"/>
              <a:t> </a:t>
            </a:r>
            <a:r>
              <a:rPr lang="en-US" b="1" dirty="0" err="1"/>
              <a:t>StrokeThickness</a:t>
            </a:r>
            <a:r>
              <a:rPr lang="en-US" dirty="0"/>
              <a:t>;</a:t>
            </a:r>
            <a:r>
              <a:rPr lang="ru-RU" dirty="0"/>
              <a:t> </a:t>
            </a:r>
            <a:r>
              <a:rPr lang="en-US" b="1" dirty="0"/>
              <a:t>Points</a:t>
            </a:r>
            <a:r>
              <a:rPr lang="ru-RU" dirty="0"/>
              <a:t>.  Подключите объект </a:t>
            </a:r>
            <a:r>
              <a:rPr lang="en-US" b="1" dirty="0"/>
              <a:t>Polyline</a:t>
            </a:r>
            <a:r>
              <a:rPr lang="ru-RU" dirty="0"/>
              <a:t> к экземпляру </a:t>
            </a:r>
            <a:r>
              <a:rPr lang="en-US" b="1" dirty="0"/>
              <a:t>Canvas</a:t>
            </a:r>
            <a:r>
              <a:rPr lang="ru-RU" dirty="0"/>
              <a:t>.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При каждом изменении значений элементов </a:t>
            </a:r>
            <a:r>
              <a:rPr lang="en-US" b="1" dirty="0"/>
              <a:t>Slider</a:t>
            </a:r>
            <a:r>
              <a:rPr lang="ru-RU" dirty="0"/>
              <a:t> </a:t>
            </a:r>
            <a:r>
              <a:rPr lang="en-US" dirty="0"/>
              <a:t> </a:t>
            </a:r>
            <a:r>
              <a:rPr lang="ru-RU" dirty="0"/>
              <a:t>дополняйте коллекцию </a:t>
            </a:r>
            <a:r>
              <a:rPr lang="en-US" b="1" dirty="0"/>
              <a:t>Points</a:t>
            </a:r>
            <a:r>
              <a:rPr lang="ru-RU" dirty="0"/>
              <a:t>  новой точкой,  с новыми координатами. </a:t>
            </a:r>
          </a:p>
          <a:p>
            <a:pPr marL="342900" indent="-342900">
              <a:buFont typeface="+mj-lt"/>
              <a:buAutoNum type="arabicPeriod"/>
            </a:pPr>
            <a:r>
              <a:rPr lang="ru-RU" dirty="0"/>
              <a:t> В обработчике нажатия на клавишу вызывайте метод  </a:t>
            </a:r>
            <a:r>
              <a:rPr lang="ru-RU" b="1" dirty="0" err="1"/>
              <a:t>Points.Clear</a:t>
            </a:r>
            <a:r>
              <a:rPr lang="ru-RU" b="1" dirty="0"/>
              <a:t>()</a:t>
            </a:r>
            <a:r>
              <a:rPr lang="ru-RU" dirty="0"/>
              <a:t>. </a:t>
            </a:r>
          </a:p>
          <a:p>
            <a:pPr marL="342900" indent="-342900">
              <a:buAutoNum type="arabicParenR" startAt="2"/>
            </a:pPr>
            <a:endParaRPr lang="ru-RU" dirty="0"/>
          </a:p>
          <a:p>
            <a:pPr marL="342900" indent="-342900">
              <a:buAutoNum type="arabicParenR" startAt="2"/>
            </a:pPr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B3D863-1AD9-48D8-9021-38F2E356AAD3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7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Рисуем каракули. Задания.</a:t>
            </a:r>
          </a:p>
        </p:txBody>
      </p:sp>
    </p:spTree>
    <p:extLst>
      <p:ext uri="{BB962C8B-B14F-4D97-AF65-F5344CB8AC3E}">
        <p14:creationId xmlns:p14="http://schemas.microsoft.com/office/powerpoint/2010/main" val="33767071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92947" y="589894"/>
            <a:ext cx="8741328" cy="1663597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окне слева и справа расположены два контейнера: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Canvas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и </a:t>
            </a:r>
            <a:r>
              <a:rPr lang="en-US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Grid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соответственно. </a:t>
            </a:r>
            <a:endParaRPr lang="en-US" sz="1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Между ними находится кнопка. Необходимо поместить внутрь каждого контейнера по одному квадрату так, чтобы они находились посередине своих контейнеров. При нажатии на кнопку происходит смена цвета контейнеров и квадратов, показанная на рисунках.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B3D863-1AD9-48D8-9021-38F2E356AAD3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Canvas vs Grid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540C313-0B09-4FA1-BD72-88FD1B14CC90}"/>
              </a:ext>
            </a:extLst>
          </p:cNvPr>
          <p:cNvSpPr txBox="1"/>
          <p:nvPr/>
        </p:nvSpPr>
        <p:spPr>
          <a:xfrm>
            <a:off x="192947" y="2946958"/>
            <a:ext cx="8724550" cy="3139321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="45*"/&gt;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="10*"/&gt;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ColumnDefinition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Width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="45*"/&gt;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Grid.ColumnDefinitions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Canvas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="canvas"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Button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="button"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Content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Grid.Column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="1"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ru-RU" sz="1800" dirty="0">
                <a:solidFill>
                  <a:srgbClr val="FF0000"/>
                </a:solidFill>
                <a:latin typeface="Consolas" panose="020B0609020204030204" pitchFamily="49" charset="0"/>
              </a:rPr>
              <a:t>						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Click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</a:t>
            </a:r>
            <a:r>
              <a:rPr lang="en-US" sz="1800" dirty="0" err="1">
                <a:solidFill>
                  <a:srgbClr val="0000FF"/>
                </a:solidFill>
                <a:latin typeface="Consolas" panose="020B0609020204030204" pitchFamily="49" charset="0"/>
              </a:rPr>
              <a:t>button_Click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8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="grid" /&gt;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FB58EAA-8F50-4823-963E-45532549E2D9}"/>
              </a:ext>
            </a:extLst>
          </p:cNvPr>
          <p:cNvSpPr txBox="1"/>
          <p:nvPr/>
        </p:nvSpPr>
        <p:spPr>
          <a:xfrm>
            <a:off x="180362" y="2571406"/>
            <a:ext cx="6690220" cy="375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Используйте </a:t>
            </a:r>
            <a:r>
              <a:rPr lang="en-US" dirty="0">
                <a:latin typeface="Calibri" panose="020F0502020204030204" pitchFamily="34" charset="0"/>
                <a:cs typeface="Times New Roman" panose="02020603050405020304" pitchFamily="18" charset="0"/>
              </a:rPr>
              <a:t>XAML-</a:t>
            </a:r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разметку в качестве заготовки: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84178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847EAB-4565-4EA2-95E6-3E3C4DE8F25E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109056" y="5558233"/>
            <a:ext cx="8917497" cy="1070871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Допишите код приложения.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Дополнительно вместо квадратов изобразит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е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треугольники, овалы. Подумайте,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 каким контейнером удобнее работать.</a:t>
            </a:r>
          </a:p>
        </p:txBody>
      </p:sp>
      <p:sp>
        <p:nvSpPr>
          <p:cNvPr id="5" name="Заголовок 1">
            <a:extLst>
              <a:ext uri="{FF2B5EF4-FFF2-40B4-BE49-F238E27FC236}">
                <a16:creationId xmlns:a16="http://schemas.microsoft.com/office/drawing/2014/main" id="{2EB3D863-1AD9-48D8-9021-38F2E356AAD3}"/>
              </a:ext>
            </a:extLst>
          </p:cNvPr>
          <p:cNvSpPr txBox="1">
            <a:spLocks/>
          </p:cNvSpPr>
          <p:nvPr/>
        </p:nvSpPr>
        <p:spPr>
          <a:xfrm>
            <a:off x="628650" y="71212"/>
            <a:ext cx="7886700" cy="581931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1</a:t>
            </a:r>
            <a:r>
              <a:rPr lang="en-US" sz="2900" b="1" dirty="0"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r>
              <a:rPr lang="en-US" sz="2900" dirty="0">
                <a:latin typeface="Arial" panose="020B0604020202020204" pitchFamily="34" charset="0"/>
                <a:cs typeface="Arial" panose="020B0604020202020204" pitchFamily="34" charset="0"/>
              </a:rPr>
              <a:t>Canvas vs Grid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9D3690A-4CB1-4497-AB31-FFF925D4B226}"/>
              </a:ext>
            </a:extLst>
          </p:cNvPr>
          <p:cNvSpPr txBox="1"/>
          <p:nvPr/>
        </p:nvSpPr>
        <p:spPr>
          <a:xfrm>
            <a:off x="109056" y="1208163"/>
            <a:ext cx="8917497" cy="4247317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Window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button_Click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8000"/>
                </a:solidFill>
                <a:latin typeface="Consolas" panose="020B0609020204030204" pitchFamily="49" charset="0"/>
              </a:rPr>
              <a:t>//TODO</a:t>
            </a:r>
            <a:endParaRPr lang="en-US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ru-RU" sz="1800" dirty="0">
                <a:solidFill>
                  <a:srgbClr val="0000FF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Window_Loaded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canvas.Background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Brushes.Aquamarine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grid.Background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Brushes.White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282972B5-9E08-4E66-918A-5D2ADC0574CB}"/>
              </a:ext>
            </a:extLst>
          </p:cNvPr>
          <p:cNvSpPr txBox="1"/>
          <p:nvPr/>
        </p:nvSpPr>
        <p:spPr>
          <a:xfrm>
            <a:off x="201336" y="838831"/>
            <a:ext cx="874132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>
                <a:latin typeface="Calibri" panose="020F0502020204030204" pitchFamily="34" charset="0"/>
                <a:cs typeface="Times New Roman" panose="02020603050405020304" pitchFamily="18" charset="0"/>
              </a:rPr>
              <a:t>Используйте следующую заготовку кода: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9325661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Верстка формы.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5</a:t>
            </a:fld>
            <a:endParaRPr lang="ru-RU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04E3FD6-246F-4B19-972A-3D6246429B0D}"/>
              </a:ext>
            </a:extLst>
          </p:cNvPr>
          <p:cNvSpPr txBox="1"/>
          <p:nvPr/>
        </p:nvSpPr>
        <p:spPr>
          <a:xfrm>
            <a:off x="174071" y="742627"/>
            <a:ext cx="8795857" cy="11831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12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Необходимо реализовать приветственный экран для пользователя, в котором человек может указать свое имя. Ожидаемый результат:</a:t>
            </a: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Стартовый экран/экран после нажатия кнопки </a:t>
            </a:r>
            <a:r>
              <a:rPr lang="ru-RU" sz="1800" b="1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Reset</a:t>
            </a: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Name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9" name="image2.png">
            <a:extLst>
              <a:ext uri="{FF2B5EF4-FFF2-40B4-BE49-F238E27FC236}">
                <a16:creationId xmlns:a16="http://schemas.microsoft.com/office/drawing/2014/main" id="{9A311D28-9C04-42E7-99CA-D141FA560F54}"/>
              </a:ext>
            </a:extLst>
          </p:cNvPr>
          <p:cNvPicPr/>
          <p:nvPr/>
        </p:nvPicPr>
        <p:blipFill>
          <a:blip r:embed="rId2"/>
          <a:srcRect/>
          <a:stretch>
            <a:fillRect/>
          </a:stretch>
        </p:blipFill>
        <p:spPr>
          <a:xfrm>
            <a:off x="246878" y="1925771"/>
            <a:ext cx="4769739" cy="2453197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E2E6013-992D-4ADE-BDD5-C087D154EB9E}"/>
              </a:ext>
            </a:extLst>
          </p:cNvPr>
          <p:cNvSpPr txBox="1"/>
          <p:nvPr/>
        </p:nvSpPr>
        <p:spPr>
          <a:xfrm>
            <a:off x="5188119" y="3693338"/>
            <a:ext cx="3280763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b="1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Экран после ввода имени: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pic>
        <p:nvPicPr>
          <p:cNvPr id="10" name="image1.png">
            <a:extLst>
              <a:ext uri="{FF2B5EF4-FFF2-40B4-BE49-F238E27FC236}">
                <a16:creationId xmlns:a16="http://schemas.microsoft.com/office/drawing/2014/main" id="{16E7D4E4-F3AC-4DF2-988F-7E76707244DA}"/>
              </a:ext>
            </a:extLst>
          </p:cNvPr>
          <p:cNvPicPr/>
          <p:nvPr/>
        </p:nvPicPr>
        <p:blipFill>
          <a:blip r:embed="rId3"/>
          <a:srcRect/>
          <a:stretch>
            <a:fillRect/>
          </a:stretch>
        </p:blipFill>
        <p:spPr>
          <a:xfrm>
            <a:off x="3548768" y="4191047"/>
            <a:ext cx="4832394" cy="2453198"/>
          </a:xfrm>
          <a:prstGeom prst="rect">
            <a:avLst/>
          </a:prstGeom>
          <a:ln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14612992-ECE5-49E3-B0CA-AB0E22C061CE}"/>
              </a:ext>
            </a:extLst>
          </p:cNvPr>
          <p:cNvSpPr txBox="1"/>
          <p:nvPr/>
        </p:nvSpPr>
        <p:spPr>
          <a:xfrm>
            <a:off x="246878" y="4729024"/>
            <a:ext cx="3179985" cy="175432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Для расположения элементов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управления (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кнопок и т.д.) используйте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StackPanel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. В качестве образца в задании уже заполнена строка с текстовыми сообщениями.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659523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Верстка формы.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6</a:t>
            </a:fld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C1633C-A05E-47D1-A859-DBC9BFDB6E0F}"/>
              </a:ext>
            </a:extLst>
          </p:cNvPr>
          <p:cNvSpPr txBox="1"/>
          <p:nvPr/>
        </p:nvSpPr>
        <p:spPr>
          <a:xfrm>
            <a:off x="255865" y="1272261"/>
            <a:ext cx="8661632" cy="329320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="180"&gt;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RowDefinition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="*"/&gt;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Grid.RowDefinitions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endParaRPr lang="ru-RU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Grid.Row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="0"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Orientation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="Horizontal"&gt;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="NameBlock"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="Your name: Username"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="24"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="5"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FontSize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="14"/&gt;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TextBlock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x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: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Name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="GreetingBlock"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Text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="Hello Username!"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Height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="24"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           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HorizontalAlignment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="Center"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Margin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="5"</a:t>
            </a:r>
            <a:r>
              <a:rPr lang="en-US" sz="1600" dirty="0">
                <a:solidFill>
                  <a:srgbClr val="FF0000"/>
                </a:solidFill>
                <a:latin typeface="Consolas" panose="020B0609020204030204" pitchFamily="49" charset="0"/>
              </a:rPr>
              <a:t> </a:t>
            </a:r>
            <a:r>
              <a:rPr lang="en-US" sz="1600" dirty="0" err="1">
                <a:solidFill>
                  <a:srgbClr val="FF0000"/>
                </a:solidFill>
                <a:latin typeface="Consolas" panose="020B0609020204030204" pitchFamily="49" charset="0"/>
              </a:rPr>
              <a:t>FontSize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="14"/&gt;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 err="1">
                <a:solidFill>
                  <a:srgbClr val="A31515"/>
                </a:solidFill>
                <a:latin typeface="Consolas" panose="020B0609020204030204" pitchFamily="49" charset="0"/>
              </a:rPr>
              <a:t>StackPanel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en-US" sz="16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&lt;/</a:t>
            </a:r>
            <a:r>
              <a:rPr lang="en-US" sz="1600" dirty="0">
                <a:solidFill>
                  <a:srgbClr val="A31515"/>
                </a:solidFill>
                <a:latin typeface="Consolas" panose="020B0609020204030204" pitchFamily="49" charset="0"/>
              </a:rPr>
              <a:t>Grid</a:t>
            </a:r>
            <a:r>
              <a:rPr lang="en-US" sz="1600" dirty="0">
                <a:solidFill>
                  <a:srgbClr val="0000FF"/>
                </a:solidFill>
                <a:latin typeface="Consolas" panose="020B0609020204030204" pitchFamily="49" charset="0"/>
              </a:rPr>
              <a:t>&gt;</a:t>
            </a:r>
            <a:endParaRPr lang="ru-RU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EE6143-C937-4AF2-8ED1-715843DE176B}"/>
              </a:ext>
            </a:extLst>
          </p:cNvPr>
          <p:cNvSpPr txBox="1"/>
          <p:nvPr/>
        </p:nvSpPr>
        <p:spPr>
          <a:xfrm>
            <a:off x="226503" y="887093"/>
            <a:ext cx="457200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Используйте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XAML-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заготовку: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235498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Верстка формы.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7</a:t>
            </a:fld>
            <a:endParaRPr lang="ru-RU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6C1633C-A05E-47D1-A859-DBC9BFDB6E0F}"/>
              </a:ext>
            </a:extLst>
          </p:cNvPr>
          <p:cNvSpPr txBox="1"/>
          <p:nvPr/>
        </p:nvSpPr>
        <p:spPr>
          <a:xfrm>
            <a:off x="255865" y="1279252"/>
            <a:ext cx="8661632" cy="507831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partial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class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: Window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NoNameString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"Who are you?"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const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SuggestInputString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>
                <a:solidFill>
                  <a:srgbClr val="A31515"/>
                </a:solidFill>
                <a:latin typeface="Consolas" panose="020B0609020204030204" pitchFamily="49" charset="0"/>
              </a:rPr>
              <a:t>"Enter your name below:"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public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2B91AF"/>
                </a:solidFill>
                <a:latin typeface="Consolas" panose="020B0609020204030204" pitchFamily="49" charset="0"/>
              </a:rPr>
              <a:t>MainWindow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InitializeComponent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NameBlock.Text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NoNameString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GreetingBlock.Text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=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SuggestInputString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SetName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NotImplementedException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endParaRPr lang="ru-RU" sz="1800" dirty="0">
              <a:solidFill>
                <a:srgbClr val="000000"/>
              </a:solidFill>
              <a:latin typeface="Consolas" panose="020B0609020204030204" pitchFamily="49" charset="0"/>
            </a:endParaRP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private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void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ResetName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object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sender,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RoutedEventArgs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e) </a:t>
            </a:r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{</a:t>
            </a:r>
          </a:p>
          <a:p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   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throw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>
                <a:solidFill>
                  <a:srgbClr val="0000FF"/>
                </a:solidFill>
                <a:latin typeface="Consolas" panose="020B0609020204030204" pitchFamily="49" charset="0"/>
              </a:rPr>
              <a:t>new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 </a:t>
            </a:r>
            <a:r>
              <a:rPr lang="en-US" sz="1800" dirty="0" err="1">
                <a:solidFill>
                  <a:srgbClr val="000000"/>
                </a:solidFill>
                <a:latin typeface="Consolas" panose="020B0609020204030204" pitchFamily="49" charset="0"/>
              </a:rPr>
              <a:t>NotImplementedException</a:t>
            </a:r>
            <a:r>
              <a:rPr lang="en-US" sz="1800" dirty="0">
                <a:solidFill>
                  <a:srgbClr val="000000"/>
                </a:solidFill>
                <a:latin typeface="Consolas" panose="020B0609020204030204" pitchFamily="49" charset="0"/>
              </a:rPr>
              <a:t>();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    }</a:t>
            </a:r>
          </a:p>
          <a:p>
            <a:r>
              <a:rPr lang="ru-RU" sz="1800" dirty="0">
                <a:solidFill>
                  <a:srgbClr val="000000"/>
                </a:solidFill>
                <a:latin typeface="Consolas" panose="020B0609020204030204" pitchFamily="49" charset="0"/>
              </a:rPr>
              <a:t>}</a:t>
            </a:r>
            <a:endParaRPr lang="ru-RU" sz="1600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C0EE6143-C937-4AF2-8ED1-715843DE176B}"/>
              </a:ext>
            </a:extLst>
          </p:cNvPr>
          <p:cNvSpPr txBox="1"/>
          <p:nvPr/>
        </p:nvSpPr>
        <p:spPr>
          <a:xfrm>
            <a:off x="226503" y="887093"/>
            <a:ext cx="4572000" cy="3921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Используйте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C#-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заготовку:</a:t>
            </a:r>
            <a:endParaRPr lang="ru-RU" sz="1800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274928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2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Верстка формы.</a:t>
            </a:r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8</a:t>
            </a:fld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3218919-70B0-4B1F-B2E2-0B429C927C22}"/>
              </a:ext>
            </a:extLst>
          </p:cNvPr>
          <p:cNvSpPr txBox="1"/>
          <p:nvPr/>
        </p:nvSpPr>
        <p:spPr>
          <a:xfrm>
            <a:off x="310393" y="811465"/>
            <a:ext cx="8661632" cy="2179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Выполните задания: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 err="1">
                <a:latin typeface="Calibri" panose="020F0502020204030204" pitchFamily="34" charset="0"/>
                <a:ea typeface="Calibri" panose="020F0502020204030204" pitchFamily="34" charset="0"/>
              </a:rPr>
              <a:t>Доверстайте</a:t>
            </a:r>
            <a:r>
              <a:rPr lang="ru-RU" sz="180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интерфейс (добавьте недостающие элементы в .</a:t>
            </a:r>
            <a:r>
              <a:rPr lang="ru-RU" sz="1800" u="none" strike="noStrike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xaml</a:t>
            </a:r>
            <a:r>
              <a:rPr lang="ru-RU" sz="180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файл)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sz="1800" u="none" strike="noStrike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Напишите реализацию обработчиков событий кнопок.</a:t>
            </a: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Переверстайте форму: замените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StackPanel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на Grid.</a:t>
            </a:r>
            <a:endParaRPr lang="en-US" dirty="0">
              <a:latin typeface="Calibri" panose="020F0502020204030204" pitchFamily="34" charset="0"/>
              <a:ea typeface="Calibri" panose="020F0502020204030204" pitchFamily="34" charset="0"/>
            </a:endParaRPr>
          </a:p>
          <a:p>
            <a:pPr marL="342900" lvl="0" indent="-342900">
              <a:lnSpc>
                <a:spcPct val="115000"/>
              </a:lnSpc>
              <a:spcAft>
                <a:spcPts val="1000"/>
              </a:spcAft>
              <a:buFont typeface="+mj-lt"/>
              <a:buAutoNum type="arabicPeriod"/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Сделайте форму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“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резиновой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”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 (со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sz="1800" dirty="0" err="1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StackPanel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 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или </a:t>
            </a:r>
            <a:r>
              <a:rPr lang="ru-RU" sz="1800" dirty="0"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Grid – на выбор</a:t>
            </a: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</a:rPr>
              <a:t>)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</a:rPr>
              <a:t>.</a:t>
            </a:r>
            <a:endParaRPr lang="ru-RU" sz="1800" u="none" strike="noStrike" dirty="0">
              <a:effectLst/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257929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427839" y="148429"/>
            <a:ext cx="8258961" cy="738664"/>
          </a:xfrm>
        </p:spPr>
        <p:txBody>
          <a:bodyPr>
            <a:normAutofit/>
          </a:bodyPr>
          <a:lstStyle/>
          <a:p>
            <a:pPr algn="ctr"/>
            <a:r>
              <a:rPr lang="ru-RU" sz="2900" b="1" dirty="0">
                <a:latin typeface="Arial" panose="020B0604020202020204" pitchFamily="34" charset="0"/>
                <a:cs typeface="Arial" panose="020B0604020202020204" pitchFamily="34" charset="0"/>
              </a:rPr>
              <a:t>Задача 3</a:t>
            </a:r>
            <a:r>
              <a:rPr lang="en-US" sz="2900" dirty="0"/>
              <a:t>. </a:t>
            </a:r>
            <a:r>
              <a:rPr lang="ru-RU" sz="2900" dirty="0">
                <a:latin typeface="Arial" panose="020B0604020202020204" pitchFamily="34" charset="0"/>
                <a:cs typeface="Arial" panose="020B0604020202020204" pitchFamily="34" charset="0"/>
              </a:rPr>
              <a:t>Автономный XAML-файл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97125" y="699746"/>
            <a:ext cx="8549747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xmlns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="http://schemas.microsoft.com/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winfx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/2006/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xaml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/presentation"&gt;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Slider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"slider"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Minimum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"-10"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Maximum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="10"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Orientation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="Horizontal"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Margin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="10" /&gt;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TextBlock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FontSize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= "30"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Background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</a:t>
            </a:r>
            <a:r>
              <a:rPr lang="en-US" b="1" dirty="0" err="1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LightGray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"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HorizontalAlignment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="Center"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Text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="{</a:t>
            </a:r>
            <a:r>
              <a:rPr lang="en-US" b="1" dirty="0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Binding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ElementName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=slider,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Path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=Value,</a:t>
            </a:r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</a:p>
          <a:p>
            <a:r>
              <a:rPr lang="en-US" b="1" dirty="0">
                <a:solidFill>
                  <a:srgbClr val="00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 </a:t>
            </a:r>
            <a:r>
              <a:rPr lang="en-US" b="1" dirty="0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 </a:t>
            </a:r>
            <a:r>
              <a:rPr lang="en-US" b="1" dirty="0" err="1">
                <a:solidFill>
                  <a:srgbClr val="FF0000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StringFormat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='\{0:f2\}'}" /&gt;</a:t>
            </a:r>
            <a:endParaRPr lang="en-US" b="1" dirty="0">
              <a:solidFill>
                <a:srgbClr val="000000"/>
              </a:solidFill>
              <a:highlight>
                <a:srgbClr val="FFFFFF"/>
              </a:highlight>
              <a:latin typeface="Consolas" panose="020B0609020204030204" pitchFamily="49" charset="0"/>
            </a:endParaRPr>
          </a:p>
          <a:p>
            <a:pPr>
              <a:spcAft>
                <a:spcPts val="600"/>
              </a:spcAft>
            </a:pP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&lt;/</a:t>
            </a:r>
            <a:r>
              <a:rPr lang="en-US" b="1" dirty="0" err="1">
                <a:solidFill>
                  <a:srgbClr val="A31515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StackPanel</a:t>
            </a:r>
            <a:r>
              <a:rPr lang="en-US" b="1" dirty="0">
                <a:solidFill>
                  <a:srgbClr val="0000FF"/>
                </a:solidFill>
                <a:highlight>
                  <a:srgbClr val="FFFFFF"/>
                </a:highlight>
                <a:latin typeface="Consolas" panose="020B0609020204030204" pitchFamily="49" charset="0"/>
              </a:rPr>
              <a:t>&gt;</a:t>
            </a:r>
            <a:endParaRPr lang="ru-RU" b="1" dirty="0"/>
          </a:p>
        </p:txBody>
      </p:sp>
      <p:sp>
        <p:nvSpPr>
          <p:cNvPr id="5" name="Номер слайда 2">
            <a:extLst>
              <a:ext uri="{FF2B5EF4-FFF2-40B4-BE49-F238E27FC236}">
                <a16:creationId xmlns:a16="http://schemas.microsoft.com/office/drawing/2014/main" id="{04A6C321-0C5A-469E-BA28-3625A80232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/>
          <a:p>
            <a:pPr>
              <a:defRPr/>
            </a:pPr>
            <a:fld id="{0A849AC1-7B71-4461-B9A9-765B7AFC4C29}" type="slidenum">
              <a:rPr lang="ru-RU" smtClean="0"/>
              <a:pPr>
                <a:defRPr/>
              </a:pPr>
              <a:t>9</a:t>
            </a:fld>
            <a:endParaRPr lang="ru-RU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E43C3EC0-CC5F-4BA1-8248-B35B33BF8D17}"/>
              </a:ext>
            </a:extLst>
          </p:cNvPr>
          <p:cNvSpPr/>
          <p:nvPr/>
        </p:nvSpPr>
        <p:spPr>
          <a:xfrm>
            <a:off x="282445" y="3392868"/>
            <a:ext cx="8549747" cy="2585323"/>
          </a:xfrm>
          <a:prstGeom prst="rect">
            <a:avLst/>
          </a:prstGeom>
          <a:ln>
            <a:solidFill>
              <a:srgbClr val="0070C0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Сохраните файл на диск и просмотрите в браузере</a:t>
            </a:r>
            <a:r>
              <a:rPr lang="en-US" dirty="0"/>
              <a:t> Internet Explorer</a:t>
            </a:r>
            <a:r>
              <a:rPr lang="ru-RU" dirty="0"/>
              <a:t> (пользователи </a:t>
            </a:r>
            <a:r>
              <a:rPr lang="en-US" dirty="0"/>
              <a:t>!Windows</a:t>
            </a:r>
            <a:r>
              <a:rPr lang="ru-RU" dirty="0"/>
              <a:t>, вам сюда: </a:t>
            </a:r>
            <a:r>
              <a:rPr lang="en-US" dirty="0">
                <a:hlinkClick r:id="rId2"/>
              </a:rPr>
              <a:t>https://platform.uno/</a:t>
            </a:r>
            <a:r>
              <a:rPr lang="ru-RU" dirty="0"/>
              <a:t>). Обратите внимание на необходимость добавления заголовка с указанием кодировки</a:t>
            </a:r>
            <a:r>
              <a:rPr lang="en-US" dirty="0"/>
              <a:t> (</a:t>
            </a:r>
            <a:r>
              <a:rPr lang="ru-RU" dirty="0"/>
              <a:t>при использовании кириллицы</a:t>
            </a:r>
            <a:r>
              <a:rPr lang="en-US" dirty="0"/>
              <a:t>):</a:t>
            </a:r>
            <a:br>
              <a:rPr lang="ru-RU" dirty="0"/>
            </a:br>
            <a:r>
              <a:rPr lang="en-US" dirty="0">
                <a:solidFill>
                  <a:schemeClr val="accent1">
                    <a:lumMod val="75000"/>
                  </a:schemeClr>
                </a:solidFill>
                <a:latin typeface="Consolas" panose="020B0609020204030204" pitchFamily="49" charset="0"/>
              </a:rPr>
              <a:t>&lt;?xml version="1.0" encoding="utf-8" ?&gt;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При изменении положения ползунка (</a:t>
            </a:r>
            <a:r>
              <a:rPr lang="en-US" b="1" dirty="0"/>
              <a:t>Slider</a:t>
            </a:r>
            <a:r>
              <a:rPr lang="ru-RU" dirty="0"/>
              <a:t>) соответствующее числовое значение отображается в окошке элемента </a:t>
            </a:r>
            <a:r>
              <a:rPr lang="en-US" b="1" dirty="0" err="1"/>
              <a:t>TextBlock</a:t>
            </a:r>
            <a:r>
              <a:rPr lang="ru-RU" dirty="0"/>
              <a:t>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dirty="0"/>
              <a:t>Выполните задание из задачи 1. 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183C27D-E285-4ED6-BEB5-E8D7759C9EA6}"/>
              </a:ext>
            </a:extLst>
          </p:cNvPr>
          <p:cNvSpPr txBox="1"/>
          <p:nvPr/>
        </p:nvSpPr>
        <p:spPr>
          <a:xfrm>
            <a:off x="282445" y="6085990"/>
            <a:ext cx="8535066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Привязка данных:</a:t>
            </a:r>
          </a:p>
          <a:p>
            <a:r>
              <a:rPr lang="ru-RU" dirty="0">
                <a:hlinkClick r:id="rId3"/>
              </a:rPr>
              <a:t>https://docs.microsoft.com/ru-ru/dotnet/desktop/wpf/data/?view=netdesktop-5.0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34497931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848</TotalTime>
  <Words>2236</Words>
  <Application>Microsoft Office PowerPoint</Application>
  <PresentationFormat>Экран (4:3)</PresentationFormat>
  <Paragraphs>272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Arial</vt:lpstr>
      <vt:lpstr>Calibri</vt:lpstr>
      <vt:lpstr>Calibri Light</vt:lpstr>
      <vt:lpstr>Consolas</vt:lpstr>
      <vt:lpstr>Тема Office</vt:lpstr>
      <vt:lpstr>Модуль 2, практическое занятие, неделя 5</vt:lpstr>
      <vt:lpstr>Презентация PowerPoint</vt:lpstr>
      <vt:lpstr>Презентация PowerPoint</vt:lpstr>
      <vt:lpstr>Презентация PowerPoint</vt:lpstr>
      <vt:lpstr>Задача 2. Верстка формы.</vt:lpstr>
      <vt:lpstr>Задача 2. Верстка формы.</vt:lpstr>
      <vt:lpstr>Задача 2. Верстка формы.</vt:lpstr>
      <vt:lpstr>Задача 2. Верстка формы.</vt:lpstr>
      <vt:lpstr>Задача 3. Автономный XAML-файл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Две формы</dc:title>
  <dc:creator>Подбельский Вадим Валериевич</dc:creator>
  <cp:lastModifiedBy>Дударев Виктор Анатольевич</cp:lastModifiedBy>
  <cp:revision>52</cp:revision>
  <cp:lastPrinted>2017-02-08T09:42:48Z</cp:lastPrinted>
  <dcterms:created xsi:type="dcterms:W3CDTF">2017-02-08T09:41:21Z</dcterms:created>
  <dcterms:modified xsi:type="dcterms:W3CDTF">2021-11-24T00:50:24Z</dcterms:modified>
</cp:coreProperties>
</file>