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72" r:id="rId1"/>
  </p:sldMasterIdLst>
  <p:notesMasterIdLst>
    <p:notesMasterId r:id="rId37"/>
  </p:notesMasterIdLst>
  <p:sldIdLst>
    <p:sldId id="257" r:id="rId2"/>
    <p:sldId id="258" r:id="rId3"/>
    <p:sldId id="259" r:id="rId4"/>
    <p:sldId id="260" r:id="rId5"/>
    <p:sldId id="261" r:id="rId6"/>
    <p:sldId id="294" r:id="rId7"/>
    <p:sldId id="262" r:id="rId8"/>
    <p:sldId id="263" r:id="rId9"/>
    <p:sldId id="264" r:id="rId10"/>
    <p:sldId id="265" r:id="rId11"/>
    <p:sldId id="266" r:id="rId12"/>
    <p:sldId id="267" r:id="rId13"/>
    <p:sldId id="269" r:id="rId14"/>
    <p:sldId id="270" r:id="rId15"/>
    <p:sldId id="271" r:id="rId16"/>
    <p:sldId id="296" r:id="rId17"/>
    <p:sldId id="272" r:id="rId18"/>
    <p:sldId id="273" r:id="rId19"/>
    <p:sldId id="274" r:id="rId20"/>
    <p:sldId id="275" r:id="rId21"/>
    <p:sldId id="279" r:id="rId22"/>
    <p:sldId id="278" r:id="rId23"/>
    <p:sldId id="280" r:id="rId24"/>
    <p:sldId id="281" r:id="rId25"/>
    <p:sldId id="295" r:id="rId26"/>
    <p:sldId id="282" r:id="rId27"/>
    <p:sldId id="283" r:id="rId28"/>
    <p:sldId id="284" r:id="rId29"/>
    <p:sldId id="290" r:id="rId30"/>
    <p:sldId id="291" r:id="rId31"/>
    <p:sldId id="319" r:id="rId32"/>
    <p:sldId id="292" r:id="rId33"/>
    <p:sldId id="293" r:id="rId34"/>
    <p:sldId id="276" r:id="rId35"/>
    <p:sldId id="318" r:id="rId3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1D404C5-8269-49D3-8A0E-DEC3E169C305}" v="24" dt="2019-11-02T06:43:00.54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776" autoAdjust="0"/>
    <p:restoredTop sz="82680"/>
  </p:normalViewPr>
  <p:slideViewPr>
    <p:cSldViewPr snapToGrid="0">
      <p:cViewPr varScale="1">
        <p:scale>
          <a:sx n="70" d="100"/>
          <a:sy n="70" d="100"/>
        </p:scale>
        <p:origin x="84" y="60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200" d="100"/>
        <a:sy n="200" d="100"/>
      </p:scale>
      <p:origin x="0" y="2782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microsoft.com/office/2016/11/relationships/changesInfo" Target="changesInfos/changesInfo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Olga Maksimenkova" userId="f2714537069f5c5f" providerId="LiveId" clId="{D1D404C5-8269-49D3-8A0E-DEC3E169C305}"/>
    <pc:docChg chg="undo custSel addSld delSld modSld">
      <pc:chgData name="Olga Maksimenkova" userId="f2714537069f5c5f" providerId="LiveId" clId="{D1D404C5-8269-49D3-8A0E-DEC3E169C305}" dt="2019-11-02T06:43:05.031" v="259" actId="1076"/>
      <pc:docMkLst>
        <pc:docMk/>
      </pc:docMkLst>
      <pc:sldChg chg="addSp modSp">
        <pc:chgData name="Olga Maksimenkova" userId="f2714537069f5c5f" providerId="LiveId" clId="{D1D404C5-8269-49D3-8A0E-DEC3E169C305}" dt="2019-11-02T06:14:48.894" v="4" actId="20577"/>
        <pc:sldMkLst>
          <pc:docMk/>
          <pc:sldMk cId="1563047613" sldId="259"/>
        </pc:sldMkLst>
        <pc:spChg chg="add mod">
          <ac:chgData name="Olga Maksimenkova" userId="f2714537069f5c5f" providerId="LiveId" clId="{D1D404C5-8269-49D3-8A0E-DEC3E169C305}" dt="2019-11-02T06:14:48.894" v="4" actId="20577"/>
          <ac:spMkLst>
            <pc:docMk/>
            <pc:sldMk cId="1563047613" sldId="259"/>
            <ac:spMk id="3" creationId="{26C8E2A2-B545-4178-BA4F-8880AB35A0D8}"/>
          </ac:spMkLst>
        </pc:spChg>
      </pc:sldChg>
      <pc:sldChg chg="addSp modSp">
        <pc:chgData name="Olga Maksimenkova" userId="f2714537069f5c5f" providerId="LiveId" clId="{D1D404C5-8269-49D3-8A0E-DEC3E169C305}" dt="2019-11-02T06:28:20.441" v="9" actId="20577"/>
        <pc:sldMkLst>
          <pc:docMk/>
          <pc:sldMk cId="1995827334" sldId="263"/>
        </pc:sldMkLst>
        <pc:spChg chg="add mod">
          <ac:chgData name="Olga Maksimenkova" userId="f2714537069f5c5f" providerId="LiveId" clId="{D1D404C5-8269-49D3-8A0E-DEC3E169C305}" dt="2019-11-02T06:28:20.441" v="9" actId="20577"/>
          <ac:spMkLst>
            <pc:docMk/>
            <pc:sldMk cId="1995827334" sldId="263"/>
            <ac:spMk id="3" creationId="{887CBA73-7BDF-4718-AA06-1A5A9E9AEB41}"/>
          </ac:spMkLst>
        </pc:spChg>
      </pc:sldChg>
      <pc:sldChg chg="addSp modSp">
        <pc:chgData name="Olga Maksimenkova" userId="f2714537069f5c5f" providerId="LiveId" clId="{D1D404C5-8269-49D3-8A0E-DEC3E169C305}" dt="2019-11-02T06:32:00.854" v="22" actId="20577"/>
        <pc:sldMkLst>
          <pc:docMk/>
          <pc:sldMk cId="2378855600" sldId="269"/>
        </pc:sldMkLst>
        <pc:spChg chg="add mod">
          <ac:chgData name="Olga Maksimenkova" userId="f2714537069f5c5f" providerId="LiveId" clId="{D1D404C5-8269-49D3-8A0E-DEC3E169C305}" dt="2019-11-02T06:32:00.854" v="22" actId="20577"/>
          <ac:spMkLst>
            <pc:docMk/>
            <pc:sldMk cId="2378855600" sldId="269"/>
            <ac:spMk id="3" creationId="{4D464967-9456-498A-A0DF-073CA98D80A4}"/>
          </ac:spMkLst>
        </pc:spChg>
      </pc:sldChg>
      <pc:sldChg chg="modSp">
        <pc:chgData name="Olga Maksimenkova" userId="f2714537069f5c5f" providerId="LiveId" clId="{D1D404C5-8269-49D3-8A0E-DEC3E169C305}" dt="2019-11-02T06:30:44.110" v="17" actId="20577"/>
        <pc:sldMkLst>
          <pc:docMk/>
          <pc:sldMk cId="1380564260" sldId="270"/>
        </pc:sldMkLst>
        <pc:spChg chg="mod">
          <ac:chgData name="Olga Maksimenkova" userId="f2714537069f5c5f" providerId="LiveId" clId="{D1D404C5-8269-49D3-8A0E-DEC3E169C305}" dt="2019-11-02T06:30:39.177" v="13" actId="113"/>
          <ac:spMkLst>
            <pc:docMk/>
            <pc:sldMk cId="1380564260" sldId="270"/>
            <ac:spMk id="2" creationId="{00000000-0000-0000-0000-000000000000}"/>
          </ac:spMkLst>
        </pc:spChg>
        <pc:spChg chg="mod">
          <ac:chgData name="Olga Maksimenkova" userId="f2714537069f5c5f" providerId="LiveId" clId="{D1D404C5-8269-49D3-8A0E-DEC3E169C305}" dt="2019-11-02T06:30:44.110" v="17" actId="20577"/>
          <ac:spMkLst>
            <pc:docMk/>
            <pc:sldMk cId="1380564260" sldId="270"/>
            <ac:spMk id="4" creationId="{00000000-0000-0000-0000-000000000000}"/>
          </ac:spMkLst>
        </pc:spChg>
        <pc:spChg chg="mod">
          <ac:chgData name="Olga Maksimenkova" userId="f2714537069f5c5f" providerId="LiveId" clId="{D1D404C5-8269-49D3-8A0E-DEC3E169C305}" dt="2019-11-02T06:30:39.177" v="13" actId="113"/>
          <ac:spMkLst>
            <pc:docMk/>
            <pc:sldMk cId="1380564260" sldId="270"/>
            <ac:spMk id="5" creationId="{00000000-0000-0000-0000-000000000000}"/>
          </ac:spMkLst>
        </pc:spChg>
      </pc:sldChg>
      <pc:sldChg chg="modSp">
        <pc:chgData name="Olga Maksimenkova" userId="f2714537069f5c5f" providerId="LiveId" clId="{D1D404C5-8269-49D3-8A0E-DEC3E169C305}" dt="2019-11-02T06:29:29.709" v="10" actId="1076"/>
        <pc:sldMkLst>
          <pc:docMk/>
          <pc:sldMk cId="2367886113" sldId="271"/>
        </pc:sldMkLst>
        <pc:spChg chg="mod">
          <ac:chgData name="Olga Maksimenkova" userId="f2714537069f5c5f" providerId="LiveId" clId="{D1D404C5-8269-49D3-8A0E-DEC3E169C305}" dt="2019-11-02T06:29:29.709" v="10" actId="1076"/>
          <ac:spMkLst>
            <pc:docMk/>
            <pc:sldMk cId="2367886113" sldId="271"/>
            <ac:spMk id="6" creationId="{00000000-0000-0000-0000-000000000000}"/>
          </ac:spMkLst>
        </pc:spChg>
      </pc:sldChg>
      <pc:sldChg chg="addSp modSp add del">
        <pc:chgData name="Olga Maksimenkova" userId="f2714537069f5c5f" providerId="LiveId" clId="{D1D404C5-8269-49D3-8A0E-DEC3E169C305}" dt="2019-11-02T06:34:25.273" v="28" actId="20577"/>
        <pc:sldMkLst>
          <pc:docMk/>
          <pc:sldMk cId="1275231202" sldId="272"/>
        </pc:sldMkLst>
        <pc:spChg chg="add mod">
          <ac:chgData name="Olga Maksimenkova" userId="f2714537069f5c5f" providerId="LiveId" clId="{D1D404C5-8269-49D3-8A0E-DEC3E169C305}" dt="2019-11-02T06:34:25.273" v="28" actId="20577"/>
          <ac:spMkLst>
            <pc:docMk/>
            <pc:sldMk cId="1275231202" sldId="272"/>
            <ac:spMk id="3" creationId="{12A8D7CB-70CC-4420-B702-473844B8DBED}"/>
          </ac:spMkLst>
        </pc:spChg>
      </pc:sldChg>
      <pc:sldChg chg="addSp modSp">
        <pc:chgData name="Olga Maksimenkova" userId="f2714537069f5c5f" providerId="LiveId" clId="{D1D404C5-8269-49D3-8A0E-DEC3E169C305}" dt="2019-11-02T06:36:22.285" v="32" actId="20577"/>
        <pc:sldMkLst>
          <pc:docMk/>
          <pc:sldMk cId="703177404" sldId="278"/>
        </pc:sldMkLst>
        <pc:spChg chg="add mod">
          <ac:chgData name="Olga Maksimenkova" userId="f2714537069f5c5f" providerId="LiveId" clId="{D1D404C5-8269-49D3-8A0E-DEC3E169C305}" dt="2019-11-02T06:36:22.285" v="32" actId="20577"/>
          <ac:spMkLst>
            <pc:docMk/>
            <pc:sldMk cId="703177404" sldId="278"/>
            <ac:spMk id="5" creationId="{FD3C693E-6ACE-4ABE-BBCD-5CF5A67B3310}"/>
          </ac:spMkLst>
        </pc:spChg>
      </pc:sldChg>
      <pc:sldChg chg="addSp modSp">
        <pc:chgData name="Olga Maksimenkova" userId="f2714537069f5c5f" providerId="LiveId" clId="{D1D404C5-8269-49D3-8A0E-DEC3E169C305}" dt="2019-11-02T06:38:23.627" v="39" actId="20577"/>
        <pc:sldMkLst>
          <pc:docMk/>
          <pc:sldMk cId="519211894" sldId="282"/>
        </pc:sldMkLst>
        <pc:spChg chg="add mod">
          <ac:chgData name="Olga Maksimenkova" userId="f2714537069f5c5f" providerId="LiveId" clId="{D1D404C5-8269-49D3-8A0E-DEC3E169C305}" dt="2019-11-02T06:38:23.627" v="39" actId="20577"/>
          <ac:spMkLst>
            <pc:docMk/>
            <pc:sldMk cId="519211894" sldId="282"/>
            <ac:spMk id="3" creationId="{236C001B-F056-4D1F-AE03-DD709FC5410A}"/>
          </ac:spMkLst>
        </pc:spChg>
      </pc:sldChg>
      <pc:sldChg chg="modSp">
        <pc:chgData name="Olga Maksimenkova" userId="f2714537069f5c5f" providerId="LiveId" clId="{D1D404C5-8269-49D3-8A0E-DEC3E169C305}" dt="2019-11-02T06:37:12.117" v="34" actId="27636"/>
        <pc:sldMkLst>
          <pc:docMk/>
          <pc:sldMk cId="832444977" sldId="283"/>
        </pc:sldMkLst>
        <pc:spChg chg="mod">
          <ac:chgData name="Olga Maksimenkova" userId="f2714537069f5c5f" providerId="LiveId" clId="{D1D404C5-8269-49D3-8A0E-DEC3E169C305}" dt="2019-11-02T06:37:12.117" v="34" actId="27636"/>
          <ac:spMkLst>
            <pc:docMk/>
            <pc:sldMk cId="832444977" sldId="283"/>
            <ac:spMk id="5" creationId="{00000000-0000-0000-0000-000000000000}"/>
          </ac:spMkLst>
        </pc:spChg>
      </pc:sldChg>
      <pc:sldChg chg="modSp">
        <pc:chgData name="Olga Maksimenkova" userId="f2714537069f5c5f" providerId="LiveId" clId="{D1D404C5-8269-49D3-8A0E-DEC3E169C305}" dt="2019-11-02T06:37:29.674" v="36"/>
        <pc:sldMkLst>
          <pc:docMk/>
          <pc:sldMk cId="3807801623" sldId="284"/>
        </pc:sldMkLst>
        <pc:spChg chg="mod">
          <ac:chgData name="Olga Maksimenkova" userId="f2714537069f5c5f" providerId="LiveId" clId="{D1D404C5-8269-49D3-8A0E-DEC3E169C305}" dt="2019-11-02T06:37:29.674" v="36"/>
          <ac:spMkLst>
            <pc:docMk/>
            <pc:sldMk cId="3807801623" sldId="284"/>
            <ac:spMk id="4" creationId="{00000000-0000-0000-0000-000000000000}"/>
          </ac:spMkLst>
        </pc:spChg>
      </pc:sldChg>
      <pc:sldChg chg="addSp modSp">
        <pc:chgData name="Olga Maksimenkova" userId="f2714537069f5c5f" providerId="LiveId" clId="{D1D404C5-8269-49D3-8A0E-DEC3E169C305}" dt="2019-11-02T06:39:59.060" v="44" actId="20577"/>
        <pc:sldMkLst>
          <pc:docMk/>
          <pc:sldMk cId="2382296843" sldId="290"/>
        </pc:sldMkLst>
        <pc:spChg chg="add mod">
          <ac:chgData name="Olga Maksimenkova" userId="f2714537069f5c5f" providerId="LiveId" clId="{D1D404C5-8269-49D3-8A0E-DEC3E169C305}" dt="2019-11-02T06:39:59.060" v="44" actId="20577"/>
          <ac:spMkLst>
            <pc:docMk/>
            <pc:sldMk cId="2382296843" sldId="290"/>
            <ac:spMk id="3" creationId="{37D6DBBA-C795-4A2B-B17F-0CA9DE7A838A}"/>
          </ac:spMkLst>
        </pc:spChg>
      </pc:sldChg>
      <pc:sldChg chg="modSp">
        <pc:chgData name="Olga Maksimenkova" userId="f2714537069f5c5f" providerId="LiveId" clId="{D1D404C5-8269-49D3-8A0E-DEC3E169C305}" dt="2019-11-02T06:39:00.603" v="40"/>
        <pc:sldMkLst>
          <pc:docMk/>
          <pc:sldMk cId="197409589" sldId="291"/>
        </pc:sldMkLst>
        <pc:spChg chg="mod">
          <ac:chgData name="Olga Maksimenkova" userId="f2714537069f5c5f" providerId="LiveId" clId="{D1D404C5-8269-49D3-8A0E-DEC3E169C305}" dt="2019-11-02T06:39:00.603" v="40"/>
          <ac:spMkLst>
            <pc:docMk/>
            <pc:sldMk cId="197409589" sldId="291"/>
            <ac:spMk id="6" creationId="{00000000-0000-0000-0000-000000000000}"/>
          </ac:spMkLst>
        </pc:spChg>
      </pc:sldChg>
      <pc:sldChg chg="addSp delSp modSp add">
        <pc:chgData name="Olga Maksimenkova" userId="f2714537069f5c5f" providerId="LiveId" clId="{D1D404C5-8269-49D3-8A0E-DEC3E169C305}" dt="2019-11-02T06:43:05.031" v="259" actId="1076"/>
        <pc:sldMkLst>
          <pc:docMk/>
          <pc:sldMk cId="329493134" sldId="319"/>
        </pc:sldMkLst>
        <pc:spChg chg="del">
          <ac:chgData name="Olga Maksimenkova" userId="f2714537069f5c5f" providerId="LiveId" clId="{D1D404C5-8269-49D3-8A0E-DEC3E169C305}" dt="2019-11-02T06:40:20.260" v="46"/>
          <ac:spMkLst>
            <pc:docMk/>
            <pc:sldMk cId="329493134" sldId="319"/>
            <ac:spMk id="2" creationId="{27163F6F-C8BF-4240-A6BC-F21270FD75FD}"/>
          </ac:spMkLst>
        </pc:spChg>
        <pc:spChg chg="del">
          <ac:chgData name="Olga Maksimenkova" userId="f2714537069f5c5f" providerId="LiveId" clId="{D1D404C5-8269-49D3-8A0E-DEC3E169C305}" dt="2019-11-02T06:40:20.260" v="46"/>
          <ac:spMkLst>
            <pc:docMk/>
            <pc:sldMk cId="329493134" sldId="319"/>
            <ac:spMk id="3" creationId="{27FC4D70-3C7C-4A27-A6DA-EBA839EA3911}"/>
          </ac:spMkLst>
        </pc:spChg>
        <pc:spChg chg="add mod">
          <ac:chgData name="Olga Maksimenkova" userId="f2714537069f5c5f" providerId="LiveId" clId="{D1D404C5-8269-49D3-8A0E-DEC3E169C305}" dt="2019-11-02T06:40:28.654" v="60" actId="20577"/>
          <ac:spMkLst>
            <pc:docMk/>
            <pc:sldMk cId="329493134" sldId="319"/>
            <ac:spMk id="5" creationId="{29CA2037-7FCD-40BB-90AB-F61B10C2781B}"/>
          </ac:spMkLst>
        </pc:spChg>
        <pc:spChg chg="add mod">
          <ac:chgData name="Olga Maksimenkova" userId="f2714537069f5c5f" providerId="LiveId" clId="{D1D404C5-8269-49D3-8A0E-DEC3E169C305}" dt="2019-11-02T06:41:49.478" v="255" actId="20577"/>
          <ac:spMkLst>
            <pc:docMk/>
            <pc:sldMk cId="329493134" sldId="319"/>
            <ac:spMk id="6" creationId="{A567E94D-72A9-46A0-9A07-E4A2E64E8A2A}"/>
          </ac:spMkLst>
        </pc:spChg>
        <pc:spChg chg="add mod">
          <ac:chgData name="Olga Maksimenkova" userId="f2714537069f5c5f" providerId="LiveId" clId="{D1D404C5-8269-49D3-8A0E-DEC3E169C305}" dt="2019-11-02T06:43:05.031" v="259" actId="1076"/>
          <ac:spMkLst>
            <pc:docMk/>
            <pc:sldMk cId="329493134" sldId="319"/>
            <ac:spMk id="7" creationId="{346C214C-10EC-4109-A563-84EBD6DEE22A}"/>
          </ac:spMkLst>
        </pc:spChg>
      </pc:sldChg>
    </pc:docChg>
  </pc:docChgLst>
  <pc:docChgLst>
    <pc:chgData name="Olga Maksimenkova" userId="f2714537069f5c5f" providerId="LiveId" clId="{54586D8C-C7DE-4498-B70B-CD330FF8FC56}"/>
    <pc:docChg chg="custSel delSld modSld">
      <pc:chgData name="Olga Maksimenkova" userId="f2714537069f5c5f" providerId="LiveId" clId="{54586D8C-C7DE-4498-B70B-CD330FF8FC56}" dt="2019-10-31T13:17:30.858" v="33" actId="403"/>
      <pc:docMkLst>
        <pc:docMk/>
      </pc:docMkLst>
      <pc:sldChg chg="delSp">
        <pc:chgData name="Olga Maksimenkova" userId="f2714537069f5c5f" providerId="LiveId" clId="{54586D8C-C7DE-4498-B70B-CD330FF8FC56}" dt="2019-10-31T13:15:38.915" v="0" actId="478"/>
        <pc:sldMkLst>
          <pc:docMk/>
          <pc:sldMk cId="3072988976" sldId="257"/>
        </pc:sldMkLst>
        <pc:spChg chg="del">
          <ac:chgData name="Olga Maksimenkova" userId="f2714537069f5c5f" providerId="LiveId" clId="{54586D8C-C7DE-4498-B70B-CD330FF8FC56}" dt="2019-10-31T13:15:38.915" v="0" actId="478"/>
          <ac:spMkLst>
            <pc:docMk/>
            <pc:sldMk cId="3072988976" sldId="257"/>
            <ac:spMk id="2" creationId="{E1F8F8B0-6190-2F41-8FA0-3B742F3DB2B1}"/>
          </ac:spMkLst>
        </pc:spChg>
      </pc:sldChg>
      <pc:sldChg chg="modSp">
        <pc:chgData name="Olga Maksimenkova" userId="f2714537069f5c5f" providerId="LiveId" clId="{54586D8C-C7DE-4498-B70B-CD330FF8FC56}" dt="2019-10-31T13:17:30.858" v="33" actId="403"/>
        <pc:sldMkLst>
          <pc:docMk/>
          <pc:sldMk cId="4014474601" sldId="294"/>
        </pc:sldMkLst>
        <pc:spChg chg="mod">
          <ac:chgData name="Olga Maksimenkova" userId="f2714537069f5c5f" providerId="LiveId" clId="{54586D8C-C7DE-4498-B70B-CD330FF8FC56}" dt="2019-10-31T13:17:30.858" v="33" actId="403"/>
          <ac:spMkLst>
            <pc:docMk/>
            <pc:sldMk cId="4014474601" sldId="294"/>
            <ac:spMk id="5" creationId="{00000000-0000-0000-0000-000000000000}"/>
          </ac:spMkLst>
        </pc:spChg>
      </pc:sldChg>
      <pc:sldChg chg="del">
        <pc:chgData name="Olga Maksimenkova" userId="f2714537069f5c5f" providerId="LiveId" clId="{54586D8C-C7DE-4498-B70B-CD330FF8FC56}" dt="2019-10-31T13:15:41.921" v="1" actId="2696"/>
        <pc:sldMkLst>
          <pc:docMk/>
          <pc:sldMk cId="2931485989" sldId="302"/>
        </pc:sldMkLst>
      </pc:sldChg>
      <pc:sldChg chg="del">
        <pc:chgData name="Olga Maksimenkova" userId="f2714537069f5c5f" providerId="LiveId" clId="{54586D8C-C7DE-4498-B70B-CD330FF8FC56}" dt="2019-10-31T13:15:43.455" v="2" actId="2696"/>
        <pc:sldMkLst>
          <pc:docMk/>
          <pc:sldMk cId="2585770795" sldId="303"/>
        </pc:sldMkLst>
      </pc:sldChg>
      <pc:sldChg chg="del">
        <pc:chgData name="Olga Maksimenkova" userId="f2714537069f5c5f" providerId="LiveId" clId="{54586D8C-C7DE-4498-B70B-CD330FF8FC56}" dt="2019-10-31T13:15:44.188" v="3" actId="2696"/>
        <pc:sldMkLst>
          <pc:docMk/>
          <pc:sldMk cId="1474994709" sldId="304"/>
        </pc:sldMkLst>
      </pc:sldChg>
      <pc:sldChg chg="del">
        <pc:chgData name="Olga Maksimenkova" userId="f2714537069f5c5f" providerId="LiveId" clId="{54586D8C-C7DE-4498-B70B-CD330FF8FC56}" dt="2019-10-31T13:15:44.955" v="4" actId="2696"/>
        <pc:sldMkLst>
          <pc:docMk/>
          <pc:sldMk cId="2108777108" sldId="305"/>
        </pc:sldMkLst>
      </pc:sldChg>
      <pc:sldChg chg="del">
        <pc:chgData name="Olga Maksimenkova" userId="f2714537069f5c5f" providerId="LiveId" clId="{54586D8C-C7DE-4498-B70B-CD330FF8FC56}" dt="2019-10-31T13:15:45.555" v="5" actId="2696"/>
        <pc:sldMkLst>
          <pc:docMk/>
          <pc:sldMk cId="2264957832" sldId="306"/>
        </pc:sldMkLst>
      </pc:sldChg>
      <pc:sldChg chg="del">
        <pc:chgData name="Olga Maksimenkova" userId="f2714537069f5c5f" providerId="LiveId" clId="{54586D8C-C7DE-4498-B70B-CD330FF8FC56}" dt="2019-10-31T13:15:46.390" v="6" actId="2696"/>
        <pc:sldMkLst>
          <pc:docMk/>
          <pc:sldMk cId="72297031" sldId="307"/>
        </pc:sldMkLst>
      </pc:sldChg>
      <pc:sldChg chg="del">
        <pc:chgData name="Olga Maksimenkova" userId="f2714537069f5c5f" providerId="LiveId" clId="{54586D8C-C7DE-4498-B70B-CD330FF8FC56}" dt="2019-10-31T13:15:47.456" v="7" actId="2696"/>
        <pc:sldMkLst>
          <pc:docMk/>
          <pc:sldMk cId="3586230765" sldId="308"/>
        </pc:sldMkLst>
      </pc:sldChg>
      <pc:sldChg chg="del">
        <pc:chgData name="Olga Maksimenkova" userId="f2714537069f5c5f" providerId="LiveId" clId="{54586D8C-C7DE-4498-B70B-CD330FF8FC56}" dt="2019-10-31T13:15:48.126" v="8" actId="2696"/>
        <pc:sldMkLst>
          <pc:docMk/>
          <pc:sldMk cId="3506638359" sldId="309"/>
        </pc:sldMkLst>
      </pc:sldChg>
      <pc:sldChg chg="del">
        <pc:chgData name="Olga Maksimenkova" userId="f2714537069f5c5f" providerId="LiveId" clId="{54586D8C-C7DE-4498-B70B-CD330FF8FC56}" dt="2019-10-31T13:15:48.808" v="9" actId="2696"/>
        <pc:sldMkLst>
          <pc:docMk/>
          <pc:sldMk cId="492225933" sldId="310"/>
        </pc:sldMkLst>
      </pc:sldChg>
      <pc:sldChg chg="del">
        <pc:chgData name="Olga Maksimenkova" userId="f2714537069f5c5f" providerId="LiveId" clId="{54586D8C-C7DE-4498-B70B-CD330FF8FC56}" dt="2019-10-31T13:15:49.645" v="10" actId="2696"/>
        <pc:sldMkLst>
          <pc:docMk/>
          <pc:sldMk cId="403155466" sldId="311"/>
        </pc:sldMkLst>
      </pc:sldChg>
      <pc:sldChg chg="del">
        <pc:chgData name="Olga Maksimenkova" userId="f2714537069f5c5f" providerId="LiveId" clId="{54586D8C-C7DE-4498-B70B-CD330FF8FC56}" dt="2019-10-31T13:15:50.426" v="11" actId="2696"/>
        <pc:sldMkLst>
          <pc:docMk/>
          <pc:sldMk cId="3332603389" sldId="312"/>
        </pc:sldMkLst>
      </pc:sldChg>
      <pc:sldChg chg="del">
        <pc:chgData name="Olga Maksimenkova" userId="f2714537069f5c5f" providerId="LiveId" clId="{54586D8C-C7DE-4498-B70B-CD330FF8FC56}" dt="2019-10-31T13:15:54.398" v="12" actId="2696"/>
        <pc:sldMkLst>
          <pc:docMk/>
          <pc:sldMk cId="4054800628" sldId="313"/>
        </pc:sldMkLst>
      </pc:sldChg>
      <pc:sldChg chg="del">
        <pc:chgData name="Olga Maksimenkova" userId="f2714537069f5c5f" providerId="LiveId" clId="{54586D8C-C7DE-4498-B70B-CD330FF8FC56}" dt="2019-10-31T13:15:57.351" v="13" actId="2696"/>
        <pc:sldMkLst>
          <pc:docMk/>
          <pc:sldMk cId="2668432025" sldId="314"/>
        </pc:sldMkLst>
      </pc:sldChg>
      <pc:sldChg chg="del">
        <pc:chgData name="Olga Maksimenkova" userId="f2714537069f5c5f" providerId="LiveId" clId="{54586D8C-C7DE-4498-B70B-CD330FF8FC56}" dt="2019-10-31T13:16:33.624" v="14" actId="2696"/>
        <pc:sldMkLst>
          <pc:docMk/>
          <pc:sldMk cId="3502415231" sldId="315"/>
        </pc:sldMkLst>
      </pc:sldChg>
      <pc:sldChg chg="del">
        <pc:chgData name="Olga Maksimenkova" userId="f2714537069f5c5f" providerId="LiveId" clId="{54586D8C-C7DE-4498-B70B-CD330FF8FC56}" dt="2019-10-31T13:16:34.430" v="15" actId="2696"/>
        <pc:sldMkLst>
          <pc:docMk/>
          <pc:sldMk cId="2983935861" sldId="316"/>
        </pc:sldMkLst>
      </pc:sldChg>
      <pc:sldChg chg="del">
        <pc:chgData name="Olga Maksimenkova" userId="f2714537069f5c5f" providerId="LiveId" clId="{54586D8C-C7DE-4498-B70B-CD330FF8FC56}" dt="2019-10-31T13:16:35.087" v="16" actId="2696"/>
        <pc:sldMkLst>
          <pc:docMk/>
          <pc:sldMk cId="1994728939" sldId="317"/>
        </pc:sldMkLst>
      </pc:sldChg>
      <pc:sldChg chg="modSp">
        <pc:chgData name="Olga Maksimenkova" userId="f2714537069f5c5f" providerId="LiveId" clId="{54586D8C-C7DE-4498-B70B-CD330FF8FC56}" dt="2019-10-31T13:16:59.575" v="32" actId="20577"/>
        <pc:sldMkLst>
          <pc:docMk/>
          <pc:sldMk cId="4180110794" sldId="318"/>
        </pc:sldMkLst>
        <pc:spChg chg="mod">
          <ac:chgData name="Olga Maksimenkova" userId="f2714537069f5c5f" providerId="LiveId" clId="{54586D8C-C7DE-4498-B70B-CD330FF8FC56}" dt="2019-10-31T13:16:59.575" v="32" actId="20577"/>
          <ac:spMkLst>
            <pc:docMk/>
            <pc:sldMk cId="4180110794" sldId="318"/>
            <ac:spMk id="2" creationId="{0EC07A49-406C-BA48-97E7-96EED3F9078D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D57BEB-85F0-4880-9B67-9A0B37EDA071}" type="datetimeFigureOut">
              <a:rPr lang="ru-RU" smtClean="0"/>
              <a:t>24.10.2021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261E53A-5147-41D9-A4CD-C47FA1E8CF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07933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https://</a:t>
            </a:r>
            <a:r>
              <a:rPr lang="en-US" dirty="0" err="1"/>
              <a:t>docs.microsoft.com</a:t>
            </a:r>
            <a:r>
              <a:rPr lang="en-US" dirty="0"/>
              <a:t>/</a:t>
            </a:r>
            <a:r>
              <a:rPr lang="en-US" dirty="0" err="1"/>
              <a:t>ru-ru</a:t>
            </a:r>
            <a:r>
              <a:rPr lang="en-US" dirty="0"/>
              <a:t>/dotnet/</a:t>
            </a:r>
            <a:r>
              <a:rPr lang="en-US" dirty="0" err="1"/>
              <a:t>csharp</a:t>
            </a:r>
            <a:r>
              <a:rPr lang="en-US" dirty="0"/>
              <a:t>/programming-guide/classes-and-structs/classes</a:t>
            </a:r>
            <a:r>
              <a:rPr lang="ru-RU" dirty="0"/>
              <a:t>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261E53A-5147-41D9-A4CD-C47FA1E8CF70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56539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261E53A-5147-41D9-A4CD-C47FA1E8CF70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54984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  <a:ln>
            <a:solidFill>
              <a:srgbClr val="0070C0"/>
            </a:solidFill>
          </a:ln>
        </p:spPr>
        <p:txBody>
          <a:bodyPr anchor="b">
            <a:normAutofit/>
          </a:bodyPr>
          <a:lstStyle>
            <a:lvl1pPr algn="ctr">
              <a:defRPr sz="4800" b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ru-RU" dirty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 b="1">
                <a:solidFill>
                  <a:srgbClr val="00B050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95A21D-EC77-4138-BC56-CD61A8D4A3CC}" type="datetime1">
              <a:rPr lang="ru-RU" smtClean="0"/>
              <a:t>24.10.2021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1F2F3-AEAF-4FB7-80D2-09F9D6DDE653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extBox 6"/>
          <p:cNvSpPr txBox="1"/>
          <p:nvPr userDrawn="1"/>
        </p:nvSpPr>
        <p:spPr>
          <a:xfrm>
            <a:off x="261257" y="231418"/>
            <a:ext cx="37147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Bef>
                <a:spcPct val="0"/>
              </a:spcBef>
              <a:buFontTx/>
              <a:buNone/>
            </a:pPr>
            <a:r>
              <a:rPr lang="ru-RU" sz="1800" dirty="0">
                <a:cs typeface="Arial" panose="020B0604020202020204" pitchFamily="34" charset="0"/>
              </a:rPr>
              <a:t>Дисциплина «Программирование»</a:t>
            </a:r>
          </a:p>
        </p:txBody>
      </p:sp>
      <p:sp>
        <p:nvSpPr>
          <p:cNvPr id="8" name="Прямоугольник 7"/>
          <p:cNvSpPr/>
          <p:nvPr userDrawn="1"/>
        </p:nvSpPr>
        <p:spPr>
          <a:xfrm>
            <a:off x="4923387" y="231418"/>
            <a:ext cx="39345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800" dirty="0">
                <a:cs typeface="Arial" panose="020B0604020202020204" pitchFamily="34" charset="0"/>
              </a:rPr>
              <a:t>В.В. </a:t>
            </a:r>
            <a:r>
              <a:rPr lang="ru-RU" sz="1800" dirty="0" err="1">
                <a:cs typeface="Arial" panose="020B0604020202020204" pitchFamily="34" charset="0"/>
              </a:rPr>
              <a:t>Подбельский</a:t>
            </a:r>
            <a:r>
              <a:rPr lang="ru-RU" sz="1800" dirty="0">
                <a:cs typeface="Arial" panose="020B0604020202020204" pitchFamily="34" charset="0"/>
              </a:rPr>
              <a:t>, О.В. </a:t>
            </a:r>
            <a:r>
              <a:rPr lang="ru-RU" sz="1800" dirty="0" err="1">
                <a:cs typeface="Arial" panose="020B0604020202020204" pitchFamily="34" charset="0"/>
              </a:rPr>
              <a:t>Максименкова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976362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E5C58A-FB27-402B-9E5E-60C18E9E6106}" type="datetime1">
              <a:rPr lang="ru-RU" smtClean="0"/>
              <a:t>24.10.2021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1F2F3-AEAF-4FB7-80D2-09F9D6DDE6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59797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193676"/>
            <a:ext cx="7886700" cy="737053"/>
          </a:xfrm>
        </p:spPr>
        <p:txBody>
          <a:bodyPr/>
          <a:lstStyle>
            <a:lvl1pPr algn="ctr">
              <a:defRPr/>
            </a:lvl1pPr>
          </a:lstStyle>
          <a:p>
            <a:r>
              <a:rPr lang="ru-RU" dirty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66BC6B-1407-45CF-8511-C119A04A4619}" type="datetime1">
              <a:rPr lang="ru-RU" smtClean="0"/>
              <a:t>24.10.2021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1F2F3-AEAF-4FB7-80D2-09F9D6DDE6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72820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03A866-2875-46F0-9629-3D793ABCAED7}" type="datetime1">
              <a:rPr lang="ru-RU" smtClean="0"/>
              <a:t>24.10.2021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1F2F3-AEAF-4FB7-80D2-09F9D6DDE6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727177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87D812-8E0A-4084-B61F-E80569838D01}" type="datetime1">
              <a:rPr lang="ru-RU" smtClean="0"/>
              <a:t>24.10.2021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1F2F3-AEAF-4FB7-80D2-09F9D6DDE6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885002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8851AE-E4EE-439D-9DDC-F7A00C27C449}" type="datetime1">
              <a:rPr lang="ru-RU" smtClean="0"/>
              <a:t>24.10.2021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1F2F3-AEAF-4FB7-80D2-09F9D6DDE6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063805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59B4D3-219A-4A99-8352-F322142FF86B}" type="datetime1">
              <a:rPr lang="ru-RU" smtClean="0"/>
              <a:t>24.10.2021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1F2F3-AEAF-4FB7-80D2-09F9D6DDE6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938563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957B74-71B3-41CF-866E-D0B91313E2C4}" type="datetime1">
              <a:rPr lang="ru-RU" smtClean="0"/>
              <a:t>24.10.2021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1F2F3-AEAF-4FB7-80D2-09F9D6DDE6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02499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FBE7E1-99C1-4A2C-AB9D-8BE6F204F8BF}" type="datetime1">
              <a:rPr lang="ru-RU" smtClean="0"/>
              <a:t>24.10.2021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1F2F3-AEAF-4FB7-80D2-09F9D6DDE6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00873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Заголовок и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>
            <a:normAutofit/>
          </a:bodyPr>
          <a:lstStyle>
            <a:lvl1pPr marL="0" indent="0">
              <a:buNone/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804FA1-DBF1-4863-A966-A177D4AAE7B7}" type="datetime1">
              <a:rPr lang="ru-RU" smtClean="0"/>
              <a:t>24.10.2021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1F2F3-AEAF-4FB7-80D2-09F9D6DDE6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87992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Заголовок и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>
            <a:normAutofit/>
          </a:bodyPr>
          <a:lstStyle>
            <a:lvl1pPr marL="0" indent="0">
              <a:buNone/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DE18F8-AC8E-4ECA-BAEB-E53AA66DF059}" type="datetime1">
              <a:rPr lang="ru-RU" smtClean="0"/>
              <a:t>24.10.2021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1F2F3-AEAF-4FB7-80D2-09F9D6DDE6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54973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Заголовок и co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>
            <a:normAutofit/>
          </a:bodyPr>
          <a:lstStyle>
            <a:lvl1pPr marL="0" indent="0">
              <a:spcBef>
                <a:spcPts val="0"/>
              </a:spcBef>
              <a:buNone/>
              <a:defRPr sz="1600" b="1">
                <a:latin typeface="Consolas" panose="020B0609020204030204" pitchFamily="49" charset="0"/>
                <a:cs typeface="Consolas" panose="020B0609020204030204" pitchFamily="49" charset="0"/>
              </a:defRPr>
            </a:lvl1pPr>
          </a:lstStyle>
          <a:p>
            <a:pPr lvl="0"/>
            <a:r>
              <a:rPr lang="en-US" dirty="0"/>
              <a:t>Code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EEC402-30E4-4FA1-82FB-C2C67676F374}" type="datetime1">
              <a:rPr lang="ru-RU" smtClean="0"/>
              <a:t>24.10.2021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1F2F3-AEAF-4FB7-80D2-09F9D6DDE6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8358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ru-RU" dirty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8F6C22-4022-4B45-8077-ADB656F59E58}" type="datetime1">
              <a:rPr lang="ru-RU" smtClean="0"/>
              <a:t>24.10.2021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1F2F3-AEAF-4FB7-80D2-09F9D6DDE6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02814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1591F7-6EE7-45A9-9D32-C942C6AF7AA4}" type="datetime1">
              <a:rPr lang="ru-RU" smtClean="0"/>
              <a:t>24.10.2021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1F2F3-AEAF-4FB7-80D2-09F9D6DDE6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9025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_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5364" y="705530"/>
            <a:ext cx="8221436" cy="2240189"/>
          </a:xfrm>
        </p:spPr>
        <p:txBody>
          <a:bodyPr/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5364" y="3069771"/>
            <a:ext cx="8221436" cy="310719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49F0BA-047E-463A-A15C-5C201D7D751F}" type="datetime1">
              <a:rPr lang="ru-RU" smtClean="0"/>
              <a:t>24.10.2021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1F2F3-AEAF-4FB7-80D2-09F9D6DDE6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16139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3_Два объекта Text и co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465364" y="705530"/>
            <a:ext cx="8221436" cy="2240189"/>
          </a:xfrm>
        </p:spPr>
        <p:txBody>
          <a:bodyPr>
            <a:normAutofit/>
          </a:bodyPr>
          <a:lstStyle>
            <a:lvl1pPr marL="0" indent="0">
              <a:buNone/>
              <a:defRPr sz="1600"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5pPr marL="1828800" indent="0" algn="just">
              <a:spcBef>
                <a:spcPts val="0"/>
              </a:spcBef>
              <a:buNone/>
              <a:defRPr/>
            </a:lvl5pPr>
            <a:lvl6pPr marL="2286000" indent="0" algn="just">
              <a:buNone/>
              <a:defRPr/>
            </a:lvl6pPr>
            <a:lvl7pPr marL="2743200" indent="0" algn="just">
              <a:buNone/>
              <a:defRPr/>
            </a:lvl7pPr>
            <a:lvl8pPr marL="3200400" indent="0" algn="just">
              <a:buNone/>
              <a:defRPr/>
            </a:lvl8pPr>
            <a:lvl9pPr marL="3657600" indent="0" algn="just">
              <a:buNone/>
              <a:defRPr/>
            </a:lvl9pPr>
          </a:lstStyle>
          <a:p>
            <a:pPr lvl="0"/>
            <a:r>
              <a:rPr lang="en-US" dirty="0"/>
              <a:t>Text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465364" y="3069771"/>
            <a:ext cx="8221436" cy="3107192"/>
          </a:xfrm>
        </p:spPr>
        <p:txBody>
          <a:bodyPr>
            <a:normAutofit/>
          </a:bodyPr>
          <a:lstStyle>
            <a:lvl1pPr marL="0" indent="0">
              <a:buNone/>
              <a:defRPr sz="1400" b="1">
                <a:latin typeface="Consolas" panose="020B0609020204030204" pitchFamily="49" charset="0"/>
                <a:cs typeface="Consolas" panose="020B0609020204030204" pitchFamily="49" charset="0"/>
              </a:defRPr>
            </a:lvl1pPr>
            <a:lvl2pPr marL="457200" indent="0">
              <a:buNone/>
              <a:defRPr sz="1400" b="1">
                <a:latin typeface="Consolas" panose="020B0609020204030204" pitchFamily="49" charset="0"/>
                <a:cs typeface="Consolas" panose="020B0609020204030204" pitchFamily="49" charset="0"/>
              </a:defRPr>
            </a:lvl2pPr>
            <a:lvl3pPr marL="914400" indent="0">
              <a:buNone/>
              <a:defRPr sz="1400" b="1">
                <a:latin typeface="Consolas" panose="020B0609020204030204" pitchFamily="49" charset="0"/>
                <a:cs typeface="Consolas" panose="020B0609020204030204" pitchFamily="49" charset="0"/>
              </a:defRPr>
            </a:lvl3pPr>
            <a:lvl4pPr marL="1371600" indent="0">
              <a:buNone/>
              <a:defRPr sz="1400" b="1">
                <a:latin typeface="Consolas" panose="020B0609020204030204" pitchFamily="49" charset="0"/>
                <a:cs typeface="Consolas" panose="020B0609020204030204" pitchFamily="49" charset="0"/>
              </a:defRPr>
            </a:lvl4pPr>
            <a:lvl5pPr marL="1828800" indent="0">
              <a:buNone/>
              <a:defRPr sz="1400" b="1">
                <a:latin typeface="Consolas" panose="020B0609020204030204" pitchFamily="49" charset="0"/>
                <a:cs typeface="Consolas" panose="020B0609020204030204" pitchFamily="49" charset="0"/>
              </a:defRPr>
            </a:lvl5pPr>
          </a:lstStyle>
          <a:p>
            <a:pPr lvl="0"/>
            <a:r>
              <a:rPr lang="en-US" dirty="0"/>
              <a:t>Code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49F0BA-047E-463A-A15C-5C201D7D751F}" type="datetime1">
              <a:rPr lang="ru-RU" smtClean="0"/>
              <a:t>24.10.2021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1F2F3-AEAF-4FB7-80D2-09F9D6DDE6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45094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71212"/>
            <a:ext cx="7886700" cy="58193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44929" y="840921"/>
            <a:ext cx="8678635" cy="5336042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B73F17-8A2E-4501-A8CF-54B1F37269F5}" type="datetime1">
              <a:rPr lang="ru-RU" smtClean="0"/>
              <a:t>24.10.2021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11F2F3-AEAF-4FB7-80D2-09F9D6DDE65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8965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85" r:id="rId3"/>
    <p:sldLayoutId id="2147483687" r:id="rId4"/>
    <p:sldLayoutId id="2147483688" r:id="rId5"/>
    <p:sldLayoutId id="2147483675" r:id="rId6"/>
    <p:sldLayoutId id="2147483676" r:id="rId7"/>
    <p:sldLayoutId id="2147483686" r:id="rId8"/>
    <p:sldLayoutId id="2147483689" r:id="rId9"/>
    <p:sldLayoutId id="2147483677" r:id="rId10"/>
    <p:sldLayoutId id="2147483678" r:id="rId11"/>
    <p:sldLayoutId id="2147483679" r:id="rId12"/>
    <p:sldLayoutId id="2147483680" r:id="rId13"/>
    <p:sldLayoutId id="2147483681" r:id="rId14"/>
    <p:sldLayoutId id="2147483682" r:id="rId15"/>
    <p:sldLayoutId id="2147483683" r:id="rId16"/>
  </p:sldLayoutIdLst>
  <p:hf hdr="0" ft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https://repl.it/@Maksimenkova/ClassesObjects03" TargetMode="External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https://docs.microsoft.com/ru-ru/dotnet/api/system.console.foregroundcolor?view=net-5.0" TargetMode="Externa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hyperlink" Target="https://repl.it/@Maksimenkova/ClassesObjects04" TargetMode="External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docs.microsoft.com/ru-ru/dotnet/api/system.datetime?view=net-5.0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5" Type="http://schemas.openxmlformats.org/officeDocument/2006/relationships/hyperlink" Target="https://docs.microsoft.com/ru-ru/dotnet/standard/base-types/custom-date-and-time-format-strings" TargetMode="External"/><Relationship Id="rId4" Type="http://schemas.openxmlformats.org/officeDocument/2006/relationships/hyperlink" Target="https://docs.microsoft.com/ru-ru/dotnet/standard/base-types/standard-date-and-time-format-strings" TargetMode="Externa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hyperlink" Target="https://repl.it/@Maksimenkova/ClassesObjects05" TargetMode="External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hyperlink" Target="https://repl.it/@Maksimenkova/ClassesObjects06" TargetMode="External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https://repl.it/@Maksimenkova/ClassesObjects07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s://repl.it/@Maksimenkova/ClassesObjects01" TargetMode="External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hyperlink" Target="https://repl.it/@Maksimenkova/ClassesObjects08" TargetMode="Externa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themeOverride" Target="../theme/themeOverride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repl.it/@Maksimenkova/ClassesObjects01" TargetMode="External"/><Relationship Id="rId2" Type="http://schemas.openxmlformats.org/officeDocument/2006/relationships/hyperlink" Target="https://docs.microsoft.com/ru-ru/dotnet/csharp/programming-guide/classes-and-structs/properties" TargetMode="Externa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repl.it/@Maksimenkova/ClassesObjects02" TargetMode="External"/><Relationship Id="rId2" Type="http://schemas.openxmlformats.org/officeDocument/2006/relationships/slideLayout" Target="../slideLayouts/slideLayout5.xml"/><Relationship Id="rId1" Type="http://schemas.openxmlformats.org/officeDocument/2006/relationships/themeOverride" Target="../theme/themeOverride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Модуль </a:t>
            </a:r>
            <a:r>
              <a:rPr lang="en-US" dirty="0"/>
              <a:t>2</a:t>
            </a:r>
            <a:r>
              <a:rPr lang="ru-RU" dirty="0"/>
              <a:t>, практическое занятие </a:t>
            </a:r>
            <a:r>
              <a:rPr lang="en-US" dirty="0"/>
              <a:t>1</a:t>
            </a:r>
            <a:endParaRPr lang="ru-RU" dirty="0"/>
          </a:p>
        </p:txBody>
      </p:sp>
      <p:sp>
        <p:nvSpPr>
          <p:cNvPr id="2051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Классы. Члены классов</a:t>
            </a:r>
          </a:p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Объекты</a:t>
            </a:r>
          </a:p>
        </p:txBody>
      </p:sp>
    </p:spTree>
    <p:extLst>
      <p:ext uri="{BB962C8B-B14F-4D97-AF65-F5344CB8AC3E}">
        <p14:creationId xmlns:p14="http://schemas.microsoft.com/office/powerpoint/2010/main" val="307298897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Задача 2</a:t>
            </a: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244929" y="840921"/>
            <a:ext cx="8678635" cy="4697237"/>
          </a:xfrm>
        </p:spPr>
        <p:txBody>
          <a:bodyPr>
            <a:normAutofit lnSpcReduction="10000"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dirty="0">
                <a:solidFill>
                  <a:srgbClr val="0000FF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static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 </a:t>
            </a:r>
            <a:r>
              <a:rPr lang="en-US" dirty="0">
                <a:solidFill>
                  <a:srgbClr val="0000FF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void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 Main()        {</a:t>
            </a:r>
            <a:endParaRPr lang="ru-RU" dirty="0">
              <a:ea typeface="Calibri" panose="020F0502020204030204" pitchFamily="34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    </a:t>
            </a:r>
            <a:r>
              <a:rPr lang="en-US" dirty="0">
                <a:solidFill>
                  <a:srgbClr val="2B91AF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Point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 a, b, c;</a:t>
            </a:r>
            <a:endParaRPr lang="ru-RU" dirty="0">
              <a:ea typeface="Calibri" panose="020F0502020204030204" pitchFamily="34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    a = </a:t>
            </a:r>
            <a:r>
              <a:rPr lang="en-US" dirty="0">
                <a:solidFill>
                  <a:srgbClr val="0000FF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new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 </a:t>
            </a:r>
            <a:r>
              <a:rPr lang="en-US" dirty="0">
                <a:solidFill>
                  <a:srgbClr val="2B91AF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Point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(3, 4);</a:t>
            </a:r>
            <a:endParaRPr lang="ru-RU" dirty="0">
              <a:ea typeface="Calibri" panose="020F0502020204030204" pitchFamily="34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    </a:t>
            </a:r>
            <a:r>
              <a:rPr lang="en-US" dirty="0" err="1">
                <a:solidFill>
                  <a:srgbClr val="2B91AF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Console</a:t>
            </a:r>
            <a:r>
              <a:rPr lang="en-US" dirty="0" err="1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.WriteLine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(</a:t>
            </a:r>
            <a:r>
              <a:rPr lang="en-US" dirty="0" err="1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a.PointData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);</a:t>
            </a:r>
            <a:endParaRPr lang="ru-RU" dirty="0">
              <a:ea typeface="Calibri" panose="020F0502020204030204" pitchFamily="34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    </a:t>
            </a:r>
            <a:r>
              <a:rPr lang="ru-RU" dirty="0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b = </a:t>
            </a:r>
            <a:r>
              <a:rPr lang="ru-RU" dirty="0" err="1">
                <a:solidFill>
                  <a:srgbClr val="0000FF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new</a:t>
            </a:r>
            <a:r>
              <a:rPr lang="ru-RU" dirty="0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 </a:t>
            </a:r>
            <a:r>
              <a:rPr lang="ru-RU" dirty="0" err="1">
                <a:solidFill>
                  <a:srgbClr val="2B91AF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Point</a:t>
            </a:r>
            <a:r>
              <a:rPr lang="ru-RU" dirty="0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(0,3);</a:t>
            </a:r>
            <a:endParaRPr lang="ru-RU" dirty="0">
              <a:ea typeface="Calibri" panose="020F0502020204030204" pitchFamily="34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    </a:t>
            </a:r>
            <a:r>
              <a:rPr lang="en-US" dirty="0" err="1">
                <a:solidFill>
                  <a:srgbClr val="2B91AF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Console</a:t>
            </a:r>
            <a:r>
              <a:rPr lang="en-US" dirty="0" err="1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.WriteLine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(</a:t>
            </a:r>
            <a:r>
              <a:rPr lang="en-US" dirty="0" err="1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b.PointData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);</a:t>
            </a:r>
            <a:endParaRPr lang="ru-RU" dirty="0">
              <a:ea typeface="Calibri" panose="020F0502020204030204" pitchFamily="34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    c = </a:t>
            </a:r>
            <a:r>
              <a:rPr lang="en-US" dirty="0">
                <a:solidFill>
                  <a:srgbClr val="0000FF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new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 </a:t>
            </a:r>
            <a:r>
              <a:rPr lang="en-US" dirty="0">
                <a:solidFill>
                  <a:srgbClr val="2B91AF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Point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();</a:t>
            </a:r>
            <a:endParaRPr lang="ru-RU" dirty="0">
              <a:ea typeface="Calibri" panose="020F0502020204030204" pitchFamily="34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    </a:t>
            </a:r>
            <a:r>
              <a:rPr lang="en-US" dirty="0">
                <a:solidFill>
                  <a:srgbClr val="0000FF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double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 x = 0, y = 0;</a:t>
            </a:r>
            <a:endParaRPr lang="ru-RU" dirty="0">
              <a:ea typeface="Calibri" panose="020F0502020204030204" pitchFamily="34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    </a:t>
            </a:r>
            <a:r>
              <a:rPr lang="en-US" dirty="0">
                <a:solidFill>
                  <a:srgbClr val="0000FF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do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    {</a:t>
            </a:r>
            <a:endParaRPr lang="ru-RU" dirty="0">
              <a:ea typeface="Calibri" panose="020F0502020204030204" pitchFamily="34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        </a:t>
            </a:r>
            <a:r>
              <a:rPr lang="en-US" dirty="0" err="1">
                <a:solidFill>
                  <a:srgbClr val="2B91AF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Console</a:t>
            </a:r>
            <a:r>
              <a:rPr lang="en-US" dirty="0" err="1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.Write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(</a:t>
            </a:r>
            <a:r>
              <a:rPr lang="en-US" dirty="0">
                <a:solidFill>
                  <a:srgbClr val="A31515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"x = "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);</a:t>
            </a:r>
            <a:endParaRPr lang="ru-RU" dirty="0">
              <a:ea typeface="Calibri" panose="020F0502020204030204" pitchFamily="34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        </a:t>
            </a:r>
            <a:r>
              <a:rPr lang="en-US" dirty="0" err="1">
                <a:solidFill>
                  <a:srgbClr val="0000FF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double</a:t>
            </a:r>
            <a:r>
              <a:rPr lang="en-US" dirty="0" err="1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.TryParse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(</a:t>
            </a:r>
            <a:r>
              <a:rPr lang="en-US" dirty="0" err="1">
                <a:solidFill>
                  <a:srgbClr val="2B91AF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Console</a:t>
            </a:r>
            <a:r>
              <a:rPr lang="en-US" dirty="0" err="1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.ReadLine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(), </a:t>
            </a:r>
            <a:r>
              <a:rPr lang="en-US" dirty="0">
                <a:solidFill>
                  <a:srgbClr val="0000FF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out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 x);</a:t>
            </a:r>
            <a:endParaRPr lang="ru-RU" dirty="0">
              <a:ea typeface="Calibri" panose="020F0502020204030204" pitchFamily="34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        </a:t>
            </a:r>
            <a:r>
              <a:rPr lang="en-US" dirty="0" err="1">
                <a:solidFill>
                  <a:srgbClr val="2B91AF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Console</a:t>
            </a:r>
            <a:r>
              <a:rPr lang="en-US" dirty="0" err="1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.Write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(</a:t>
            </a:r>
            <a:r>
              <a:rPr lang="en-US" dirty="0">
                <a:solidFill>
                  <a:srgbClr val="A31515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"y = "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);</a:t>
            </a:r>
            <a:endParaRPr lang="ru-RU" dirty="0">
              <a:ea typeface="Calibri" panose="020F0502020204030204" pitchFamily="34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        </a:t>
            </a:r>
            <a:r>
              <a:rPr lang="en-US" dirty="0" err="1">
                <a:solidFill>
                  <a:srgbClr val="0000FF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double</a:t>
            </a:r>
            <a:r>
              <a:rPr lang="en-US" dirty="0" err="1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.TryParse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(</a:t>
            </a:r>
            <a:r>
              <a:rPr lang="en-US" dirty="0" err="1">
                <a:solidFill>
                  <a:srgbClr val="2B91AF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Console</a:t>
            </a:r>
            <a:r>
              <a:rPr lang="en-US" dirty="0" err="1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.ReadLine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(), </a:t>
            </a:r>
            <a:r>
              <a:rPr lang="en-US" dirty="0">
                <a:solidFill>
                  <a:srgbClr val="0000FF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out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 y);</a:t>
            </a:r>
            <a:endParaRPr lang="ru-RU" dirty="0">
              <a:ea typeface="Calibri" panose="020F0502020204030204" pitchFamily="34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        </a:t>
            </a:r>
            <a:r>
              <a:rPr lang="en-US" dirty="0" err="1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c.X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 = x; </a:t>
            </a:r>
            <a:r>
              <a:rPr lang="en-US" dirty="0" err="1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c.Y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 = y;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dirty="0">
                <a:solidFill>
                  <a:srgbClr val="FF0000"/>
                </a:solidFill>
                <a:ea typeface="Calibri" panose="020F0502020204030204" pitchFamily="34" charset="0"/>
              </a:rPr>
              <a:t>//</a:t>
            </a:r>
            <a:r>
              <a:rPr lang="en-US" dirty="0">
                <a:ea typeface="Calibri" panose="020F0502020204030204" pitchFamily="34" charset="0"/>
              </a:rPr>
              <a:t> </a:t>
            </a:r>
            <a:r>
              <a:rPr lang="en-US" dirty="0">
                <a:solidFill>
                  <a:srgbClr val="FF0000"/>
                </a:solidFill>
              </a:rPr>
              <a:t>#TODO3</a:t>
            </a:r>
            <a:r>
              <a:rPr lang="ru-RU" dirty="0">
                <a:solidFill>
                  <a:srgbClr val="FF0000"/>
                </a:solidFill>
              </a:rPr>
              <a:t>: следующий слайд</a:t>
            </a:r>
            <a:endParaRPr lang="ru-RU" dirty="0">
              <a:solidFill>
                <a:srgbClr val="FF0000"/>
              </a:solidFill>
              <a:ea typeface="Calibri" panose="020F0502020204030204" pitchFamily="34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     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} </a:t>
            </a:r>
            <a:r>
              <a:rPr lang="en-US" dirty="0">
                <a:solidFill>
                  <a:srgbClr val="0000FF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while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 (x != 0 | y != 0);</a:t>
            </a:r>
            <a:endParaRPr lang="ru-RU" dirty="0">
              <a:ea typeface="Calibri" panose="020F0502020204030204" pitchFamily="34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}   </a:t>
            </a:r>
            <a:endParaRPr lang="ru-RU" sz="1400" dirty="0">
              <a:ea typeface="Calibri" panose="020F0502020204030204" pitchFamily="34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1F2F3-AEAF-4FB7-80D2-09F9D6DDE653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321276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Задача 2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244929" y="840921"/>
            <a:ext cx="8678635" cy="823977"/>
          </a:xfrm>
        </p:spPr>
        <p:txBody>
          <a:bodyPr/>
          <a:lstStyle/>
          <a:p>
            <a:r>
              <a:rPr lang="en-US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#TODO3</a:t>
            </a:r>
            <a:r>
              <a:rPr lang="ru-RU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: </a:t>
            </a:r>
            <a:r>
              <a:rPr lang="ru-RU" b="1" dirty="0"/>
              <a:t>В основной программе создать два объекта класса (две точки), ввести данные о третьей точке и вывести сведения о трех точках в порядке возрастания их расстояний от начала координат.</a:t>
            </a:r>
          </a:p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1F2F3-AEAF-4FB7-80D2-09F9D6DDE653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913003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Задача </a:t>
            </a:r>
            <a:r>
              <a:rPr lang="en-US" dirty="0"/>
              <a:t>3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ru-RU" dirty="0"/>
              <a:t>Определить класс </a:t>
            </a:r>
            <a:r>
              <a:rPr lang="ru-RU" dirty="0">
                <a:solidFill>
                  <a:srgbClr val="FF0000"/>
                </a:solidFill>
              </a:rPr>
              <a:t>правильных</a:t>
            </a:r>
            <a:r>
              <a:rPr lang="ru-RU" dirty="0"/>
              <a:t> многоугольников, в котором конструктор с умалчиваемыми значениями аргументов играет роль конструктора умолчания. Поля класса – число сторон (целое) и радиус вписанной окружности (вещественный). Свойства – периметр и площадь многоугольника. Общедоступный метод </a:t>
            </a:r>
            <a:r>
              <a:rPr lang="en-US" b="1" dirty="0" err="1">
                <a:solidFill>
                  <a:srgbClr val="000000"/>
                </a:solidFill>
                <a:ea typeface="Calibri" panose="020F0502020204030204" pitchFamily="34" charset="0"/>
              </a:rPr>
              <a:t>PolygonData</a:t>
            </a:r>
            <a:r>
              <a:rPr lang="en-US" b="1" dirty="0">
                <a:solidFill>
                  <a:srgbClr val="000000"/>
                </a:solidFill>
                <a:ea typeface="Calibri" panose="020F0502020204030204" pitchFamily="34" charset="0"/>
              </a:rPr>
              <a:t>()</a:t>
            </a:r>
            <a:r>
              <a:rPr lang="ru-RU" b="1" dirty="0">
                <a:solidFill>
                  <a:srgbClr val="000000"/>
                </a:solidFill>
                <a:ea typeface="Calibri" panose="020F0502020204030204" pitchFamily="34" charset="0"/>
              </a:rPr>
              <a:t> </a:t>
            </a:r>
            <a:r>
              <a:rPr lang="ru-RU" dirty="0">
                <a:solidFill>
                  <a:srgbClr val="000000"/>
                </a:solidFill>
                <a:ea typeface="Calibri" panose="020F0502020204030204" pitchFamily="34" charset="0"/>
              </a:rPr>
              <a:t>формирует и возвращает</a:t>
            </a:r>
            <a:r>
              <a:rPr lang="en-US" dirty="0">
                <a:solidFill>
                  <a:srgbClr val="000000"/>
                </a:solidFill>
                <a:ea typeface="Calibri" panose="020F0502020204030204" pitchFamily="34" charset="0"/>
              </a:rPr>
              <a:t> </a:t>
            </a:r>
            <a:r>
              <a:rPr lang="ru-RU" dirty="0">
                <a:solidFill>
                  <a:srgbClr val="000000"/>
                </a:solidFill>
                <a:ea typeface="Calibri" panose="020F0502020204030204" pitchFamily="34" charset="0"/>
              </a:rPr>
              <a:t>строку со значениями полей и свойств объекта.</a:t>
            </a:r>
            <a:endParaRPr lang="en-US" b="1" dirty="0"/>
          </a:p>
          <a:p>
            <a:pPr algn="just"/>
            <a:endParaRPr lang="ru-RU" b="1" dirty="0"/>
          </a:p>
          <a:p>
            <a:pPr algn="just"/>
            <a:r>
              <a:rPr lang="ru-RU" b="1" dirty="0"/>
              <a:t>В основной программе определить одну ссылку с типом класса.</a:t>
            </a:r>
          </a:p>
          <a:p>
            <a:pPr algn="just"/>
            <a:r>
              <a:rPr lang="ru-RU" b="1" dirty="0"/>
              <a:t>Создать объект, используя конструктор умолчания, затем вводить характеристики многоугольника и выводить сведения о них.</a:t>
            </a:r>
          </a:p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1F2F3-AEAF-4FB7-80D2-09F9D6DDE653}" type="slidenum">
              <a:rPr lang="ru-RU" smtClean="0"/>
              <a:pPr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242855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Задача </a:t>
            </a:r>
            <a:r>
              <a:rPr lang="en-US" dirty="0"/>
              <a:t>3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244929" y="840921"/>
            <a:ext cx="8678635" cy="4679985"/>
          </a:xfrm>
        </p:spPr>
        <p:txBody>
          <a:bodyPr>
            <a:normAutofit/>
          </a:bodyPr>
          <a:lstStyle/>
          <a:p>
            <a:pPr>
              <a:lnSpc>
                <a:spcPct val="115000"/>
              </a:lnSpc>
            </a:pPr>
            <a:r>
              <a:rPr lang="en-US" dirty="0">
                <a:solidFill>
                  <a:srgbClr val="0000FF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public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 </a:t>
            </a:r>
            <a:r>
              <a:rPr lang="en-US" dirty="0">
                <a:solidFill>
                  <a:srgbClr val="0000FF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class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 </a:t>
            </a:r>
            <a:r>
              <a:rPr lang="en-US" dirty="0">
                <a:solidFill>
                  <a:srgbClr val="2B91AF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Polygon  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{ </a:t>
            </a:r>
            <a:r>
              <a:rPr lang="en-US" dirty="0">
                <a:solidFill>
                  <a:srgbClr val="008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// </a:t>
            </a:r>
            <a:r>
              <a:rPr lang="ru-RU" dirty="0">
                <a:solidFill>
                  <a:srgbClr val="008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Класс многоугольников</a:t>
            </a:r>
            <a:endParaRPr lang="ru-RU" dirty="0">
              <a:ea typeface="Calibri" panose="020F0502020204030204" pitchFamily="34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dirty="0">
                <a:solidFill>
                  <a:srgbClr val="0000FF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    </a:t>
            </a:r>
            <a:r>
              <a:rPr lang="ru-RU" dirty="0" err="1">
                <a:solidFill>
                  <a:srgbClr val="0000FF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int</a:t>
            </a:r>
            <a:r>
              <a:rPr lang="ru-RU" dirty="0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 </a:t>
            </a:r>
            <a:r>
              <a:rPr lang="ru-RU" dirty="0" err="1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numb</a:t>
            </a:r>
            <a:r>
              <a:rPr lang="ru-RU" dirty="0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;		</a:t>
            </a:r>
            <a:r>
              <a:rPr lang="ru-RU" dirty="0">
                <a:solidFill>
                  <a:srgbClr val="008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// Число сторон</a:t>
            </a:r>
            <a:endParaRPr lang="ru-RU" dirty="0">
              <a:ea typeface="Calibri" panose="020F0502020204030204" pitchFamily="34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    </a:t>
            </a:r>
            <a:r>
              <a:rPr lang="ru-RU" dirty="0" err="1">
                <a:solidFill>
                  <a:srgbClr val="0000FF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double</a:t>
            </a:r>
            <a:r>
              <a:rPr lang="ru-RU" dirty="0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 </a:t>
            </a:r>
            <a:r>
              <a:rPr lang="ru-RU" dirty="0" err="1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radius</a:t>
            </a:r>
            <a:r>
              <a:rPr lang="ru-RU" dirty="0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;	</a:t>
            </a:r>
            <a:r>
              <a:rPr lang="ru-RU" dirty="0">
                <a:solidFill>
                  <a:srgbClr val="008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// Радиус вписанной окружности</a:t>
            </a:r>
            <a:endParaRPr lang="ru-RU" dirty="0">
              <a:ea typeface="Calibri" panose="020F0502020204030204" pitchFamily="34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    </a:t>
            </a:r>
            <a:r>
              <a:rPr lang="en-US" dirty="0">
                <a:solidFill>
                  <a:srgbClr val="0000FF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public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 Polygon(</a:t>
            </a:r>
            <a:r>
              <a:rPr lang="en-US" dirty="0" err="1">
                <a:solidFill>
                  <a:srgbClr val="0000FF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int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 n = 3, </a:t>
            </a:r>
            <a:r>
              <a:rPr lang="en-US" dirty="0">
                <a:solidFill>
                  <a:srgbClr val="0000FF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double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 r = 1) { </a:t>
            </a:r>
            <a:r>
              <a:rPr lang="en-US" dirty="0">
                <a:solidFill>
                  <a:srgbClr val="008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// </a:t>
            </a:r>
            <a:r>
              <a:rPr lang="ru-RU" dirty="0">
                <a:solidFill>
                  <a:srgbClr val="008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конструктор 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      </a:t>
            </a:r>
            <a:endParaRPr lang="ru-RU" dirty="0">
              <a:ea typeface="Calibri" panose="020F0502020204030204" pitchFamily="34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        numb = n;</a:t>
            </a:r>
            <a:endParaRPr lang="ru-RU" dirty="0">
              <a:ea typeface="Calibri" panose="020F0502020204030204" pitchFamily="34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        radius = r;</a:t>
            </a:r>
            <a:endParaRPr lang="ru-RU" dirty="0">
              <a:ea typeface="Calibri" panose="020F0502020204030204" pitchFamily="34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    }</a:t>
            </a:r>
            <a:endParaRPr lang="ru-RU" dirty="0">
              <a:solidFill>
                <a:srgbClr val="000000"/>
              </a:solidFill>
              <a:highlight>
                <a:srgbClr val="FFFFFF"/>
              </a:highlight>
              <a:ea typeface="Calibri" panose="020F0502020204030204" pitchFamily="34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solidFill>
                  <a:srgbClr val="008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// СВОЙСТВО </a:t>
            </a:r>
            <a:r>
              <a:rPr lang="en-US" dirty="0">
                <a:solidFill>
                  <a:srgbClr val="008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PERIMETR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dirty="0">
                <a:solidFill>
                  <a:srgbClr val="008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// </a:t>
            </a:r>
            <a:r>
              <a:rPr lang="ru-RU" dirty="0">
                <a:solidFill>
                  <a:srgbClr val="008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СВОЙСТВО </a:t>
            </a:r>
            <a:r>
              <a:rPr lang="en-US" dirty="0">
                <a:solidFill>
                  <a:srgbClr val="008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AREA</a:t>
            </a:r>
            <a:endParaRPr lang="ru-RU" dirty="0">
              <a:solidFill>
                <a:srgbClr val="008000"/>
              </a:solidFill>
              <a:highlight>
                <a:srgbClr val="FFFFFF"/>
              </a:highlight>
              <a:ea typeface="Calibri" panose="020F0502020204030204" pitchFamily="34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dirty="0">
                <a:solidFill>
                  <a:srgbClr val="0000FF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public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 </a:t>
            </a:r>
            <a:r>
              <a:rPr lang="en-US" dirty="0">
                <a:solidFill>
                  <a:srgbClr val="0000FF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string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PolygonData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()    {   </a:t>
            </a:r>
            <a:endParaRPr lang="ru-RU" dirty="0">
              <a:ea typeface="Calibri" panose="020F0502020204030204" pitchFamily="34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        </a:t>
            </a:r>
            <a:r>
              <a:rPr lang="en-US" dirty="0">
                <a:solidFill>
                  <a:srgbClr val="0000FF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string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 res =</a:t>
            </a:r>
            <a:endParaRPr lang="ru-RU" dirty="0">
              <a:ea typeface="Calibri" panose="020F0502020204030204" pitchFamily="34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        </a:t>
            </a:r>
            <a:r>
              <a:rPr lang="en-US" dirty="0" err="1">
                <a:solidFill>
                  <a:srgbClr val="0000FF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string</a:t>
            </a:r>
            <a:r>
              <a:rPr lang="en-US" dirty="0" err="1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.Format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(</a:t>
            </a:r>
            <a:r>
              <a:rPr lang="en-US" dirty="0">
                <a:solidFill>
                  <a:srgbClr val="A31515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"N={0}; R={1}; P={2,2:F3}; S={3,4:F3}"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,</a:t>
            </a:r>
            <a:endParaRPr lang="ru-RU" dirty="0">
              <a:ea typeface="Calibri" panose="020F0502020204030204" pitchFamily="34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        numb, radius, Perimeter, Area);</a:t>
            </a:r>
            <a:endParaRPr lang="ru-RU" dirty="0">
              <a:ea typeface="Calibri" panose="020F0502020204030204" pitchFamily="34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        </a:t>
            </a:r>
            <a:r>
              <a:rPr lang="en-US" dirty="0">
                <a:solidFill>
                  <a:srgbClr val="0000FF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return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 res;</a:t>
            </a:r>
            <a:endParaRPr lang="ru-RU" dirty="0">
              <a:ea typeface="Calibri" panose="020F0502020204030204" pitchFamily="34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    }</a:t>
            </a:r>
            <a:endParaRPr lang="ru-RU" dirty="0">
              <a:ea typeface="Calibri" panose="020F0502020204030204" pitchFamily="34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}   </a:t>
            </a:r>
            <a:r>
              <a:rPr lang="en-US" dirty="0">
                <a:solidFill>
                  <a:srgbClr val="008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// Polygon </a:t>
            </a:r>
            <a:endParaRPr lang="ru-RU" dirty="0">
              <a:ea typeface="Calibri" panose="020F0502020204030204" pitchFamily="34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1F2F3-AEAF-4FB7-80D2-09F9D6DDE653}" type="slidenum">
              <a:rPr lang="ru-RU" smtClean="0"/>
              <a:t>13</a:t>
            </a:fld>
            <a:endParaRPr lang="ru-RU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4D464967-9456-498A-A0DF-073CA98D80A4}"/>
              </a:ext>
            </a:extLst>
          </p:cNvPr>
          <p:cNvSpPr/>
          <p:nvPr/>
        </p:nvSpPr>
        <p:spPr>
          <a:xfrm>
            <a:off x="3757613" y="5569296"/>
            <a:ext cx="52578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hlinkClick r:id="rId2"/>
              </a:rPr>
              <a:t>https://repl.it/@Maksimenkova/ClassesObjects03</a:t>
            </a:r>
            <a:r>
              <a:rPr lang="en-US" dirty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7885560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Задача </a:t>
            </a:r>
            <a:r>
              <a:rPr lang="en-US" dirty="0"/>
              <a:t>3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244929" y="840921"/>
            <a:ext cx="8678635" cy="3472287"/>
          </a:xfrm>
        </p:spPr>
        <p:txBody>
          <a:bodyPr>
            <a:normAutofit/>
          </a:bodyPr>
          <a:lstStyle/>
          <a:p>
            <a:r>
              <a:rPr lang="ru-RU" dirty="0" err="1">
                <a:solidFill>
                  <a:srgbClr val="0000FF"/>
                </a:solidFill>
              </a:rPr>
              <a:t>public</a:t>
            </a:r>
            <a:r>
              <a:rPr lang="ru-RU" dirty="0">
                <a:solidFill>
                  <a:srgbClr val="000000"/>
                </a:solidFill>
              </a:rPr>
              <a:t> </a:t>
            </a:r>
            <a:r>
              <a:rPr lang="ru-RU" dirty="0" err="1">
                <a:solidFill>
                  <a:srgbClr val="0000FF"/>
                </a:solidFill>
              </a:rPr>
              <a:t>double</a:t>
            </a:r>
            <a:r>
              <a:rPr lang="ru-RU" dirty="0">
                <a:solidFill>
                  <a:srgbClr val="000000"/>
                </a:solidFill>
              </a:rPr>
              <a:t> </a:t>
            </a:r>
            <a:r>
              <a:rPr lang="ru-RU" dirty="0" err="1">
                <a:solidFill>
                  <a:srgbClr val="000000"/>
                </a:solidFill>
              </a:rPr>
              <a:t>Perimeter</a:t>
            </a:r>
            <a:r>
              <a:rPr lang="ru-RU" dirty="0">
                <a:solidFill>
                  <a:srgbClr val="000000"/>
                </a:solidFill>
              </a:rPr>
              <a:t> { </a:t>
            </a:r>
            <a:r>
              <a:rPr lang="ru-RU" dirty="0">
                <a:solidFill>
                  <a:srgbClr val="008000"/>
                </a:solidFill>
              </a:rPr>
              <a:t>// Периметр многоугольника - свойство</a:t>
            </a:r>
            <a:endParaRPr lang="ru-RU" dirty="0">
              <a:solidFill>
                <a:srgbClr val="000000"/>
              </a:solidFill>
            </a:endParaRPr>
          </a:p>
          <a:p>
            <a:r>
              <a:rPr lang="en-US" dirty="0">
                <a:solidFill>
                  <a:srgbClr val="000000"/>
                </a:solidFill>
              </a:rPr>
              <a:t>        </a:t>
            </a:r>
            <a:r>
              <a:rPr lang="en-US" dirty="0">
                <a:solidFill>
                  <a:srgbClr val="0000FF"/>
                </a:solidFill>
              </a:rPr>
              <a:t>get</a:t>
            </a:r>
            <a:r>
              <a:rPr lang="en-US" dirty="0">
                <a:solidFill>
                  <a:srgbClr val="000000"/>
                </a:solidFill>
              </a:rPr>
              <a:t> {   </a:t>
            </a:r>
            <a:r>
              <a:rPr lang="en-US" dirty="0">
                <a:solidFill>
                  <a:srgbClr val="008000"/>
                </a:solidFill>
              </a:rPr>
              <a:t>// </a:t>
            </a:r>
            <a:r>
              <a:rPr lang="ru-RU" dirty="0" err="1">
                <a:solidFill>
                  <a:srgbClr val="008000"/>
                </a:solidFill>
              </a:rPr>
              <a:t>аксессор</a:t>
            </a:r>
            <a:r>
              <a:rPr lang="ru-RU" dirty="0">
                <a:solidFill>
                  <a:srgbClr val="008000"/>
                </a:solidFill>
              </a:rPr>
              <a:t> свойства</a:t>
            </a:r>
            <a:endParaRPr lang="ru-RU" dirty="0">
              <a:solidFill>
                <a:srgbClr val="000000"/>
              </a:solidFill>
            </a:endParaRPr>
          </a:p>
          <a:p>
            <a:r>
              <a:rPr lang="en-US" dirty="0">
                <a:solidFill>
                  <a:srgbClr val="000000"/>
                </a:solidFill>
              </a:rPr>
              <a:t>            </a:t>
            </a:r>
            <a:r>
              <a:rPr lang="en-US" dirty="0">
                <a:solidFill>
                  <a:srgbClr val="0000FF"/>
                </a:solidFill>
              </a:rPr>
              <a:t>double</a:t>
            </a:r>
            <a:r>
              <a:rPr lang="en-US" dirty="0">
                <a:solidFill>
                  <a:srgbClr val="000000"/>
                </a:solidFill>
              </a:rPr>
              <a:t> term = </a:t>
            </a:r>
            <a:r>
              <a:rPr lang="en-US" dirty="0" err="1">
                <a:solidFill>
                  <a:srgbClr val="000000"/>
                </a:solidFill>
              </a:rPr>
              <a:t>Math.Tan</a:t>
            </a:r>
            <a:r>
              <a:rPr lang="en-US" dirty="0">
                <a:solidFill>
                  <a:srgbClr val="000000"/>
                </a:solidFill>
              </a:rPr>
              <a:t>(</a:t>
            </a:r>
            <a:r>
              <a:rPr lang="en-US" dirty="0" err="1">
                <a:solidFill>
                  <a:srgbClr val="000000"/>
                </a:solidFill>
              </a:rPr>
              <a:t>Math.PI</a:t>
            </a:r>
            <a:r>
              <a:rPr lang="en-US" dirty="0">
                <a:solidFill>
                  <a:srgbClr val="000000"/>
                </a:solidFill>
              </a:rPr>
              <a:t> / numb);</a:t>
            </a:r>
          </a:p>
          <a:p>
            <a:r>
              <a:rPr lang="en-US" dirty="0">
                <a:solidFill>
                  <a:srgbClr val="000000"/>
                </a:solidFill>
              </a:rPr>
              <a:t>            </a:t>
            </a:r>
            <a:r>
              <a:rPr lang="en-US" dirty="0">
                <a:solidFill>
                  <a:srgbClr val="0000FF"/>
                </a:solidFill>
              </a:rPr>
              <a:t>return</a:t>
            </a:r>
            <a:r>
              <a:rPr lang="en-US" dirty="0">
                <a:solidFill>
                  <a:srgbClr val="000000"/>
                </a:solidFill>
              </a:rPr>
              <a:t> 2 * numb * radius * term;</a:t>
            </a:r>
          </a:p>
          <a:p>
            <a:r>
              <a:rPr lang="ru-RU" dirty="0">
                <a:solidFill>
                  <a:srgbClr val="000000"/>
                </a:solidFill>
              </a:rPr>
              <a:t>        }</a:t>
            </a:r>
          </a:p>
          <a:p>
            <a:r>
              <a:rPr lang="ru-RU" dirty="0">
                <a:solidFill>
                  <a:srgbClr val="000000"/>
                </a:solidFill>
              </a:rPr>
              <a:t>    }</a:t>
            </a:r>
          </a:p>
          <a:p>
            <a:endParaRPr lang="ru-RU" dirty="0">
              <a:solidFill>
                <a:srgbClr val="000000"/>
              </a:solidFill>
            </a:endParaRPr>
          </a:p>
          <a:p>
            <a:r>
              <a:rPr lang="ru-RU" dirty="0" err="1">
                <a:solidFill>
                  <a:srgbClr val="0000FF"/>
                </a:solidFill>
              </a:rPr>
              <a:t>public</a:t>
            </a:r>
            <a:r>
              <a:rPr lang="ru-RU" dirty="0">
                <a:solidFill>
                  <a:srgbClr val="000000"/>
                </a:solidFill>
              </a:rPr>
              <a:t> </a:t>
            </a:r>
            <a:r>
              <a:rPr lang="ru-RU" dirty="0" err="1">
                <a:solidFill>
                  <a:srgbClr val="0000FF"/>
                </a:solidFill>
              </a:rPr>
              <a:t>double</a:t>
            </a:r>
            <a:r>
              <a:rPr lang="ru-RU" dirty="0">
                <a:solidFill>
                  <a:srgbClr val="000000"/>
                </a:solidFill>
              </a:rPr>
              <a:t> </a:t>
            </a:r>
            <a:r>
              <a:rPr lang="ru-RU" dirty="0" err="1">
                <a:solidFill>
                  <a:srgbClr val="000000"/>
                </a:solidFill>
              </a:rPr>
              <a:t>Area</a:t>
            </a:r>
            <a:r>
              <a:rPr lang="ru-RU" dirty="0">
                <a:solidFill>
                  <a:srgbClr val="000000"/>
                </a:solidFill>
              </a:rPr>
              <a:t> { </a:t>
            </a:r>
            <a:r>
              <a:rPr lang="ru-RU" dirty="0">
                <a:solidFill>
                  <a:srgbClr val="008000"/>
                </a:solidFill>
              </a:rPr>
              <a:t>// Площадь многоугольника - свойство</a:t>
            </a:r>
            <a:endParaRPr lang="ru-RU" dirty="0">
              <a:solidFill>
                <a:srgbClr val="000000"/>
              </a:solidFill>
            </a:endParaRPr>
          </a:p>
          <a:p>
            <a:r>
              <a:rPr lang="en-US" dirty="0">
                <a:solidFill>
                  <a:srgbClr val="000000"/>
                </a:solidFill>
              </a:rPr>
              <a:t>        </a:t>
            </a:r>
            <a:r>
              <a:rPr lang="en-US" dirty="0">
                <a:solidFill>
                  <a:srgbClr val="0000FF"/>
                </a:solidFill>
              </a:rPr>
              <a:t>get</a:t>
            </a:r>
            <a:r>
              <a:rPr lang="en-US" dirty="0">
                <a:solidFill>
                  <a:srgbClr val="000000"/>
                </a:solidFill>
              </a:rPr>
              <a:t> {   </a:t>
            </a:r>
            <a:r>
              <a:rPr lang="en-US" dirty="0">
                <a:solidFill>
                  <a:srgbClr val="008000"/>
                </a:solidFill>
              </a:rPr>
              <a:t>// </a:t>
            </a:r>
            <a:r>
              <a:rPr lang="ru-RU" dirty="0" err="1">
                <a:solidFill>
                  <a:srgbClr val="008000"/>
                </a:solidFill>
              </a:rPr>
              <a:t>аксессор</a:t>
            </a:r>
            <a:r>
              <a:rPr lang="ru-RU" dirty="0">
                <a:solidFill>
                  <a:srgbClr val="008000"/>
                </a:solidFill>
              </a:rPr>
              <a:t> свойства</a:t>
            </a:r>
            <a:endParaRPr lang="ru-RU" dirty="0">
              <a:solidFill>
                <a:srgbClr val="000000"/>
              </a:solidFill>
            </a:endParaRPr>
          </a:p>
          <a:p>
            <a:r>
              <a:rPr lang="en-US" dirty="0">
                <a:solidFill>
                  <a:srgbClr val="000000"/>
                </a:solidFill>
              </a:rPr>
              <a:t>            </a:t>
            </a:r>
            <a:r>
              <a:rPr lang="en-US" dirty="0">
                <a:solidFill>
                  <a:srgbClr val="0000FF"/>
                </a:solidFill>
              </a:rPr>
              <a:t>return</a:t>
            </a:r>
            <a:r>
              <a:rPr lang="en-US" dirty="0">
                <a:solidFill>
                  <a:srgbClr val="000000"/>
                </a:solidFill>
              </a:rPr>
              <a:t> Perimeter * radius / 2;</a:t>
            </a:r>
          </a:p>
          <a:p>
            <a:r>
              <a:rPr lang="ru-RU" dirty="0">
                <a:solidFill>
                  <a:srgbClr val="000000"/>
                </a:solidFill>
              </a:rPr>
              <a:t>        }</a:t>
            </a:r>
          </a:p>
          <a:p>
            <a:r>
              <a:rPr lang="ru-RU" dirty="0">
                <a:solidFill>
                  <a:srgbClr val="000000"/>
                </a:solidFill>
              </a:rPr>
              <a:t>    }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1F2F3-AEAF-4FB7-80D2-09F9D6DDE653}" type="slidenum">
              <a:rPr lang="ru-RU" b="1" smtClean="0"/>
              <a:t>14</a:t>
            </a:fld>
            <a:endParaRPr lang="ru-RU" b="1"/>
          </a:p>
        </p:txBody>
      </p:sp>
    </p:spTree>
    <p:extLst>
      <p:ext uri="{BB962C8B-B14F-4D97-AF65-F5344CB8AC3E}">
        <p14:creationId xmlns:p14="http://schemas.microsoft.com/office/powerpoint/2010/main" val="138056426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Задача </a:t>
            </a:r>
            <a:r>
              <a:rPr lang="en-US" dirty="0"/>
              <a:t>3</a:t>
            </a:r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530679" y="946954"/>
            <a:ext cx="8678635" cy="4515014"/>
          </a:xfrm>
        </p:spPr>
        <p:txBody>
          <a:bodyPr>
            <a:norm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dirty="0">
                <a:solidFill>
                  <a:srgbClr val="2B91AF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Polygon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polygon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 = </a:t>
            </a:r>
            <a:r>
              <a:rPr lang="en-US" dirty="0">
                <a:solidFill>
                  <a:srgbClr val="0000FF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new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 </a:t>
            </a:r>
            <a:r>
              <a:rPr lang="en-US" dirty="0">
                <a:solidFill>
                  <a:srgbClr val="2B91AF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Polygon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();</a:t>
            </a:r>
            <a:endParaRPr lang="ru-RU" dirty="0">
              <a:ea typeface="Calibri" panose="020F0502020204030204" pitchFamily="34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dirty="0" err="1">
                <a:solidFill>
                  <a:srgbClr val="2B91AF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Console</a:t>
            </a:r>
            <a:r>
              <a:rPr lang="en-US" dirty="0" err="1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.WriteLine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(</a:t>
            </a:r>
            <a:r>
              <a:rPr lang="en-US" dirty="0">
                <a:solidFill>
                  <a:srgbClr val="A31515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"</a:t>
            </a:r>
            <a:r>
              <a:rPr lang="ru-RU" dirty="0">
                <a:solidFill>
                  <a:srgbClr val="A31515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По умолчанию создан многоугольник</a:t>
            </a:r>
            <a:r>
              <a:rPr lang="en-US" dirty="0">
                <a:solidFill>
                  <a:srgbClr val="A31515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: "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);</a:t>
            </a:r>
            <a:endParaRPr lang="ru-RU" dirty="0">
              <a:ea typeface="Calibri" panose="020F0502020204030204" pitchFamily="34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dirty="0" err="1">
                <a:solidFill>
                  <a:srgbClr val="2B91AF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Console</a:t>
            </a:r>
            <a:r>
              <a:rPr lang="en-US" dirty="0" err="1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.WriteLine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(</a:t>
            </a:r>
            <a:r>
              <a:rPr lang="en-US" dirty="0" err="1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polygon.PolygonData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());</a:t>
            </a:r>
            <a:endParaRPr lang="ru-RU" dirty="0">
              <a:ea typeface="Calibri" panose="020F0502020204030204" pitchFamily="34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dirty="0">
                <a:solidFill>
                  <a:srgbClr val="0000FF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double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 rad;</a:t>
            </a:r>
            <a:endParaRPr lang="ru-RU" dirty="0">
              <a:ea typeface="Calibri" panose="020F0502020204030204" pitchFamily="34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dirty="0" err="1">
                <a:solidFill>
                  <a:srgbClr val="0000FF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int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 number;</a:t>
            </a:r>
            <a:endParaRPr lang="ru-RU" dirty="0">
              <a:ea typeface="Calibri" panose="020F0502020204030204" pitchFamily="34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dirty="0">
                <a:solidFill>
                  <a:srgbClr val="0000FF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do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   {</a:t>
            </a:r>
            <a:endParaRPr lang="ru-RU" dirty="0">
              <a:ea typeface="Calibri" panose="020F0502020204030204" pitchFamily="34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dirty="0">
                <a:solidFill>
                  <a:srgbClr val="0000FF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  do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 </a:t>
            </a:r>
            <a:r>
              <a:rPr lang="en-US" dirty="0" err="1">
                <a:solidFill>
                  <a:srgbClr val="2B91AF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Console</a:t>
            </a:r>
            <a:r>
              <a:rPr lang="en-US" dirty="0" err="1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.Write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(</a:t>
            </a:r>
            <a:r>
              <a:rPr lang="en-US" dirty="0">
                <a:solidFill>
                  <a:srgbClr val="A31515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"</a:t>
            </a:r>
            <a:r>
              <a:rPr lang="ru-RU" dirty="0">
                <a:solidFill>
                  <a:srgbClr val="A31515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Введите число сторон</a:t>
            </a:r>
            <a:r>
              <a:rPr lang="en-US" dirty="0">
                <a:solidFill>
                  <a:srgbClr val="A31515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: "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);</a:t>
            </a:r>
            <a:endParaRPr lang="ru-RU" dirty="0">
              <a:ea typeface="Calibri" panose="020F0502020204030204" pitchFamily="34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dirty="0">
                <a:solidFill>
                  <a:srgbClr val="0000FF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  while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 (!</a:t>
            </a:r>
            <a:r>
              <a:rPr lang="en-US" dirty="0" err="1">
                <a:solidFill>
                  <a:srgbClr val="0000FF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int</a:t>
            </a:r>
            <a:r>
              <a:rPr lang="en-US" dirty="0" err="1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.TryParse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(</a:t>
            </a:r>
            <a:r>
              <a:rPr lang="en-US" dirty="0" err="1">
                <a:solidFill>
                  <a:srgbClr val="2B91AF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Console</a:t>
            </a:r>
            <a:r>
              <a:rPr lang="en-US" dirty="0" err="1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.ReadLine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(), </a:t>
            </a:r>
            <a:r>
              <a:rPr lang="en-US" dirty="0">
                <a:solidFill>
                  <a:srgbClr val="0000FF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out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 number) | number &lt; 3);</a:t>
            </a:r>
            <a:r>
              <a:rPr lang="en-US" dirty="0">
                <a:solidFill>
                  <a:srgbClr val="0000FF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 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dirty="0">
                <a:solidFill>
                  <a:srgbClr val="0000FF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  do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 </a:t>
            </a:r>
            <a:r>
              <a:rPr lang="en-US" dirty="0" err="1">
                <a:solidFill>
                  <a:srgbClr val="2B91AF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Console</a:t>
            </a:r>
            <a:r>
              <a:rPr lang="en-US" dirty="0" err="1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.Write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(</a:t>
            </a:r>
            <a:r>
              <a:rPr lang="en-US" dirty="0">
                <a:solidFill>
                  <a:srgbClr val="A31515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"</a:t>
            </a:r>
            <a:r>
              <a:rPr lang="ru-RU" dirty="0">
                <a:solidFill>
                  <a:srgbClr val="A31515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Введите радиус</a:t>
            </a:r>
            <a:r>
              <a:rPr lang="en-US" dirty="0">
                <a:solidFill>
                  <a:srgbClr val="A31515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: "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);</a:t>
            </a:r>
            <a:endParaRPr lang="ru-RU" dirty="0">
              <a:ea typeface="Calibri" panose="020F0502020204030204" pitchFamily="34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dirty="0">
                <a:solidFill>
                  <a:srgbClr val="0000FF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  while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 (!</a:t>
            </a:r>
            <a:r>
              <a:rPr lang="en-US" dirty="0" err="1">
                <a:solidFill>
                  <a:srgbClr val="0000FF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double</a:t>
            </a:r>
            <a:r>
              <a:rPr lang="en-US" dirty="0" err="1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.TryParse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(</a:t>
            </a:r>
            <a:r>
              <a:rPr lang="en-US" dirty="0" err="1">
                <a:solidFill>
                  <a:srgbClr val="2B91AF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Console</a:t>
            </a:r>
            <a:r>
              <a:rPr lang="en-US" dirty="0" err="1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.ReadLine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(), </a:t>
            </a:r>
            <a:r>
              <a:rPr lang="en-US" dirty="0">
                <a:solidFill>
                  <a:srgbClr val="0000FF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out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 rad) | rad &lt; 0);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  polygon = </a:t>
            </a:r>
            <a:r>
              <a:rPr lang="en-US" dirty="0">
                <a:solidFill>
                  <a:srgbClr val="0000FF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new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 </a:t>
            </a:r>
            <a:r>
              <a:rPr lang="en-US" dirty="0">
                <a:solidFill>
                  <a:srgbClr val="2B91AF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Polygon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(number, rad);</a:t>
            </a:r>
            <a:endParaRPr lang="ru-RU" dirty="0">
              <a:ea typeface="Calibri" panose="020F0502020204030204" pitchFamily="34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dirty="0">
                <a:solidFill>
                  <a:srgbClr val="2B91AF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  </a:t>
            </a:r>
            <a:r>
              <a:rPr lang="ru-RU" dirty="0" err="1">
                <a:solidFill>
                  <a:srgbClr val="2B91AF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Console</a:t>
            </a:r>
            <a:r>
              <a:rPr lang="ru-RU" dirty="0" err="1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.WriteLine</a:t>
            </a:r>
            <a:r>
              <a:rPr lang="ru-RU" dirty="0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(</a:t>
            </a:r>
            <a:r>
              <a:rPr lang="ru-RU" dirty="0">
                <a:solidFill>
                  <a:srgbClr val="A31515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"Сведения о многоугольнике:"</a:t>
            </a:r>
            <a:r>
              <a:rPr lang="ru-RU" dirty="0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);</a:t>
            </a:r>
            <a:endParaRPr lang="ru-RU" dirty="0">
              <a:ea typeface="Calibri" panose="020F0502020204030204" pitchFamily="34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dirty="0">
                <a:solidFill>
                  <a:srgbClr val="2B91AF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  </a:t>
            </a:r>
            <a:r>
              <a:rPr lang="ru-RU" dirty="0" err="1">
                <a:solidFill>
                  <a:srgbClr val="2B91AF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Console</a:t>
            </a:r>
            <a:r>
              <a:rPr lang="ru-RU" dirty="0" err="1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.WriteLine</a:t>
            </a:r>
            <a:r>
              <a:rPr lang="ru-RU" dirty="0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(</a:t>
            </a:r>
            <a:r>
              <a:rPr lang="ru-RU" dirty="0" err="1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polygon.PolygonData</a:t>
            </a:r>
            <a:r>
              <a:rPr lang="ru-RU" dirty="0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());</a:t>
            </a:r>
            <a:endParaRPr lang="ru-RU" dirty="0">
              <a:ea typeface="Calibri" panose="020F0502020204030204" pitchFamily="34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dirty="0">
                <a:solidFill>
                  <a:srgbClr val="2B91AF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  </a:t>
            </a:r>
            <a:r>
              <a:rPr lang="ru-RU" dirty="0" err="1">
                <a:solidFill>
                  <a:srgbClr val="2B91AF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Console</a:t>
            </a:r>
            <a:r>
              <a:rPr lang="ru-RU" dirty="0" err="1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.WriteLine</a:t>
            </a:r>
            <a:r>
              <a:rPr lang="ru-RU" dirty="0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(</a:t>
            </a:r>
            <a:r>
              <a:rPr lang="ru-RU" dirty="0">
                <a:solidFill>
                  <a:srgbClr val="A31515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"Для выхода нажмите клавишу ESC"</a:t>
            </a:r>
            <a:r>
              <a:rPr lang="ru-RU" dirty="0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);</a:t>
            </a:r>
            <a:endParaRPr lang="ru-RU" dirty="0">
              <a:ea typeface="Calibri" panose="020F0502020204030204" pitchFamily="34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} </a:t>
            </a:r>
            <a:r>
              <a:rPr lang="en-US" dirty="0">
                <a:solidFill>
                  <a:srgbClr val="0000FF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while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 (</a:t>
            </a:r>
            <a:r>
              <a:rPr lang="en-US" dirty="0" err="1">
                <a:solidFill>
                  <a:srgbClr val="2B91AF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Console</a:t>
            </a:r>
            <a:r>
              <a:rPr lang="en-US" dirty="0" err="1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.ReadKey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(</a:t>
            </a:r>
            <a:r>
              <a:rPr lang="en-US" dirty="0">
                <a:solidFill>
                  <a:srgbClr val="0000FF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true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).Key != </a:t>
            </a:r>
            <a:r>
              <a:rPr lang="ru-RU" dirty="0" err="1">
                <a:solidFill>
                  <a:srgbClr val="2B91AF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ConsoleKey</a:t>
            </a:r>
            <a:r>
              <a:rPr lang="ru-RU" dirty="0" err="1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.Escape</a:t>
            </a:r>
            <a:r>
              <a:rPr lang="ru-RU" dirty="0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);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6795609" y="362177"/>
            <a:ext cx="2127955" cy="369332"/>
          </a:xfrm>
          <a:prstGeom prst="rect">
            <a:avLst/>
          </a:prstGeom>
          <a:solidFill>
            <a:schemeClr val="bg1"/>
          </a:solidFill>
          <a:ln w="28575">
            <a:solidFill>
              <a:srgbClr val="C0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ru-RU"/>
            </a:defPPr>
            <a:lvl1pPr>
              <a:spcBef>
                <a:spcPct val="0"/>
              </a:spcBef>
              <a:buFontTx/>
              <a:buNone/>
              <a:defRPr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</a:defRPr>
            </a:lvl9pPr>
          </a:lstStyle>
          <a:p>
            <a:r>
              <a:rPr lang="ru-RU" dirty="0"/>
              <a:t>Код метода </a:t>
            </a:r>
            <a:r>
              <a:rPr lang="en-US" dirty="0"/>
              <a:t>Main()</a:t>
            </a: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1F2F3-AEAF-4FB7-80D2-09F9D6DDE653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788611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3B2DA4AF-A481-46C4-BA71-0576E01997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Задание к задаче 3</a:t>
            </a:r>
            <a:endParaRPr lang="en-US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420BEA4-DE6D-4E2F-B249-DBBE14E1B9C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>
              <a:buFont typeface="+mj-lt"/>
              <a:buAutoNum type="arabicPeriod"/>
            </a:pPr>
            <a:r>
              <a:rPr lang="ru-RU" dirty="0"/>
              <a:t>В основной программе создайте массив объектов типа </a:t>
            </a:r>
            <a:r>
              <a:rPr lang="en-US" b="1" dirty="0"/>
              <a:t>Polygon</a:t>
            </a:r>
            <a:r>
              <a:rPr lang="ru-RU" dirty="0"/>
              <a:t>, количество объектов получить от пользователя.</a:t>
            </a:r>
          </a:p>
          <a:p>
            <a:pPr marL="342900" indent="-342900">
              <a:buFont typeface="+mj-lt"/>
              <a:buAutoNum type="arabicPeriod"/>
            </a:pPr>
            <a:r>
              <a:rPr lang="ru-RU" dirty="0"/>
              <a:t>Данные по каждому объекту вводит пользователь.</a:t>
            </a:r>
          </a:p>
          <a:p>
            <a:pPr marL="342900" indent="-342900">
              <a:buFont typeface="+mj-lt"/>
              <a:buAutoNum type="arabicPeriod"/>
            </a:pPr>
            <a:r>
              <a:rPr lang="ru-RU" dirty="0"/>
              <a:t>Программа определяет площади всех многоугольников и выводит данные о всех объектах. Площадь объекта с минимальной площадью выводится зелёным цветом, площадь объекта с максимальной площадью выводится красным цветом. Подробнее о цветах в консоли можно прочитать в документации: </a:t>
            </a:r>
            <a:r>
              <a:rPr lang="en-US" dirty="0">
                <a:hlinkClick r:id="rId2"/>
              </a:rPr>
              <a:t>https://docs.microsoft.com/ru-ru/dotnet/api/system.console.foregroundcolor?view=net-5.0</a:t>
            </a:r>
            <a:endParaRPr lang="ru-RU" dirty="0"/>
          </a:p>
          <a:p>
            <a:pPr marL="342900" indent="-342900">
              <a:buFont typeface="+mj-lt"/>
              <a:buAutoNum type="arabicPeriod"/>
            </a:pPr>
            <a:r>
              <a:rPr lang="ru-RU" sz="2000" dirty="0">
                <a:solidFill>
                  <a:srgbClr val="FF0000"/>
                </a:solidFill>
              </a:rPr>
              <a:t>* </a:t>
            </a:r>
            <a:r>
              <a:rPr lang="ru-RU" dirty="0"/>
              <a:t>Модифицировать программу, убрав необходимость ввода количества объектов. Ввод данных продолжается для тех пор, пока не введён объект с нулевыми характеристиками. Информация обо всех введённых объектах выводится на экран после добавления каждого нового объекта.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1C1F719-D9A4-429D-BDF9-CD975E4234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1F2F3-AEAF-4FB7-80D2-09F9D6DDE653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323479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Задача </a:t>
            </a:r>
            <a:r>
              <a:rPr lang="en-US" dirty="0"/>
              <a:t>4</a:t>
            </a:r>
            <a:endParaRPr lang="ru-RU" dirty="0"/>
          </a:p>
        </p:txBody>
      </p:sp>
      <p:sp>
        <p:nvSpPr>
          <p:cNvPr id="7" name="Объект 6"/>
          <p:cNvSpPr>
            <a:spLocks noGrp="1"/>
          </p:cNvSpPr>
          <p:nvPr>
            <p:ph sz="half" idx="1"/>
          </p:nvPr>
        </p:nvSpPr>
        <p:spPr>
          <a:xfrm>
            <a:off x="465364" y="705531"/>
            <a:ext cx="8221436" cy="415904"/>
          </a:xfrm>
        </p:spPr>
        <p:txBody>
          <a:bodyPr>
            <a:normAutofit/>
          </a:bodyPr>
          <a:lstStyle/>
          <a:p>
            <a:r>
              <a:rPr lang="ru-RU" dirty="0">
                <a:highlight>
                  <a:srgbClr val="FFFFFF"/>
                </a:highlight>
                <a:ea typeface="Calibri" panose="020F0502020204030204" pitchFamily="34" charset="0"/>
              </a:rPr>
              <a:t>Класс «число и его шестнадцатеричные цифры»</a:t>
            </a:r>
            <a:endParaRPr lang="ru-RU" sz="1400" dirty="0">
              <a:ea typeface="Calibri" panose="020F0502020204030204" pitchFamily="34" charset="0"/>
            </a:endParaRPr>
          </a:p>
          <a:p>
            <a:endParaRPr lang="ru-RU" dirty="0"/>
          </a:p>
        </p:txBody>
      </p:sp>
      <p:sp>
        <p:nvSpPr>
          <p:cNvPr id="8" name="Объект 7"/>
          <p:cNvSpPr>
            <a:spLocks noGrp="1"/>
          </p:cNvSpPr>
          <p:nvPr>
            <p:ph sz="half" idx="2"/>
          </p:nvPr>
        </p:nvSpPr>
        <p:spPr>
          <a:xfrm>
            <a:off x="498021" y="1237480"/>
            <a:ext cx="8221436" cy="4667340"/>
          </a:xfrm>
        </p:spPr>
        <p:txBody>
          <a:bodyPr>
            <a:norm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600" dirty="0" err="1">
                <a:solidFill>
                  <a:srgbClr val="0000FF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public</a:t>
            </a:r>
            <a:r>
              <a:rPr lang="ru-RU" sz="1600" dirty="0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 </a:t>
            </a:r>
            <a:r>
              <a:rPr lang="ru-RU" sz="1600" dirty="0" err="1">
                <a:solidFill>
                  <a:srgbClr val="0000FF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class</a:t>
            </a:r>
            <a:r>
              <a:rPr lang="ru-RU" sz="1600" dirty="0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 </a:t>
            </a:r>
            <a:r>
              <a:rPr lang="ru-RU" sz="1600" dirty="0" err="1">
                <a:solidFill>
                  <a:srgbClr val="2B91AF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HexNumber</a:t>
            </a:r>
            <a:r>
              <a:rPr lang="ru-RU" sz="1600" dirty="0">
                <a:solidFill>
                  <a:srgbClr val="2B91AF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 </a:t>
            </a:r>
            <a:r>
              <a:rPr lang="ru-RU" sz="1600" dirty="0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{	</a:t>
            </a:r>
            <a:r>
              <a:rPr lang="ru-RU" sz="1600" dirty="0">
                <a:solidFill>
                  <a:srgbClr val="008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// представление неотрицательных целых</a:t>
            </a:r>
            <a:endParaRPr lang="ru-RU" sz="1600" dirty="0">
              <a:ea typeface="Calibri" panose="020F0502020204030204" pitchFamily="34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600" dirty="0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    </a:t>
            </a:r>
            <a:r>
              <a:rPr lang="ru-RU" sz="1600" dirty="0" err="1">
                <a:solidFill>
                  <a:srgbClr val="0000FF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uint</a:t>
            </a:r>
            <a:r>
              <a:rPr lang="ru-RU" sz="1600" dirty="0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 </a:t>
            </a:r>
            <a:r>
              <a:rPr lang="ru-RU" sz="1600" dirty="0" err="1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number</a:t>
            </a:r>
            <a:r>
              <a:rPr lang="ru-RU" sz="1600" dirty="0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;			</a:t>
            </a:r>
            <a:r>
              <a:rPr lang="ru-RU" sz="1600" dirty="0">
                <a:solidFill>
                  <a:srgbClr val="008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// целое неотрицательное число </a:t>
            </a:r>
            <a:endParaRPr lang="ru-RU" sz="1600" dirty="0">
              <a:ea typeface="Calibri" panose="020F0502020204030204" pitchFamily="34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600" dirty="0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    </a:t>
            </a:r>
            <a:r>
              <a:rPr lang="ru-RU" sz="1600" dirty="0" err="1">
                <a:solidFill>
                  <a:srgbClr val="0000FF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char</a:t>
            </a:r>
            <a:r>
              <a:rPr lang="ru-RU" sz="1600" dirty="0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[] </a:t>
            </a:r>
            <a:r>
              <a:rPr lang="ru-RU" sz="1600" dirty="0" err="1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hexView</a:t>
            </a:r>
            <a:r>
              <a:rPr lang="ru-RU" sz="1600" dirty="0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;		</a:t>
            </a:r>
            <a:r>
              <a:rPr lang="ru-RU" sz="1600" dirty="0">
                <a:solidFill>
                  <a:srgbClr val="008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// Шестнадцатеричное представление</a:t>
            </a:r>
            <a:endParaRPr lang="ru-RU" sz="1600" dirty="0">
              <a:ea typeface="Calibri" panose="020F0502020204030204" pitchFamily="34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600" dirty="0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    </a:t>
            </a:r>
            <a:r>
              <a:rPr lang="ru-RU" sz="1600" dirty="0" err="1">
                <a:solidFill>
                  <a:srgbClr val="0000FF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public</a:t>
            </a:r>
            <a:r>
              <a:rPr lang="ru-RU" sz="1600" dirty="0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 </a:t>
            </a:r>
            <a:r>
              <a:rPr lang="ru-RU" sz="1600" dirty="0" err="1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HexNumber</a:t>
            </a:r>
            <a:r>
              <a:rPr lang="ru-RU" sz="1600" dirty="0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(</a:t>
            </a:r>
            <a:r>
              <a:rPr lang="ru-RU" sz="1600" dirty="0" err="1">
                <a:solidFill>
                  <a:srgbClr val="0000FF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uint</a:t>
            </a:r>
            <a:r>
              <a:rPr lang="ru-RU" sz="1600" dirty="0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 n)     { </a:t>
            </a:r>
            <a:r>
              <a:rPr lang="ru-RU" sz="1600" dirty="0">
                <a:solidFill>
                  <a:srgbClr val="008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// конструктор общего вида</a:t>
            </a:r>
            <a:endParaRPr lang="ru-RU" sz="1600" dirty="0">
              <a:ea typeface="Calibri" panose="020F0502020204030204" pitchFamily="34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600" dirty="0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        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number</a:t>
            </a:r>
            <a:r>
              <a:rPr lang="ru-RU" sz="1600" dirty="0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 = 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n</a:t>
            </a:r>
            <a:r>
              <a:rPr lang="ru-RU" sz="1600" dirty="0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;</a:t>
            </a:r>
            <a:endParaRPr lang="ru-RU" sz="1600" dirty="0">
              <a:ea typeface="Calibri" panose="020F0502020204030204" pitchFamily="34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600" dirty="0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        </a:t>
            </a:r>
            <a:r>
              <a:rPr lang="en-US" sz="1600" dirty="0" err="1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hexView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 = series(n);</a:t>
            </a:r>
            <a:endParaRPr lang="ru-RU" sz="1600" dirty="0">
              <a:ea typeface="Calibri" panose="020F0502020204030204" pitchFamily="34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    }</a:t>
            </a:r>
            <a:endParaRPr lang="ru-RU" sz="1600" dirty="0">
              <a:ea typeface="Calibri" panose="020F0502020204030204" pitchFamily="34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    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public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HexNumber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() : 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this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(0) { }	</a:t>
            </a:r>
            <a:r>
              <a:rPr lang="en-US" sz="1600" dirty="0">
                <a:solidFill>
                  <a:srgbClr val="008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// </a:t>
            </a:r>
            <a:r>
              <a:rPr lang="ru-RU" sz="1600" dirty="0">
                <a:solidFill>
                  <a:srgbClr val="008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конструктор умолчания</a:t>
            </a:r>
          </a:p>
          <a:p>
            <a:pPr>
              <a:lnSpc>
                <a:spcPct val="115000"/>
              </a:lnSpc>
            </a:pPr>
            <a:r>
              <a:rPr lang="ru-RU" sz="1600" dirty="0">
                <a:solidFill>
                  <a:srgbClr val="008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// СВОЙСТВА КЛАССА: 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  <a:cs typeface="Times New Roman" panose="02020603050405020304" pitchFamily="18" charset="0"/>
              </a:rPr>
              <a:t>Number</a:t>
            </a:r>
            <a:r>
              <a:rPr lang="ru-RU" sz="1600" dirty="0">
                <a:highlight>
                  <a:srgbClr val="FFFFFF"/>
                </a:highligh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</a:t>
            </a:r>
            <a:r>
              <a:rPr lang="ru-RU" sz="1600" dirty="0">
                <a:solidFill>
                  <a:srgbClr val="008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 </a:t>
            </a:r>
            <a:r>
              <a:rPr lang="ru-RU" sz="1600" dirty="0" err="1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  <a:cs typeface="Times New Roman" panose="02020603050405020304" pitchFamily="18" charset="0"/>
              </a:rPr>
              <a:t>HexView</a:t>
            </a:r>
            <a:r>
              <a:rPr lang="ru-RU" sz="1600" dirty="0">
                <a:highlight>
                  <a:srgbClr val="FFFFFF"/>
                </a:highlight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  <a:cs typeface="Times New Roman" panose="02020603050405020304" pitchFamily="18" charset="0"/>
              </a:rPr>
              <a:t>Record</a:t>
            </a:r>
            <a:endParaRPr lang="ru-RU" sz="1600" dirty="0">
              <a:solidFill>
                <a:srgbClr val="008000"/>
              </a:solidFill>
              <a:highlight>
                <a:srgbClr val="FFFFFF"/>
              </a:highlight>
              <a:ea typeface="Calibri" panose="020F0502020204030204" pitchFamily="34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600" dirty="0">
                <a:solidFill>
                  <a:srgbClr val="008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// МЕТОД 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Series</a:t>
            </a:r>
            <a:r>
              <a:rPr lang="ru-RU" sz="1600" dirty="0">
                <a:solidFill>
                  <a:srgbClr val="008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, ВОЗВРАЩАЮЩИЙ МАССИВ ШЕСТНАДЦАТЕРИЧНЫХ ЦИФР</a:t>
            </a:r>
            <a:endParaRPr lang="ru-RU" sz="1600" dirty="0">
              <a:ea typeface="Calibri" panose="020F0502020204030204" pitchFamily="34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}   </a:t>
            </a:r>
            <a:r>
              <a:rPr lang="en-US" sz="1600" dirty="0">
                <a:solidFill>
                  <a:srgbClr val="008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// </a:t>
            </a:r>
            <a:r>
              <a:rPr lang="en-US" sz="1600" dirty="0" err="1">
                <a:solidFill>
                  <a:srgbClr val="008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HexNumber</a:t>
            </a:r>
            <a:endParaRPr lang="ru-RU" sz="1600" dirty="0"/>
          </a:p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1F2F3-AEAF-4FB7-80D2-09F9D6DDE653}" type="slidenum">
              <a:rPr lang="ru-RU" smtClean="0"/>
              <a:t>17</a:t>
            </a:fld>
            <a:endParaRPr lang="ru-RU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2A8D7CB-70CC-4420-B702-473844B8DBED}"/>
              </a:ext>
            </a:extLst>
          </p:cNvPr>
          <p:cNvSpPr/>
          <p:nvPr/>
        </p:nvSpPr>
        <p:spPr>
          <a:xfrm>
            <a:off x="2857500" y="6020865"/>
            <a:ext cx="543639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hlinkClick r:id="rId2"/>
              </a:rPr>
              <a:t>https://repl.it/@Maksimenkova/ClassesObjects04</a:t>
            </a:r>
            <a:r>
              <a:rPr lang="en-US" dirty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523120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Задача </a:t>
            </a:r>
            <a:r>
              <a:rPr lang="en-US" dirty="0"/>
              <a:t>4</a:t>
            </a:r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>
              <a:lnSpc>
                <a:spcPct val="100000"/>
              </a:lnSpc>
              <a:spcAft>
                <a:spcPts val="0"/>
              </a:spcAft>
            </a:pPr>
            <a:r>
              <a:rPr lang="en-US" dirty="0">
                <a:solidFill>
                  <a:srgbClr val="0000FF"/>
                </a:solidFill>
                <a:highlight>
                  <a:srgbClr val="FFFFFF"/>
                </a:highlight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public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FF"/>
                </a:solidFill>
                <a:highlight>
                  <a:srgbClr val="FFFFFF"/>
                </a:highlight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uint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Number</a:t>
            </a:r>
            <a:endParaRPr lang="ru-RU" dirty="0"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  <a:spcAft>
                <a:spcPts val="0"/>
              </a:spcAft>
            </a:pP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   </a:t>
            </a:r>
            <a:r>
              <a:rPr lang="ru-RU" dirty="0">
                <a:solidFill>
                  <a:srgbClr val="000000"/>
                </a:solidFill>
                <a:highlight>
                  <a:srgbClr val="FFFFFF"/>
                </a:highlight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{	</a:t>
            </a:r>
            <a:r>
              <a:rPr lang="ru-RU" dirty="0">
                <a:solidFill>
                  <a:srgbClr val="008000"/>
                </a:solidFill>
                <a:highlight>
                  <a:srgbClr val="FFFFFF"/>
                </a:highlight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// Свойство: десятичное целое</a:t>
            </a:r>
            <a:endParaRPr lang="ru-RU" dirty="0"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highlight>
                  <a:srgbClr val="FFFFFF"/>
                </a:highlight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       </a:t>
            </a:r>
            <a:r>
              <a:rPr lang="ru-RU" dirty="0" err="1">
                <a:solidFill>
                  <a:srgbClr val="0000FF"/>
                </a:solidFill>
                <a:highlight>
                  <a:srgbClr val="FFFFFF"/>
                </a:highlight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get</a:t>
            </a:r>
            <a:r>
              <a:rPr lang="ru-RU" dirty="0">
                <a:solidFill>
                  <a:srgbClr val="000000"/>
                </a:solidFill>
                <a:highlight>
                  <a:srgbClr val="FFFFFF"/>
                </a:highlight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{ </a:t>
            </a:r>
            <a:r>
              <a:rPr lang="ru-RU" dirty="0" err="1">
                <a:solidFill>
                  <a:srgbClr val="0000FF"/>
                </a:solidFill>
                <a:highlight>
                  <a:srgbClr val="FFFFFF"/>
                </a:highlight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return</a:t>
            </a:r>
            <a:r>
              <a:rPr lang="ru-RU" dirty="0">
                <a:solidFill>
                  <a:srgbClr val="000000"/>
                </a:solidFill>
                <a:highlight>
                  <a:srgbClr val="FFFFFF"/>
                </a:highlight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solidFill>
                  <a:srgbClr val="000000"/>
                </a:solidFill>
                <a:highlight>
                  <a:srgbClr val="FFFFFF"/>
                </a:highlight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number</a:t>
            </a:r>
            <a:r>
              <a:rPr lang="ru-RU" dirty="0">
                <a:solidFill>
                  <a:srgbClr val="000000"/>
                </a:solidFill>
                <a:highlight>
                  <a:srgbClr val="FFFFFF"/>
                </a:highlight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; }</a:t>
            </a:r>
            <a:endParaRPr lang="ru-RU" dirty="0"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highlight>
                  <a:srgbClr val="FFFFFF"/>
                </a:highlight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       </a:t>
            </a:r>
            <a:r>
              <a:rPr lang="en-US" dirty="0">
                <a:solidFill>
                  <a:srgbClr val="0000FF"/>
                </a:solidFill>
                <a:highlight>
                  <a:srgbClr val="FFFFFF"/>
                </a:highlight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set</a:t>
            </a:r>
            <a:endParaRPr lang="ru-RU" dirty="0"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  <a:spcAft>
                <a:spcPts val="0"/>
              </a:spcAft>
            </a:pP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       {</a:t>
            </a:r>
            <a:endParaRPr lang="ru-RU" dirty="0"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  <a:spcAft>
                <a:spcPts val="0"/>
              </a:spcAft>
            </a:pP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           number = </a:t>
            </a:r>
            <a:r>
              <a:rPr lang="en-US" dirty="0">
                <a:solidFill>
                  <a:srgbClr val="0000FF"/>
                </a:solidFill>
                <a:highlight>
                  <a:srgbClr val="FFFFFF"/>
                </a:highlight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value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;</a:t>
            </a:r>
            <a:endParaRPr lang="ru-RU" dirty="0"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  <a:spcAft>
                <a:spcPts val="0"/>
              </a:spcAft>
            </a:pP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           </a:t>
            </a:r>
            <a:r>
              <a:rPr lang="en-US" dirty="0" err="1">
                <a:solidFill>
                  <a:srgbClr val="000000"/>
                </a:solidFill>
                <a:highlight>
                  <a:srgbClr val="FFFFFF"/>
                </a:highlight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hexView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= Series(</a:t>
            </a:r>
            <a:r>
              <a:rPr lang="en-US" dirty="0">
                <a:solidFill>
                  <a:srgbClr val="0000FF"/>
                </a:solidFill>
                <a:highlight>
                  <a:srgbClr val="FFFFFF"/>
                </a:highlight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value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);</a:t>
            </a:r>
            <a:endParaRPr lang="ru-RU" dirty="0"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  <a:spcAft>
                <a:spcPts val="0"/>
              </a:spcAft>
            </a:pP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       </a:t>
            </a:r>
            <a:r>
              <a:rPr lang="ru-RU" dirty="0">
                <a:solidFill>
                  <a:srgbClr val="000000"/>
                </a:solidFill>
                <a:highlight>
                  <a:srgbClr val="FFFFFF"/>
                </a:highlight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}</a:t>
            </a:r>
            <a:endParaRPr lang="ru-RU" dirty="0"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highlight>
                  <a:srgbClr val="FFFFFF"/>
                </a:highlight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   }</a:t>
            </a:r>
            <a:endParaRPr lang="ru-RU" dirty="0"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  <a:spcAft>
                <a:spcPts val="0"/>
              </a:spcAft>
            </a:pPr>
            <a:r>
              <a:rPr lang="ru-RU" dirty="0" err="1">
                <a:solidFill>
                  <a:srgbClr val="0000FF"/>
                </a:solidFill>
                <a:highlight>
                  <a:srgbClr val="FFFFFF"/>
                </a:highlight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public</a:t>
            </a:r>
            <a:r>
              <a:rPr lang="ru-RU" dirty="0">
                <a:solidFill>
                  <a:srgbClr val="000000"/>
                </a:solidFill>
                <a:highlight>
                  <a:srgbClr val="FFFFFF"/>
                </a:highlight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solidFill>
                  <a:srgbClr val="0000FF"/>
                </a:solidFill>
                <a:highlight>
                  <a:srgbClr val="FFFFFF"/>
                </a:highlight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char</a:t>
            </a:r>
            <a:r>
              <a:rPr lang="ru-RU" dirty="0">
                <a:solidFill>
                  <a:srgbClr val="000000"/>
                </a:solidFill>
                <a:highlight>
                  <a:srgbClr val="FFFFFF"/>
                </a:highlight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[] </a:t>
            </a:r>
            <a:r>
              <a:rPr lang="ru-RU" dirty="0" err="1">
                <a:solidFill>
                  <a:srgbClr val="000000"/>
                </a:solidFill>
                <a:highlight>
                  <a:srgbClr val="FFFFFF"/>
                </a:highlight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HexView</a:t>
            </a:r>
            <a:endParaRPr lang="ru-RU" dirty="0"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highlight>
                  <a:srgbClr val="FFFFFF"/>
                </a:highlight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   {	</a:t>
            </a:r>
            <a:r>
              <a:rPr lang="ru-RU" dirty="0">
                <a:solidFill>
                  <a:srgbClr val="008000"/>
                </a:solidFill>
                <a:highlight>
                  <a:srgbClr val="FFFFFF"/>
                </a:highlight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// Свойство: массив символов-цифр</a:t>
            </a:r>
            <a:endParaRPr lang="ru-RU" dirty="0"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highlight>
                  <a:srgbClr val="FFFFFF"/>
                </a:highlight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       </a:t>
            </a:r>
            <a:r>
              <a:rPr lang="en-US" dirty="0">
                <a:solidFill>
                  <a:srgbClr val="0000FF"/>
                </a:solidFill>
                <a:highlight>
                  <a:srgbClr val="FFFFFF"/>
                </a:highlight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get</a:t>
            </a:r>
            <a:r>
              <a:rPr lang="ru-RU" dirty="0">
                <a:solidFill>
                  <a:srgbClr val="000000"/>
                </a:solidFill>
                <a:highlight>
                  <a:srgbClr val="FFFFFF"/>
                </a:highlight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{ </a:t>
            </a:r>
            <a:r>
              <a:rPr lang="en-US" dirty="0">
                <a:solidFill>
                  <a:srgbClr val="0000FF"/>
                </a:solidFill>
                <a:highlight>
                  <a:srgbClr val="FFFFFF"/>
                </a:highlight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return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highlight>
                  <a:srgbClr val="FFFFFF"/>
                </a:highlight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hexView</a:t>
            </a:r>
            <a:r>
              <a:rPr lang="ru-RU" dirty="0">
                <a:solidFill>
                  <a:srgbClr val="000000"/>
                </a:solidFill>
                <a:highlight>
                  <a:srgbClr val="FFFFFF"/>
                </a:highlight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; }</a:t>
            </a:r>
            <a:endParaRPr lang="ru-RU" dirty="0"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highlight>
                  <a:srgbClr val="FFFFFF"/>
                </a:highlight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   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}</a:t>
            </a:r>
            <a:endParaRPr lang="ru-RU" dirty="0"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  <a:spcAft>
                <a:spcPts val="0"/>
              </a:spcAft>
            </a:pPr>
            <a:r>
              <a:rPr lang="en-US" dirty="0">
                <a:solidFill>
                  <a:srgbClr val="0000FF"/>
                </a:solidFill>
                <a:highlight>
                  <a:srgbClr val="FFFFFF"/>
                </a:highlight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public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>
                <a:solidFill>
                  <a:srgbClr val="0000FF"/>
                </a:solidFill>
                <a:highlight>
                  <a:srgbClr val="FFFFFF"/>
                </a:highlight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string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Record</a:t>
            </a:r>
            <a:endParaRPr lang="ru-RU" dirty="0"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highlight>
                  <a:srgbClr val="FFFFFF"/>
                </a:highlight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   {	</a:t>
            </a:r>
            <a:r>
              <a:rPr lang="ru-RU" dirty="0">
                <a:solidFill>
                  <a:srgbClr val="008000"/>
                </a:solidFill>
                <a:highlight>
                  <a:srgbClr val="FFFFFF"/>
                </a:highlight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// Свойство: строковое представление (шестнадцатеричное) числа</a:t>
            </a:r>
            <a:endParaRPr lang="ru-RU" dirty="0"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highlight>
                  <a:srgbClr val="FFFFFF"/>
                </a:highlight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       </a:t>
            </a:r>
            <a:r>
              <a:rPr lang="ru-RU" dirty="0" err="1">
                <a:solidFill>
                  <a:srgbClr val="0000FF"/>
                </a:solidFill>
                <a:highlight>
                  <a:srgbClr val="FFFFFF"/>
                </a:highlight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get</a:t>
            </a:r>
            <a:endParaRPr lang="ru-RU" dirty="0"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highlight>
                  <a:srgbClr val="FFFFFF"/>
                </a:highlight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       {</a:t>
            </a:r>
            <a:endParaRPr lang="ru-RU" dirty="0"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highlight>
                  <a:srgbClr val="FFFFFF"/>
                </a:highlight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           </a:t>
            </a:r>
            <a:r>
              <a:rPr lang="ru-RU" dirty="0" err="1">
                <a:solidFill>
                  <a:srgbClr val="0000FF"/>
                </a:solidFill>
                <a:highlight>
                  <a:srgbClr val="FFFFFF"/>
                </a:highlight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string</a:t>
            </a:r>
            <a:r>
              <a:rPr lang="ru-RU" dirty="0">
                <a:solidFill>
                  <a:srgbClr val="000000"/>
                </a:solidFill>
                <a:highlight>
                  <a:srgbClr val="FFFFFF"/>
                </a:highlight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solidFill>
                  <a:srgbClr val="000000"/>
                </a:solidFill>
                <a:highlight>
                  <a:srgbClr val="FFFFFF"/>
                </a:highlight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str</a:t>
            </a:r>
            <a:r>
              <a:rPr lang="ru-RU" dirty="0">
                <a:solidFill>
                  <a:srgbClr val="000000"/>
                </a:solidFill>
                <a:highlight>
                  <a:srgbClr val="FFFFFF"/>
                </a:highlight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= </a:t>
            </a:r>
            <a:r>
              <a:rPr lang="ru-RU" dirty="0" err="1">
                <a:solidFill>
                  <a:srgbClr val="0000FF"/>
                </a:solidFill>
                <a:highlight>
                  <a:srgbClr val="FFFFFF"/>
                </a:highlight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new</a:t>
            </a:r>
            <a:r>
              <a:rPr lang="ru-RU" dirty="0">
                <a:solidFill>
                  <a:srgbClr val="000000"/>
                </a:solidFill>
                <a:highlight>
                  <a:srgbClr val="FFFFFF"/>
                </a:highlight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solidFill>
                  <a:srgbClr val="2B91AF"/>
                </a:solidFill>
                <a:highlight>
                  <a:srgbClr val="FFFFFF"/>
                </a:highlight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String</a:t>
            </a:r>
            <a:r>
              <a:rPr lang="ru-RU" dirty="0">
                <a:solidFill>
                  <a:srgbClr val="000000"/>
                </a:solidFill>
                <a:highlight>
                  <a:srgbClr val="FFFFFF"/>
                </a:highlight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ru-RU" dirty="0" err="1">
                <a:solidFill>
                  <a:srgbClr val="000000"/>
                </a:solidFill>
                <a:highlight>
                  <a:srgbClr val="FFFFFF"/>
                </a:highlight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hexView</a:t>
            </a:r>
            <a:r>
              <a:rPr lang="ru-RU" dirty="0">
                <a:solidFill>
                  <a:srgbClr val="000000"/>
                </a:solidFill>
                <a:highlight>
                  <a:srgbClr val="FFFFFF"/>
                </a:highlight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);</a:t>
            </a:r>
            <a:endParaRPr lang="ru-RU" dirty="0"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highlight>
                  <a:srgbClr val="FFFFFF"/>
                </a:highlight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           </a:t>
            </a:r>
            <a:r>
              <a:rPr lang="ru-RU" dirty="0" err="1">
                <a:solidFill>
                  <a:srgbClr val="0000FF"/>
                </a:solidFill>
                <a:highlight>
                  <a:srgbClr val="FFFFFF"/>
                </a:highlight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return</a:t>
            </a:r>
            <a:r>
              <a:rPr lang="ru-RU" dirty="0">
                <a:solidFill>
                  <a:srgbClr val="000000"/>
                </a:solidFill>
                <a:highlight>
                  <a:srgbClr val="FFFFFF"/>
                </a:highlight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>
                <a:solidFill>
                  <a:srgbClr val="A31515"/>
                </a:solidFill>
                <a:highlight>
                  <a:srgbClr val="FFFFFF"/>
                </a:highlight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"0x"</a:t>
            </a:r>
            <a:r>
              <a:rPr lang="ru-RU" dirty="0">
                <a:solidFill>
                  <a:srgbClr val="000000"/>
                </a:solidFill>
                <a:highlight>
                  <a:srgbClr val="FFFFFF"/>
                </a:highlight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+ </a:t>
            </a:r>
            <a:r>
              <a:rPr lang="ru-RU" dirty="0" err="1">
                <a:solidFill>
                  <a:srgbClr val="000000"/>
                </a:solidFill>
                <a:highlight>
                  <a:srgbClr val="FFFFFF"/>
                </a:highlight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str</a:t>
            </a:r>
            <a:r>
              <a:rPr lang="ru-RU" dirty="0">
                <a:solidFill>
                  <a:srgbClr val="000000"/>
                </a:solidFill>
                <a:highlight>
                  <a:srgbClr val="FFFFFF"/>
                </a:highlight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;</a:t>
            </a:r>
            <a:endParaRPr lang="ru-RU" dirty="0"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highlight>
                  <a:srgbClr val="FFFFFF"/>
                </a:highlight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       }</a:t>
            </a:r>
            <a:endParaRPr lang="ru-RU" dirty="0"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highlight>
                  <a:srgbClr val="FFFFFF"/>
                </a:highlight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   }</a:t>
            </a:r>
            <a:endParaRPr lang="ru-RU" dirty="0"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highlight>
                  <a:srgbClr val="FFFFFF"/>
                </a:highlight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ru-RU" dirty="0">
              <a:latin typeface="+mn-lt"/>
            </a:endParaRPr>
          </a:p>
          <a:p>
            <a:pPr>
              <a:lnSpc>
                <a:spcPct val="100000"/>
              </a:lnSpc>
            </a:pPr>
            <a:endParaRPr lang="ru-RU" dirty="0">
              <a:latin typeface="+mn-lt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1F2F3-AEAF-4FB7-80D2-09F9D6DDE653}" type="slidenum">
              <a:rPr lang="ru-RU" smtClean="0"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687141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Задача </a:t>
            </a:r>
            <a:r>
              <a:rPr lang="en-US" dirty="0"/>
              <a:t>4</a:t>
            </a: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solidFill>
                  <a:srgbClr val="008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// Возвращает массив шестнадцатеричных цифр числа-параметра. </a:t>
            </a:r>
            <a:endParaRPr lang="ru-RU" dirty="0">
              <a:ea typeface="Calibri" panose="020F0502020204030204" pitchFamily="34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    </a:t>
            </a:r>
            <a:r>
              <a:rPr lang="en-US" dirty="0">
                <a:solidFill>
                  <a:srgbClr val="0000FF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char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[] Series(</a:t>
            </a:r>
            <a:r>
              <a:rPr lang="en-US" dirty="0" err="1">
                <a:solidFill>
                  <a:srgbClr val="0000FF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uint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 num)</a:t>
            </a:r>
            <a:r>
              <a:rPr lang="ru-RU" dirty="0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 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    {</a:t>
            </a:r>
            <a:endParaRPr lang="ru-RU" dirty="0">
              <a:ea typeface="Calibri" panose="020F0502020204030204" pitchFamily="34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        </a:t>
            </a:r>
            <a:r>
              <a:rPr lang="en-US" dirty="0" err="1">
                <a:solidFill>
                  <a:srgbClr val="0000FF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int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arLen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 = </a:t>
            </a:r>
            <a:r>
              <a:rPr lang="en-US" dirty="0" err="1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num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 == 0 ? 1 : (</a:t>
            </a:r>
            <a:r>
              <a:rPr lang="en-US" dirty="0" err="1">
                <a:solidFill>
                  <a:srgbClr val="0000FF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int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)</a:t>
            </a:r>
            <a:r>
              <a:rPr lang="en-US" dirty="0" err="1">
                <a:solidFill>
                  <a:srgbClr val="2B91AF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Math</a:t>
            </a:r>
            <a:r>
              <a:rPr lang="en-US" dirty="0" err="1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.Log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(</a:t>
            </a:r>
            <a:r>
              <a:rPr lang="en-US" dirty="0" err="1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num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, 16) + 1;</a:t>
            </a:r>
            <a:endParaRPr lang="ru-RU" dirty="0">
              <a:ea typeface="Calibri" panose="020F0502020204030204" pitchFamily="34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        </a:t>
            </a:r>
            <a:r>
              <a:rPr lang="en-US" dirty="0">
                <a:solidFill>
                  <a:srgbClr val="0000FF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char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[] res = </a:t>
            </a:r>
            <a:r>
              <a:rPr lang="en-US" dirty="0">
                <a:solidFill>
                  <a:srgbClr val="0000FF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new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 </a:t>
            </a:r>
            <a:r>
              <a:rPr lang="en-US" dirty="0">
                <a:solidFill>
                  <a:srgbClr val="0000FF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char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[</a:t>
            </a:r>
            <a:r>
              <a:rPr lang="en-US" dirty="0" err="1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arLen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];</a:t>
            </a:r>
            <a:endParaRPr lang="ru-RU" dirty="0">
              <a:ea typeface="Calibri" panose="020F0502020204030204" pitchFamily="34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        </a:t>
            </a:r>
            <a:r>
              <a:rPr lang="en-US" dirty="0">
                <a:solidFill>
                  <a:srgbClr val="0000FF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for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 (</a:t>
            </a:r>
            <a:r>
              <a:rPr lang="en-US" dirty="0" err="1">
                <a:solidFill>
                  <a:srgbClr val="0000FF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int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i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 = </a:t>
            </a:r>
            <a:r>
              <a:rPr lang="en-US" dirty="0" err="1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arLen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 - 1; </a:t>
            </a:r>
            <a:r>
              <a:rPr lang="en-US" dirty="0" err="1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i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 &gt;= 0; </a:t>
            </a:r>
            <a:r>
              <a:rPr lang="en-US" dirty="0" err="1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i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--)</a:t>
            </a:r>
            <a:r>
              <a:rPr lang="ru-RU" dirty="0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 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        {</a:t>
            </a:r>
            <a:endParaRPr lang="ru-RU" dirty="0">
              <a:ea typeface="Calibri" panose="020F0502020204030204" pitchFamily="34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            </a:t>
            </a:r>
            <a:r>
              <a:rPr lang="en-US" dirty="0" err="1">
                <a:solidFill>
                  <a:srgbClr val="0000FF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uint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 temp = (</a:t>
            </a:r>
            <a:r>
              <a:rPr lang="en-US" dirty="0" err="1">
                <a:solidFill>
                  <a:srgbClr val="0000FF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uint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)(</a:t>
            </a:r>
            <a:r>
              <a:rPr lang="en-US" dirty="0" err="1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num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 % 16);</a:t>
            </a:r>
            <a:endParaRPr lang="ru-RU" dirty="0">
              <a:ea typeface="Calibri" panose="020F0502020204030204" pitchFamily="34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            </a:t>
            </a:r>
            <a:r>
              <a:rPr lang="en-US" dirty="0">
                <a:solidFill>
                  <a:srgbClr val="0000FF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if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 (temp &gt;= 0 &amp; temp &lt;= 9) res[</a:t>
            </a:r>
            <a:r>
              <a:rPr lang="en-US" dirty="0" err="1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i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] = (</a:t>
            </a:r>
            <a:r>
              <a:rPr lang="en-US" dirty="0">
                <a:solidFill>
                  <a:srgbClr val="0000FF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char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)(</a:t>
            </a:r>
            <a:r>
              <a:rPr lang="en-US" dirty="0">
                <a:solidFill>
                  <a:srgbClr val="A31515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'0'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 + temp);</a:t>
            </a:r>
            <a:endParaRPr lang="ru-RU" dirty="0">
              <a:ea typeface="Calibri" panose="020F0502020204030204" pitchFamily="34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            </a:t>
            </a:r>
            <a:r>
              <a:rPr lang="en-US" dirty="0">
                <a:solidFill>
                  <a:srgbClr val="0000FF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else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 res[</a:t>
            </a:r>
            <a:r>
              <a:rPr lang="en-US" dirty="0" err="1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i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] = (</a:t>
            </a:r>
            <a:r>
              <a:rPr lang="en-US" dirty="0">
                <a:solidFill>
                  <a:srgbClr val="0000FF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char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)(</a:t>
            </a:r>
            <a:r>
              <a:rPr lang="en-US" dirty="0">
                <a:solidFill>
                  <a:srgbClr val="A31515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'A'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 + temp % 10);</a:t>
            </a:r>
            <a:endParaRPr lang="ru-RU" dirty="0">
              <a:ea typeface="Calibri" panose="020F0502020204030204" pitchFamily="34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            </a:t>
            </a:r>
            <a:r>
              <a:rPr lang="en-US" dirty="0" err="1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num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 /= 16;</a:t>
            </a:r>
            <a:endParaRPr lang="ru-RU" dirty="0">
              <a:ea typeface="Calibri" panose="020F0502020204030204" pitchFamily="34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        }</a:t>
            </a:r>
            <a:endParaRPr lang="ru-RU" dirty="0">
              <a:ea typeface="Calibri" panose="020F0502020204030204" pitchFamily="34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        </a:t>
            </a:r>
            <a:r>
              <a:rPr lang="en-US" dirty="0">
                <a:solidFill>
                  <a:srgbClr val="0000FF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return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 res;</a:t>
            </a:r>
            <a:endParaRPr lang="ru-RU" dirty="0">
              <a:ea typeface="Calibri" panose="020F0502020204030204" pitchFamily="34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    }   </a:t>
            </a:r>
            <a:r>
              <a:rPr lang="en-US" dirty="0">
                <a:solidFill>
                  <a:srgbClr val="008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// series</a:t>
            </a:r>
            <a:endParaRPr lang="ru-RU" dirty="0">
              <a:ea typeface="Calibri" panose="020F0502020204030204" pitchFamily="34" charset="0"/>
            </a:endParaRPr>
          </a:p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1F2F3-AEAF-4FB7-80D2-09F9D6DDE653}" type="slidenum">
              <a:rPr lang="ru-RU" smtClean="0"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23471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Задача 1</a:t>
            </a: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sz="2000" dirty="0"/>
              <a:t>Программа проверяет скоро ли день рождения? (Без учета високосного года)</a:t>
            </a:r>
          </a:p>
          <a:p>
            <a:r>
              <a:rPr lang="ru-RU" sz="2000" dirty="0"/>
              <a:t>Получите от пользователя имя и дату рождения (год, месяц, число),  создайте объект класса</a:t>
            </a:r>
            <a:r>
              <a:rPr lang="en-US" sz="2000" dirty="0"/>
              <a:t> </a:t>
            </a:r>
            <a:r>
              <a:rPr lang="en-US" sz="2000" dirty="0">
                <a:solidFill>
                  <a:srgbClr val="2B91AF"/>
                </a:solidFill>
                <a:latin typeface="Consolas" panose="020B0609020204030204" pitchFamily="49" charset="0"/>
                <a:ea typeface="Calibri" panose="020F0502020204030204" pitchFamily="34" charset="0"/>
              </a:rPr>
              <a:t>Birthday</a:t>
            </a:r>
            <a:r>
              <a:rPr lang="ru-RU" sz="2000" dirty="0"/>
              <a:t>, описывающего сведения о человеке</a:t>
            </a:r>
            <a:r>
              <a:rPr lang="en-US" sz="2000" dirty="0"/>
              <a:t>. </a:t>
            </a:r>
            <a:r>
              <a:rPr lang="ru-RU" sz="2000" dirty="0"/>
              <a:t>Получите число дней до очередного дня рождения. </a:t>
            </a:r>
          </a:p>
          <a:p>
            <a:r>
              <a:rPr lang="ru-RU" sz="2000" dirty="0"/>
              <a:t>Используются возможности библиотечной структуры </a:t>
            </a:r>
            <a:r>
              <a:rPr lang="en-US" sz="2000" dirty="0">
                <a:latin typeface="Consolas" panose="020B0609020204030204" pitchFamily="49" charset="0"/>
              </a:rPr>
              <a:t>System.</a:t>
            </a:r>
            <a:r>
              <a:rPr lang="ru-RU" sz="2000" dirty="0" err="1">
                <a:latin typeface="Consolas" panose="020B0609020204030204" pitchFamily="49" charset="0"/>
              </a:rPr>
              <a:t>DateTime</a:t>
            </a:r>
            <a:r>
              <a:rPr lang="en-US" sz="2000" dirty="0">
                <a:latin typeface="Consolas" panose="020B0609020204030204" pitchFamily="49" charset="0"/>
              </a:rPr>
              <a:t> </a:t>
            </a:r>
            <a:r>
              <a:rPr lang="en-US" sz="2000" dirty="0"/>
              <a:t>(</a:t>
            </a:r>
            <a:r>
              <a:rPr lang="en-US" sz="2000" dirty="0">
                <a:hlinkClick r:id="rId3"/>
              </a:rPr>
              <a:t>https://docs.microsoft.com/ru-ru/dotnet/api/system.datetime?view=net-5.0</a:t>
            </a:r>
            <a:r>
              <a:rPr lang="en-US" sz="2000" dirty="0"/>
              <a:t>) </a:t>
            </a:r>
          </a:p>
          <a:p>
            <a:endParaRPr lang="en-US" sz="2400" b="1" dirty="0"/>
          </a:p>
          <a:p>
            <a:pPr algn="ctr"/>
            <a:r>
              <a:rPr lang="ru-RU" sz="2400" b="1" dirty="0"/>
              <a:t>Форматирование </a:t>
            </a:r>
            <a:r>
              <a:rPr lang="en-US" sz="2400" b="1" dirty="0" err="1"/>
              <a:t>DateTime</a:t>
            </a:r>
            <a:endParaRPr lang="ru-RU" sz="2400" b="1" dirty="0"/>
          </a:p>
          <a:p>
            <a:r>
              <a:rPr lang="ru-RU" sz="2400" dirty="0"/>
              <a:t>Стандартные форматы</a:t>
            </a:r>
            <a:r>
              <a:rPr lang="en-US" sz="2400" dirty="0"/>
              <a:t>:</a:t>
            </a:r>
          </a:p>
          <a:p>
            <a:r>
              <a:rPr lang="en-US" sz="2400" dirty="0">
                <a:hlinkClick r:id="rId4"/>
              </a:rPr>
              <a:t>https://docs.microsoft.com/ru-ru/dotnet/standard/base-types/standard-date-and-time-format-strings</a:t>
            </a:r>
            <a:endParaRPr lang="ru-RU" sz="2400" dirty="0"/>
          </a:p>
          <a:p>
            <a:r>
              <a:rPr lang="ru-RU" sz="2400" dirty="0"/>
              <a:t>Настраиваемые форматы:</a:t>
            </a:r>
          </a:p>
          <a:p>
            <a:r>
              <a:rPr lang="en-US" sz="2400" dirty="0">
                <a:hlinkClick r:id="rId5"/>
              </a:rPr>
              <a:t>https://docs.microsoft.com/ru-ru/dotnet/standard/base-types/custom-date-and-time-format-strings</a:t>
            </a:r>
            <a:endParaRPr lang="ru-RU" sz="2400" dirty="0"/>
          </a:p>
          <a:p>
            <a:endParaRPr lang="ru-RU" sz="2400" dirty="0"/>
          </a:p>
          <a:p>
            <a:endParaRPr lang="ru-RU" sz="2400" b="1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1F2F3-AEAF-4FB7-80D2-09F9D6DDE653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986363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Задача </a:t>
            </a:r>
            <a:r>
              <a:rPr lang="en-US" dirty="0"/>
              <a:t>4</a:t>
            </a:r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dirty="0" err="1">
                <a:solidFill>
                  <a:srgbClr val="2B91AF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HexNumber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 hex;		</a:t>
            </a:r>
            <a:r>
              <a:rPr lang="en-US" dirty="0">
                <a:solidFill>
                  <a:srgbClr val="008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// </a:t>
            </a:r>
            <a:r>
              <a:rPr lang="ru-RU" dirty="0">
                <a:solidFill>
                  <a:srgbClr val="008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ссылка с типом класса</a:t>
            </a:r>
            <a:endParaRPr lang="ru-RU" dirty="0">
              <a:ea typeface="Calibri" panose="020F0502020204030204" pitchFamily="34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hex = </a:t>
            </a:r>
            <a:r>
              <a:rPr lang="en-US" dirty="0">
                <a:solidFill>
                  <a:srgbClr val="0000FF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new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 </a:t>
            </a:r>
            <a:r>
              <a:rPr lang="en-US" dirty="0" err="1">
                <a:solidFill>
                  <a:srgbClr val="2B91AF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HexNumber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(0);	</a:t>
            </a:r>
            <a:r>
              <a:rPr lang="en-US" dirty="0">
                <a:solidFill>
                  <a:srgbClr val="008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// </a:t>
            </a:r>
            <a:r>
              <a:rPr lang="ru-RU" dirty="0">
                <a:solidFill>
                  <a:srgbClr val="008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объект класса</a:t>
            </a:r>
            <a:endParaRPr lang="ru-RU" dirty="0">
              <a:ea typeface="Calibri" panose="020F0502020204030204" pitchFamily="34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dirty="0" err="1">
                <a:solidFill>
                  <a:srgbClr val="0000FF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uint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 number;</a:t>
            </a:r>
            <a:endParaRPr lang="ru-RU" dirty="0">
              <a:ea typeface="Calibri" panose="020F0502020204030204" pitchFamily="34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 err="1">
                <a:solidFill>
                  <a:srgbClr val="0000FF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while</a:t>
            </a:r>
            <a:r>
              <a:rPr lang="ru-RU" dirty="0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 (</a:t>
            </a:r>
            <a:r>
              <a:rPr lang="ru-RU" dirty="0" err="1">
                <a:solidFill>
                  <a:srgbClr val="0000FF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true</a:t>
            </a:r>
            <a:r>
              <a:rPr lang="ru-RU" dirty="0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)  { </a:t>
            </a:r>
            <a:r>
              <a:rPr lang="ru-RU" dirty="0">
                <a:solidFill>
                  <a:srgbClr val="008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// цикл для ввода разных значений числа </a:t>
            </a:r>
            <a:endParaRPr lang="ru-RU" dirty="0">
              <a:ea typeface="Calibri" panose="020F0502020204030204" pitchFamily="34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solidFill>
                  <a:srgbClr val="0000FF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  </a:t>
            </a:r>
            <a:r>
              <a:rPr lang="ru-RU" dirty="0" err="1">
                <a:solidFill>
                  <a:srgbClr val="0000FF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do</a:t>
            </a:r>
            <a:r>
              <a:rPr lang="ru-RU" dirty="0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 </a:t>
            </a:r>
            <a:r>
              <a:rPr lang="ru-RU" dirty="0" err="1">
                <a:solidFill>
                  <a:srgbClr val="2B91AF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Console</a:t>
            </a:r>
            <a:r>
              <a:rPr lang="ru-RU" dirty="0" err="1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.Write</a:t>
            </a:r>
            <a:r>
              <a:rPr lang="ru-RU" dirty="0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(</a:t>
            </a:r>
            <a:r>
              <a:rPr lang="ru-RU" dirty="0">
                <a:solidFill>
                  <a:srgbClr val="A31515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"Введите целое неотрицательное число:  "</a:t>
            </a:r>
            <a:r>
              <a:rPr lang="ru-RU" dirty="0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);</a:t>
            </a:r>
            <a:endParaRPr lang="ru-RU" dirty="0">
              <a:ea typeface="Calibri" panose="020F0502020204030204" pitchFamily="34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solidFill>
                  <a:srgbClr val="0000FF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  </a:t>
            </a:r>
            <a:r>
              <a:rPr lang="en-US" dirty="0">
                <a:solidFill>
                  <a:srgbClr val="0000FF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while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 (!</a:t>
            </a:r>
            <a:r>
              <a:rPr lang="en-US" dirty="0" err="1">
                <a:solidFill>
                  <a:srgbClr val="0000FF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uint</a:t>
            </a:r>
            <a:r>
              <a:rPr lang="en-US" dirty="0" err="1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.TryParse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(</a:t>
            </a:r>
            <a:r>
              <a:rPr lang="en-US" dirty="0" err="1">
                <a:solidFill>
                  <a:srgbClr val="2B91AF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Console</a:t>
            </a:r>
            <a:r>
              <a:rPr lang="en-US" dirty="0" err="1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.ReadLine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(), </a:t>
            </a:r>
            <a:r>
              <a:rPr lang="en-US" dirty="0">
                <a:solidFill>
                  <a:srgbClr val="0000FF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out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 number));</a:t>
            </a:r>
            <a:endParaRPr lang="ru-RU" dirty="0">
              <a:ea typeface="Calibri" panose="020F0502020204030204" pitchFamily="34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endParaRPr lang="ru-RU" dirty="0">
              <a:solidFill>
                <a:srgbClr val="000000"/>
              </a:solidFill>
              <a:highlight>
                <a:srgbClr val="FFFFFF"/>
              </a:highlight>
              <a:ea typeface="Calibri" panose="020F0502020204030204" pitchFamily="34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  </a:t>
            </a:r>
            <a:r>
              <a:rPr lang="ru-RU" dirty="0" err="1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hex.Number</a:t>
            </a:r>
            <a:r>
              <a:rPr lang="ru-RU" dirty="0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 = </a:t>
            </a:r>
            <a:r>
              <a:rPr lang="ru-RU" dirty="0" err="1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number</a:t>
            </a:r>
            <a:r>
              <a:rPr lang="ru-RU" dirty="0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;     </a:t>
            </a:r>
            <a:r>
              <a:rPr lang="ru-RU" dirty="0">
                <a:solidFill>
                  <a:srgbClr val="008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// Изменяем объект через свойство</a:t>
            </a:r>
            <a:endParaRPr lang="ru-RU" dirty="0">
              <a:ea typeface="Calibri" panose="020F0502020204030204" pitchFamily="34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solidFill>
                  <a:srgbClr val="2B91AF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  </a:t>
            </a:r>
            <a:r>
              <a:rPr lang="en-US" dirty="0" err="1">
                <a:solidFill>
                  <a:srgbClr val="2B91AF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Console</a:t>
            </a:r>
            <a:r>
              <a:rPr lang="en-US" dirty="0" err="1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.WriteLine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(</a:t>
            </a:r>
            <a:r>
              <a:rPr lang="en-US" dirty="0">
                <a:solidFill>
                  <a:srgbClr val="A31515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"</a:t>
            </a:r>
            <a:r>
              <a:rPr lang="ru-RU" dirty="0">
                <a:solidFill>
                  <a:srgbClr val="A31515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Свойство</a:t>
            </a:r>
            <a:r>
              <a:rPr lang="en-US" dirty="0">
                <a:solidFill>
                  <a:srgbClr val="A31515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 Number: "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 + </a:t>
            </a:r>
            <a:r>
              <a:rPr lang="en-US" dirty="0" err="1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hex.Number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);</a:t>
            </a:r>
            <a:endParaRPr lang="ru-RU" dirty="0">
              <a:ea typeface="Calibri" panose="020F0502020204030204" pitchFamily="34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solidFill>
                  <a:srgbClr val="2B91AF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  </a:t>
            </a:r>
            <a:r>
              <a:rPr lang="ru-RU" dirty="0" err="1">
                <a:solidFill>
                  <a:srgbClr val="2B91AF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Console</a:t>
            </a:r>
            <a:r>
              <a:rPr lang="ru-RU" dirty="0" err="1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.Write</a:t>
            </a:r>
            <a:r>
              <a:rPr lang="ru-RU" dirty="0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(</a:t>
            </a:r>
            <a:r>
              <a:rPr lang="ru-RU" dirty="0">
                <a:solidFill>
                  <a:srgbClr val="A31515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"Шестнадцатеричные цифры числа: "</a:t>
            </a:r>
            <a:r>
              <a:rPr lang="ru-RU" dirty="0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);</a:t>
            </a:r>
            <a:endParaRPr lang="ru-RU" dirty="0">
              <a:ea typeface="Calibri" panose="020F0502020204030204" pitchFamily="34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solidFill>
                  <a:srgbClr val="0000FF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  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solidFill>
                  <a:srgbClr val="0000FF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  </a:t>
            </a:r>
            <a:r>
              <a:rPr lang="en-US" dirty="0" err="1">
                <a:solidFill>
                  <a:srgbClr val="0000FF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foreach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 (</a:t>
            </a:r>
            <a:r>
              <a:rPr lang="en-US" dirty="0">
                <a:solidFill>
                  <a:srgbClr val="0000FF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char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 h </a:t>
            </a:r>
            <a:r>
              <a:rPr lang="en-US" dirty="0">
                <a:solidFill>
                  <a:srgbClr val="0000FF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in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hex.HexView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) </a:t>
            </a:r>
            <a:r>
              <a:rPr lang="en-US" dirty="0" err="1">
                <a:solidFill>
                  <a:srgbClr val="2B91AF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Console</a:t>
            </a:r>
            <a:r>
              <a:rPr lang="en-US" dirty="0" err="1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.Write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(</a:t>
            </a:r>
            <a:r>
              <a:rPr lang="en-US" dirty="0">
                <a:solidFill>
                  <a:srgbClr val="A31515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"{0} "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, h);</a:t>
            </a:r>
            <a:endParaRPr lang="ru-RU" dirty="0">
              <a:ea typeface="Calibri" panose="020F0502020204030204" pitchFamily="34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solidFill>
                  <a:srgbClr val="2B91AF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  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solidFill>
                  <a:srgbClr val="2B91AF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  </a:t>
            </a:r>
            <a:r>
              <a:rPr lang="en-US" dirty="0" err="1">
                <a:solidFill>
                  <a:srgbClr val="2B91AF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Console</a:t>
            </a:r>
            <a:r>
              <a:rPr lang="en-US" dirty="0" err="1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.WriteLine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($</a:t>
            </a:r>
            <a:r>
              <a:rPr lang="en-US" dirty="0">
                <a:solidFill>
                  <a:srgbClr val="A31515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"{</a:t>
            </a:r>
            <a:r>
              <a:rPr lang="en-US" dirty="0" err="1">
                <a:highlight>
                  <a:srgbClr val="FFFFFF"/>
                </a:highlight>
              </a:rPr>
              <a:t>Environment.NewLine</a:t>
            </a:r>
            <a:r>
              <a:rPr lang="en-US" dirty="0">
                <a:solidFill>
                  <a:srgbClr val="A31515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}</a:t>
            </a:r>
            <a:r>
              <a:rPr lang="ru-RU" dirty="0">
                <a:solidFill>
                  <a:srgbClr val="A31515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Шестнадцатеричная запись</a:t>
            </a:r>
            <a:r>
              <a:rPr lang="en-US" dirty="0">
                <a:solidFill>
                  <a:srgbClr val="A31515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: "</a:t>
            </a:r>
            <a:r>
              <a:rPr lang="ru-RU" dirty="0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 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+ </a:t>
            </a:r>
            <a:r>
              <a:rPr lang="en-US" dirty="0" err="1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hex.Record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);</a:t>
            </a:r>
            <a:endParaRPr lang="ru-RU" dirty="0">
              <a:ea typeface="Calibri" panose="020F0502020204030204" pitchFamily="34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solidFill>
                  <a:srgbClr val="2B91AF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  </a:t>
            </a:r>
            <a:r>
              <a:rPr lang="ru-RU" dirty="0" err="1">
                <a:solidFill>
                  <a:srgbClr val="2B91AF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Console</a:t>
            </a:r>
            <a:r>
              <a:rPr lang="ru-RU" dirty="0" err="1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.WriteLine</a:t>
            </a:r>
            <a:r>
              <a:rPr lang="ru-RU" dirty="0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(</a:t>
            </a:r>
            <a:r>
              <a:rPr lang="ru-RU" dirty="0">
                <a:solidFill>
                  <a:srgbClr val="A31515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"Для выхода нажмите клавишу ESC"</a:t>
            </a:r>
            <a:r>
              <a:rPr lang="ru-RU" dirty="0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);</a:t>
            </a:r>
            <a:endParaRPr lang="ru-RU" dirty="0">
              <a:ea typeface="Calibri" panose="020F0502020204030204" pitchFamily="34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solidFill>
                  <a:srgbClr val="0000FF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  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solidFill>
                  <a:srgbClr val="0000FF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  </a:t>
            </a:r>
            <a:r>
              <a:rPr lang="en-US" dirty="0">
                <a:solidFill>
                  <a:srgbClr val="0000FF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if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 (</a:t>
            </a:r>
            <a:r>
              <a:rPr lang="en-US" dirty="0" err="1">
                <a:solidFill>
                  <a:srgbClr val="2B91AF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Console</a:t>
            </a:r>
            <a:r>
              <a:rPr lang="en-US" dirty="0" err="1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.ReadKey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(</a:t>
            </a:r>
            <a:r>
              <a:rPr lang="en-US" dirty="0">
                <a:solidFill>
                  <a:srgbClr val="0000FF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true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).Key == </a:t>
            </a:r>
            <a:r>
              <a:rPr lang="en-US" dirty="0" err="1">
                <a:solidFill>
                  <a:srgbClr val="2B91AF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ConsoleKey</a:t>
            </a:r>
            <a:r>
              <a:rPr lang="en-US" dirty="0" err="1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.Escape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) </a:t>
            </a:r>
            <a:r>
              <a:rPr lang="en-US" dirty="0">
                <a:solidFill>
                  <a:srgbClr val="0000FF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break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;</a:t>
            </a:r>
            <a:endParaRPr lang="ru-RU" dirty="0">
              <a:ea typeface="Calibri" panose="020F0502020204030204" pitchFamily="34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}    </a:t>
            </a:r>
            <a:r>
              <a:rPr lang="ru-RU" dirty="0">
                <a:solidFill>
                  <a:srgbClr val="008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// </a:t>
            </a:r>
            <a:r>
              <a:rPr lang="ru-RU" dirty="0" err="1">
                <a:solidFill>
                  <a:srgbClr val="008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while</a:t>
            </a:r>
            <a:endParaRPr lang="ru-RU" dirty="0">
              <a:ea typeface="Calibri" panose="020F0502020204030204" pitchFamily="34" charset="0"/>
            </a:endParaRPr>
          </a:p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6795609" y="324479"/>
            <a:ext cx="2127955" cy="369332"/>
          </a:xfrm>
          <a:prstGeom prst="rect">
            <a:avLst/>
          </a:prstGeom>
          <a:solidFill>
            <a:schemeClr val="bg1"/>
          </a:solidFill>
          <a:ln w="28575">
            <a:solidFill>
              <a:srgbClr val="C0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ru-RU"/>
            </a:defPPr>
            <a:lvl1pPr>
              <a:spcBef>
                <a:spcPct val="0"/>
              </a:spcBef>
              <a:buFontTx/>
              <a:buNone/>
              <a:defRPr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Arial" panose="020B0604020202020204" pitchFamily="34" charset="0"/>
              </a:defRPr>
            </a:lvl9pPr>
          </a:lstStyle>
          <a:p>
            <a:r>
              <a:rPr lang="ru-RU" dirty="0"/>
              <a:t>Код метода </a:t>
            </a:r>
            <a:r>
              <a:rPr lang="en-US" dirty="0"/>
              <a:t>Main()</a:t>
            </a: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1F2F3-AEAF-4FB7-80D2-09F9D6DDE653}" type="slidenum">
              <a:rPr lang="ru-RU" smtClean="0"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72684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Задача </a:t>
            </a:r>
            <a:r>
              <a:rPr lang="en-US" dirty="0"/>
              <a:t>5</a:t>
            </a:r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244929" y="840921"/>
            <a:ext cx="8678635" cy="3567793"/>
          </a:xfrm>
        </p:spPr>
        <p:txBody>
          <a:bodyPr>
            <a:noAutofit/>
          </a:bodyPr>
          <a:lstStyle/>
          <a:p>
            <a:r>
              <a:rPr lang="ru-RU" b="1" dirty="0"/>
              <a:t>1. </a:t>
            </a:r>
            <a:r>
              <a:rPr lang="ru-RU" dirty="0"/>
              <a:t>Объявить класс </a:t>
            </a:r>
            <a:r>
              <a:rPr lang="en-US" b="1" dirty="0" err="1"/>
              <a:t>ConsolePlate</a:t>
            </a:r>
            <a:r>
              <a:rPr lang="ru-RU" dirty="0"/>
              <a:t>, представляющий символ консольного окна. Закрытые поля класса – символ </a:t>
            </a:r>
            <a:r>
              <a:rPr lang="ru-RU" b="1" dirty="0"/>
              <a:t>_</a:t>
            </a:r>
            <a:r>
              <a:rPr lang="en-US" b="1" dirty="0" err="1"/>
              <a:t>plateChar</a:t>
            </a:r>
            <a:r>
              <a:rPr lang="en-US" b="1" dirty="0"/>
              <a:t> </a:t>
            </a:r>
            <a:r>
              <a:rPr lang="ru-RU" dirty="0"/>
              <a:t>и цвет символа</a:t>
            </a:r>
            <a:r>
              <a:rPr lang="en-US" dirty="0"/>
              <a:t> </a:t>
            </a:r>
            <a:r>
              <a:rPr lang="en-US" b="1" dirty="0"/>
              <a:t>_</a:t>
            </a:r>
            <a:r>
              <a:rPr lang="en-US" b="1" dirty="0" err="1"/>
              <a:t>plateColor</a:t>
            </a:r>
            <a:r>
              <a:rPr lang="ru-RU" b="1" dirty="0"/>
              <a:t> </a:t>
            </a:r>
            <a:r>
              <a:rPr lang="ru-RU" dirty="0"/>
              <a:t>(типа </a:t>
            </a:r>
            <a:r>
              <a:rPr lang="en-US" b="1" dirty="0" err="1"/>
              <a:t>ConsoleColor</a:t>
            </a:r>
            <a:r>
              <a:rPr lang="en-US" dirty="0"/>
              <a:t>)</a:t>
            </a:r>
            <a:r>
              <a:rPr lang="ru-RU" dirty="0"/>
              <a:t> инициализированы.</a:t>
            </a:r>
          </a:p>
          <a:p>
            <a:r>
              <a:rPr lang="ru-RU" b="1" dirty="0"/>
              <a:t>2. </a:t>
            </a:r>
            <a:r>
              <a:rPr lang="ru-RU" dirty="0"/>
              <a:t>В классе </a:t>
            </a:r>
            <a:r>
              <a:rPr lang="en-US" b="1" dirty="0" err="1"/>
              <a:t>ConsolePlate</a:t>
            </a:r>
            <a:r>
              <a:rPr lang="ru-RU" dirty="0"/>
              <a:t>  два конструктора: </a:t>
            </a:r>
          </a:p>
          <a:p>
            <a:r>
              <a:rPr lang="ru-RU" b="1" dirty="0"/>
              <a:t>2.1</a:t>
            </a:r>
            <a:r>
              <a:rPr lang="ru-RU" dirty="0"/>
              <a:t> без параметров, устанавливающий символ равным </a:t>
            </a:r>
            <a:r>
              <a:rPr lang="ru-RU" b="1" dirty="0"/>
              <a:t> </a:t>
            </a:r>
            <a:r>
              <a:rPr lang="en-US" b="1" dirty="0"/>
              <a:t>‘</a:t>
            </a:r>
            <a:r>
              <a:rPr lang="ru-RU" b="1" dirty="0"/>
              <a:t>+</a:t>
            </a:r>
            <a:r>
              <a:rPr lang="en-US" b="1" dirty="0"/>
              <a:t>’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endParaRPr lang="ru-RU" b="1" dirty="0">
              <a:solidFill>
                <a:srgbClr val="FF0000"/>
              </a:solidFill>
            </a:endParaRPr>
          </a:p>
          <a:p>
            <a:r>
              <a:rPr lang="ru-RU" b="1" dirty="0"/>
              <a:t>2.2. </a:t>
            </a:r>
            <a:r>
              <a:rPr lang="ru-RU" dirty="0"/>
              <a:t>с параметрами, определяющими символ и его цвет.</a:t>
            </a:r>
          </a:p>
          <a:p>
            <a:r>
              <a:rPr lang="ru-RU" b="1" dirty="0"/>
              <a:t>3. </a:t>
            </a:r>
            <a:r>
              <a:rPr lang="ru-RU" dirty="0"/>
              <a:t>Определить свойства доступа к полям класса. Свойство доступа к полю </a:t>
            </a:r>
            <a:r>
              <a:rPr lang="en-US" b="1" dirty="0"/>
              <a:t>_</a:t>
            </a:r>
            <a:r>
              <a:rPr lang="en-US" b="1" dirty="0" err="1"/>
              <a:t>plateChar</a:t>
            </a:r>
            <a:r>
              <a:rPr lang="en-US" b="1" dirty="0"/>
              <a:t> </a:t>
            </a:r>
            <a:r>
              <a:rPr lang="ru-RU" dirty="0"/>
              <a:t>для всех символов с кодами меньшими или равными </a:t>
            </a:r>
            <a:r>
              <a:rPr lang="ru-RU" b="1" dirty="0"/>
              <a:t>31</a:t>
            </a:r>
            <a:r>
              <a:rPr lang="ru-RU" dirty="0"/>
              <a:t> (</a:t>
            </a:r>
            <a:r>
              <a:rPr lang="en-US" b="1" dirty="0"/>
              <a:t>1Fh</a:t>
            </a:r>
            <a:r>
              <a:rPr lang="en-US" dirty="0"/>
              <a:t>)</a:t>
            </a:r>
            <a:r>
              <a:rPr lang="ru-RU" dirty="0"/>
              <a:t>  присваивает полю </a:t>
            </a:r>
            <a:r>
              <a:rPr lang="en-US" b="1" dirty="0"/>
              <a:t> _</a:t>
            </a:r>
            <a:r>
              <a:rPr lang="en-US" b="1" dirty="0" err="1"/>
              <a:t>plateChar</a:t>
            </a:r>
            <a:r>
              <a:rPr lang="ru-RU" b="1" dirty="0"/>
              <a:t> </a:t>
            </a:r>
            <a:r>
              <a:rPr lang="ru-RU" dirty="0"/>
              <a:t>значение </a:t>
            </a:r>
            <a:r>
              <a:rPr lang="en-US" dirty="0"/>
              <a:t>‘</a:t>
            </a:r>
            <a:r>
              <a:rPr lang="ru-RU" b="1" dirty="0"/>
              <a:t>+</a:t>
            </a:r>
            <a:r>
              <a:rPr lang="en-US" b="1" dirty="0"/>
              <a:t>’</a:t>
            </a:r>
            <a:r>
              <a:rPr lang="en-US" dirty="0"/>
              <a:t> </a:t>
            </a:r>
            <a:endParaRPr lang="ru-RU" dirty="0"/>
          </a:p>
          <a:p>
            <a:r>
              <a:rPr lang="ru-RU" b="1" dirty="0"/>
              <a:t>4. </a:t>
            </a:r>
            <a:r>
              <a:rPr lang="ru-RU" dirty="0"/>
              <a:t>В методе </a:t>
            </a:r>
            <a:r>
              <a:rPr lang="en-US" b="1" dirty="0"/>
              <a:t>Main() </a:t>
            </a:r>
            <a:r>
              <a:rPr lang="ru-RU" dirty="0"/>
              <a:t>класса </a:t>
            </a:r>
            <a:r>
              <a:rPr lang="en-US" dirty="0"/>
              <a:t>Program </a:t>
            </a:r>
            <a:r>
              <a:rPr lang="ru-RU" dirty="0"/>
              <a:t>создать массив объектов типа </a:t>
            </a:r>
            <a:r>
              <a:rPr lang="en-US" b="1" dirty="0" err="1"/>
              <a:t>ConsolePlate</a:t>
            </a:r>
            <a:r>
              <a:rPr lang="ru-RU" dirty="0"/>
              <a:t>  и вывести все символы массива на экран, окрашивая в цвет, определяемый полем </a:t>
            </a:r>
            <a:r>
              <a:rPr lang="en-US" b="1" dirty="0"/>
              <a:t>_</a:t>
            </a:r>
            <a:r>
              <a:rPr lang="en-US" b="1" dirty="0" err="1"/>
              <a:t>plateColor</a:t>
            </a:r>
            <a:r>
              <a:rPr lang="ru-RU" b="1" dirty="0"/>
              <a:t> </a:t>
            </a:r>
            <a:r>
              <a:rPr lang="ru-RU" dirty="0"/>
              <a:t>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1F2F3-AEAF-4FB7-80D2-09F9D6DDE653}" type="slidenum">
              <a:rPr lang="ru-RU" smtClean="0"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653737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Задача </a:t>
            </a:r>
            <a:r>
              <a:rPr lang="en-US" dirty="0"/>
              <a:t>5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44929" y="840921"/>
            <a:ext cx="8678635" cy="3860475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rgbClr val="0000FF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public</a:t>
            </a:r>
            <a:r>
              <a:rPr lang="en-US" dirty="0"/>
              <a:t> </a:t>
            </a:r>
            <a:r>
              <a:rPr lang="en-US" dirty="0">
                <a:solidFill>
                  <a:srgbClr val="0000FF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class</a:t>
            </a:r>
            <a:r>
              <a:rPr lang="en-US" dirty="0"/>
              <a:t> </a:t>
            </a:r>
            <a:r>
              <a:rPr lang="en-US" dirty="0" err="1">
                <a:solidFill>
                  <a:srgbClr val="2B91AF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ConsolePlate</a:t>
            </a:r>
            <a:endParaRPr lang="en-US" dirty="0">
              <a:solidFill>
                <a:srgbClr val="2B91AF"/>
              </a:solidFill>
              <a:highlight>
                <a:srgbClr val="FFFFFF"/>
              </a:highlight>
              <a:ea typeface="Calibri" panose="020F0502020204030204" pitchFamily="34" charset="0"/>
            </a:endParaRPr>
          </a:p>
          <a:p>
            <a:r>
              <a:rPr lang="ru-RU" dirty="0"/>
              <a:t>{</a:t>
            </a:r>
          </a:p>
          <a:p>
            <a:r>
              <a:rPr lang="en-US" dirty="0"/>
              <a:t>        </a:t>
            </a:r>
            <a:r>
              <a:rPr lang="en-US" dirty="0">
                <a:solidFill>
                  <a:srgbClr val="0000FF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char</a:t>
            </a:r>
            <a:r>
              <a:rPr lang="en-US" dirty="0"/>
              <a:t> _</a:t>
            </a:r>
            <a:r>
              <a:rPr lang="en-US" dirty="0" err="1"/>
              <a:t>plateChar</a:t>
            </a:r>
            <a:r>
              <a:rPr lang="en-US" dirty="0"/>
              <a:t>; </a:t>
            </a:r>
            <a:r>
              <a:rPr lang="en-US" dirty="0">
                <a:solidFill>
                  <a:srgbClr val="008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// </a:t>
            </a:r>
            <a:r>
              <a:rPr lang="ru-RU" dirty="0">
                <a:solidFill>
                  <a:srgbClr val="008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символ</a:t>
            </a:r>
          </a:p>
          <a:p>
            <a:r>
              <a:rPr lang="en-US" dirty="0"/>
              <a:t>        </a:t>
            </a:r>
            <a:r>
              <a:rPr lang="en-US" dirty="0" err="1">
                <a:solidFill>
                  <a:srgbClr val="2B91AF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ConsoleColor</a:t>
            </a:r>
            <a:r>
              <a:rPr lang="en-US" dirty="0">
                <a:solidFill>
                  <a:srgbClr val="2B91AF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 </a:t>
            </a:r>
            <a:r>
              <a:rPr lang="en-US" dirty="0"/>
              <a:t>_</a:t>
            </a:r>
            <a:r>
              <a:rPr lang="en-US" dirty="0" err="1"/>
              <a:t>plateColor</a:t>
            </a:r>
            <a:r>
              <a:rPr lang="en-US" dirty="0"/>
              <a:t> = </a:t>
            </a:r>
            <a:r>
              <a:rPr lang="en-US" dirty="0" err="1">
                <a:solidFill>
                  <a:srgbClr val="2B91AF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ConsoleColor</a:t>
            </a:r>
            <a:r>
              <a:rPr lang="en-US" dirty="0" err="1"/>
              <a:t>.White</a:t>
            </a:r>
            <a:r>
              <a:rPr lang="en-US" dirty="0"/>
              <a:t>;</a:t>
            </a:r>
            <a:r>
              <a:rPr lang="en-US" dirty="0">
                <a:solidFill>
                  <a:srgbClr val="2B91AF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 </a:t>
            </a:r>
            <a:r>
              <a:rPr lang="en-US" dirty="0">
                <a:solidFill>
                  <a:srgbClr val="008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// </a:t>
            </a:r>
            <a:r>
              <a:rPr lang="ru-RU" dirty="0">
                <a:solidFill>
                  <a:srgbClr val="008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цвет символа</a:t>
            </a:r>
          </a:p>
          <a:p>
            <a:r>
              <a:rPr lang="ru-RU" dirty="0">
                <a:solidFill>
                  <a:srgbClr val="2B91AF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        </a:t>
            </a:r>
            <a:r>
              <a:rPr lang="ru-RU" dirty="0">
                <a:solidFill>
                  <a:srgbClr val="008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// конструкторы</a:t>
            </a:r>
          </a:p>
          <a:p>
            <a:r>
              <a:rPr lang="en-US" dirty="0"/>
              <a:t>        public </a:t>
            </a:r>
            <a:r>
              <a:rPr lang="en-US" dirty="0" err="1"/>
              <a:t>ConsolePlate</a:t>
            </a:r>
            <a:r>
              <a:rPr lang="en-US" dirty="0"/>
              <a:t>()  </a:t>
            </a:r>
          </a:p>
          <a:p>
            <a:r>
              <a:rPr lang="ru-RU" dirty="0"/>
              <a:t>        {</a:t>
            </a:r>
          </a:p>
          <a:p>
            <a:r>
              <a:rPr lang="en-US" dirty="0"/>
              <a:t>            _</a:t>
            </a:r>
            <a:r>
              <a:rPr lang="en-US" dirty="0" err="1"/>
              <a:t>plateChar</a:t>
            </a:r>
            <a:r>
              <a:rPr lang="en-US" dirty="0"/>
              <a:t> = </a:t>
            </a:r>
            <a:r>
              <a:rPr lang="en-US" dirty="0">
                <a:solidFill>
                  <a:srgbClr val="A31515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'+'</a:t>
            </a:r>
            <a:r>
              <a:rPr lang="en-US" dirty="0"/>
              <a:t>;</a:t>
            </a:r>
          </a:p>
          <a:p>
            <a:r>
              <a:rPr lang="ru-RU" dirty="0"/>
              <a:t>        }</a:t>
            </a:r>
          </a:p>
          <a:p>
            <a:r>
              <a:rPr lang="en-US" dirty="0"/>
              <a:t>        </a:t>
            </a:r>
            <a:r>
              <a:rPr lang="en-US" dirty="0">
                <a:solidFill>
                  <a:srgbClr val="0000FF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public</a:t>
            </a:r>
            <a:r>
              <a:rPr lang="en-US" dirty="0"/>
              <a:t> </a:t>
            </a:r>
            <a:r>
              <a:rPr lang="en-US" dirty="0" err="1">
                <a:solidFill>
                  <a:srgbClr val="0000FF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ConsolePlate</a:t>
            </a:r>
            <a:r>
              <a:rPr lang="en-US" dirty="0">
                <a:solidFill>
                  <a:srgbClr val="0000FF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(char</a:t>
            </a:r>
            <a:r>
              <a:rPr lang="en-US" dirty="0"/>
              <a:t> </a:t>
            </a:r>
            <a:r>
              <a:rPr lang="en-US" dirty="0" err="1"/>
              <a:t>plateChar</a:t>
            </a:r>
            <a:r>
              <a:rPr lang="en-US" dirty="0"/>
              <a:t>, </a:t>
            </a:r>
            <a:r>
              <a:rPr lang="en-US" dirty="0" err="1">
                <a:solidFill>
                  <a:srgbClr val="2B91AF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ConsoleColor</a:t>
            </a:r>
            <a:r>
              <a:rPr lang="en-US" dirty="0"/>
              <a:t> </a:t>
            </a:r>
            <a:r>
              <a:rPr lang="en-US" dirty="0" err="1"/>
              <a:t>plateColor</a:t>
            </a:r>
            <a:r>
              <a:rPr lang="en-US" dirty="0"/>
              <a:t>)</a:t>
            </a:r>
          </a:p>
          <a:p>
            <a:r>
              <a:rPr lang="ru-RU" dirty="0"/>
              <a:t>        {</a:t>
            </a:r>
          </a:p>
          <a:p>
            <a:r>
              <a:rPr lang="en-US" dirty="0"/>
              <a:t>            </a:t>
            </a:r>
            <a:r>
              <a:rPr lang="en-US" dirty="0" err="1">
                <a:solidFill>
                  <a:srgbClr val="0000FF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this</a:t>
            </a:r>
            <a:r>
              <a:rPr lang="en-US" dirty="0" err="1"/>
              <a:t>.PlateChar</a:t>
            </a:r>
            <a:r>
              <a:rPr lang="en-US" dirty="0"/>
              <a:t> = </a:t>
            </a:r>
            <a:r>
              <a:rPr lang="en-US" dirty="0" err="1"/>
              <a:t>plateChar</a:t>
            </a:r>
            <a:r>
              <a:rPr lang="en-US" dirty="0"/>
              <a:t>; </a:t>
            </a:r>
            <a:r>
              <a:rPr lang="en-US" dirty="0">
                <a:solidFill>
                  <a:srgbClr val="008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// </a:t>
            </a:r>
            <a:r>
              <a:rPr lang="ru-RU" dirty="0">
                <a:solidFill>
                  <a:srgbClr val="008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используем свойства</a:t>
            </a:r>
            <a:r>
              <a:rPr lang="ru-RU" dirty="0"/>
              <a:t> </a:t>
            </a:r>
          </a:p>
          <a:p>
            <a:r>
              <a:rPr lang="en-US" dirty="0"/>
              <a:t>            </a:t>
            </a:r>
            <a:r>
              <a:rPr lang="en-US" dirty="0" err="1">
                <a:solidFill>
                  <a:srgbClr val="0000FF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this</a:t>
            </a:r>
            <a:r>
              <a:rPr lang="en-US" dirty="0" err="1"/>
              <a:t>.PlateColor</a:t>
            </a:r>
            <a:r>
              <a:rPr lang="en-US" dirty="0"/>
              <a:t> = </a:t>
            </a:r>
            <a:r>
              <a:rPr lang="en-US" dirty="0" err="1"/>
              <a:t>plateColor</a:t>
            </a:r>
            <a:r>
              <a:rPr lang="en-US" dirty="0"/>
              <a:t>;</a:t>
            </a:r>
          </a:p>
          <a:p>
            <a:r>
              <a:rPr lang="ru-RU" dirty="0"/>
              <a:t>        }</a:t>
            </a:r>
          </a:p>
          <a:p>
            <a:r>
              <a:rPr lang="ru-RU" dirty="0"/>
              <a:t>        </a:t>
            </a:r>
            <a:r>
              <a:rPr lang="ru-RU" dirty="0">
                <a:solidFill>
                  <a:srgbClr val="008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// Объявление свойств</a:t>
            </a:r>
            <a:r>
              <a:rPr lang="en-US" dirty="0">
                <a:solidFill>
                  <a:srgbClr val="008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        </a:t>
            </a:r>
            <a:endParaRPr lang="ru-RU" dirty="0">
              <a:solidFill>
                <a:srgbClr val="008000"/>
              </a:solidFill>
              <a:highlight>
                <a:srgbClr val="FFFFFF"/>
              </a:highlight>
              <a:ea typeface="Calibri" panose="020F0502020204030204" pitchFamily="34" charset="0"/>
            </a:endParaRPr>
          </a:p>
          <a:p>
            <a:r>
              <a:rPr lang="ru-RU" dirty="0"/>
              <a:t>}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1F2F3-AEAF-4FB7-80D2-09F9D6DDE653}" type="slidenum">
              <a:rPr lang="ru-RU" smtClean="0"/>
              <a:t>22</a:t>
            </a:fld>
            <a:endParaRPr lang="ru-RU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D3C693E-6ACE-4ABE-BBCD-5CF5A67B3310}"/>
              </a:ext>
            </a:extLst>
          </p:cNvPr>
          <p:cNvSpPr/>
          <p:nvPr/>
        </p:nvSpPr>
        <p:spPr>
          <a:xfrm>
            <a:off x="2764631" y="5006073"/>
            <a:ext cx="493633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hlinkClick r:id="rId2"/>
              </a:rPr>
              <a:t>https://repl.it/@Maksimenkova/ClassesObjects05</a:t>
            </a:r>
            <a:r>
              <a:rPr lang="en-US" dirty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0317740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Задача </a:t>
            </a:r>
            <a:r>
              <a:rPr lang="en-US" dirty="0"/>
              <a:t>5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44929" y="840921"/>
            <a:ext cx="8678635" cy="3886354"/>
          </a:xfrm>
        </p:spPr>
        <p:txBody>
          <a:bodyPr/>
          <a:lstStyle/>
          <a:p>
            <a:r>
              <a:rPr lang="en-US" dirty="0">
                <a:solidFill>
                  <a:srgbClr val="008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	</a:t>
            </a:r>
            <a:r>
              <a:rPr lang="ru-RU" dirty="0">
                <a:solidFill>
                  <a:srgbClr val="008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// свойства</a:t>
            </a:r>
          </a:p>
          <a:p>
            <a:r>
              <a:rPr lang="en-US" dirty="0"/>
              <a:t>        </a:t>
            </a:r>
            <a:r>
              <a:rPr lang="en-US" dirty="0">
                <a:solidFill>
                  <a:srgbClr val="0000FF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public</a:t>
            </a:r>
            <a:r>
              <a:rPr lang="en-US" dirty="0"/>
              <a:t> </a:t>
            </a:r>
            <a:r>
              <a:rPr lang="en-US" dirty="0">
                <a:solidFill>
                  <a:srgbClr val="0000FF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char</a:t>
            </a:r>
            <a:r>
              <a:rPr lang="en-US" dirty="0"/>
              <a:t> </a:t>
            </a:r>
            <a:r>
              <a:rPr lang="en-US" dirty="0" err="1"/>
              <a:t>PlateChar</a:t>
            </a:r>
            <a:endParaRPr lang="en-US" dirty="0"/>
          </a:p>
          <a:p>
            <a:r>
              <a:rPr lang="ru-RU" dirty="0"/>
              <a:t>        {</a:t>
            </a:r>
          </a:p>
          <a:p>
            <a:r>
              <a:rPr lang="en-US" dirty="0"/>
              <a:t>            </a:t>
            </a:r>
            <a:r>
              <a:rPr lang="en-US" dirty="0">
                <a:solidFill>
                  <a:srgbClr val="0000FF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set</a:t>
            </a:r>
          </a:p>
          <a:p>
            <a:r>
              <a:rPr lang="ru-RU" dirty="0"/>
              <a:t>            {</a:t>
            </a:r>
          </a:p>
          <a:p>
            <a:r>
              <a:rPr lang="ru-RU" dirty="0"/>
              <a:t>                </a:t>
            </a:r>
            <a:r>
              <a:rPr lang="ru-RU" dirty="0" err="1">
                <a:solidFill>
                  <a:srgbClr val="0000FF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if</a:t>
            </a:r>
            <a:r>
              <a:rPr lang="ru-RU" dirty="0"/>
              <a:t> (</a:t>
            </a:r>
            <a:r>
              <a:rPr lang="ru-RU" dirty="0" err="1">
                <a:solidFill>
                  <a:srgbClr val="0000FF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value</a:t>
            </a:r>
            <a:r>
              <a:rPr lang="ru-RU" dirty="0"/>
              <a:t> &gt; 31) </a:t>
            </a:r>
            <a:r>
              <a:rPr lang="ru-RU" dirty="0">
                <a:solidFill>
                  <a:srgbClr val="008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// отбрасываем командные символы</a:t>
            </a:r>
          </a:p>
          <a:p>
            <a:r>
              <a:rPr lang="en-US" dirty="0"/>
              <a:t>                    _</a:t>
            </a:r>
            <a:r>
              <a:rPr lang="en-US" dirty="0" err="1"/>
              <a:t>plateChar</a:t>
            </a:r>
            <a:r>
              <a:rPr lang="en-US" dirty="0"/>
              <a:t> = </a:t>
            </a:r>
            <a:r>
              <a:rPr lang="en-US" dirty="0">
                <a:solidFill>
                  <a:srgbClr val="0000FF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value</a:t>
            </a:r>
            <a:r>
              <a:rPr lang="en-US" dirty="0"/>
              <a:t>;</a:t>
            </a:r>
          </a:p>
          <a:p>
            <a:r>
              <a:rPr lang="en-US" dirty="0"/>
              <a:t>                </a:t>
            </a:r>
            <a:r>
              <a:rPr lang="en-US" dirty="0">
                <a:solidFill>
                  <a:srgbClr val="0000FF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else</a:t>
            </a:r>
          </a:p>
          <a:p>
            <a:r>
              <a:rPr lang="en-US" dirty="0"/>
              <a:t>                    _</a:t>
            </a:r>
            <a:r>
              <a:rPr lang="en-US" dirty="0" err="1"/>
              <a:t>plateChar</a:t>
            </a:r>
            <a:r>
              <a:rPr lang="en-US" dirty="0"/>
              <a:t> = </a:t>
            </a:r>
            <a:r>
              <a:rPr lang="en-US" dirty="0">
                <a:solidFill>
                  <a:srgbClr val="A31515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'+'</a:t>
            </a:r>
            <a:r>
              <a:rPr lang="en-US" dirty="0"/>
              <a:t>;</a:t>
            </a:r>
          </a:p>
          <a:p>
            <a:r>
              <a:rPr lang="ru-RU" dirty="0"/>
              <a:t>            }</a:t>
            </a:r>
          </a:p>
          <a:p>
            <a:r>
              <a:rPr lang="en-US" dirty="0"/>
              <a:t>            </a:t>
            </a:r>
            <a:r>
              <a:rPr lang="en-US" dirty="0">
                <a:solidFill>
                  <a:srgbClr val="0000FF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get</a:t>
            </a:r>
            <a:r>
              <a:rPr lang="en-US" dirty="0"/>
              <a:t> { return _</a:t>
            </a:r>
            <a:r>
              <a:rPr lang="en-US" dirty="0" err="1"/>
              <a:t>plateChar</a:t>
            </a:r>
            <a:r>
              <a:rPr lang="en-US" dirty="0"/>
              <a:t>; }</a:t>
            </a:r>
          </a:p>
          <a:p>
            <a:r>
              <a:rPr lang="ru-RU" dirty="0"/>
              <a:t>        }</a:t>
            </a:r>
          </a:p>
          <a:p>
            <a:r>
              <a:rPr lang="en-US" dirty="0"/>
              <a:t>        </a:t>
            </a:r>
            <a:r>
              <a:rPr lang="en-US" dirty="0">
                <a:solidFill>
                  <a:srgbClr val="0000FF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public</a:t>
            </a:r>
            <a:r>
              <a:rPr lang="en-US" dirty="0"/>
              <a:t> </a:t>
            </a:r>
            <a:r>
              <a:rPr lang="en-US" dirty="0" err="1">
                <a:solidFill>
                  <a:srgbClr val="2B91AF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ConsoleColor</a:t>
            </a:r>
            <a:r>
              <a:rPr lang="en-US" dirty="0"/>
              <a:t> </a:t>
            </a:r>
            <a:r>
              <a:rPr lang="en-US" dirty="0" err="1"/>
              <a:t>PlateColor</a:t>
            </a:r>
            <a:endParaRPr lang="en-US" dirty="0"/>
          </a:p>
          <a:p>
            <a:r>
              <a:rPr lang="ru-RU" dirty="0"/>
              <a:t>        {</a:t>
            </a:r>
          </a:p>
          <a:p>
            <a:r>
              <a:rPr lang="en-US" dirty="0"/>
              <a:t>            </a:t>
            </a:r>
            <a:r>
              <a:rPr lang="en-US" dirty="0">
                <a:solidFill>
                  <a:srgbClr val="0000FF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set</a:t>
            </a:r>
            <a:r>
              <a:rPr lang="en-US" dirty="0"/>
              <a:t> { _</a:t>
            </a:r>
            <a:r>
              <a:rPr lang="en-US" dirty="0" err="1"/>
              <a:t>plateColor</a:t>
            </a:r>
            <a:r>
              <a:rPr lang="en-US" dirty="0"/>
              <a:t> = </a:t>
            </a:r>
            <a:r>
              <a:rPr lang="en-US" dirty="0">
                <a:solidFill>
                  <a:srgbClr val="0000FF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value</a:t>
            </a:r>
            <a:r>
              <a:rPr lang="en-US" dirty="0"/>
              <a:t>; }</a:t>
            </a:r>
          </a:p>
          <a:p>
            <a:r>
              <a:rPr lang="en-US" dirty="0"/>
              <a:t>            </a:t>
            </a:r>
            <a:r>
              <a:rPr lang="en-US" dirty="0">
                <a:solidFill>
                  <a:srgbClr val="0000FF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get</a:t>
            </a:r>
            <a:r>
              <a:rPr lang="en-US" dirty="0"/>
              <a:t> { return _</a:t>
            </a:r>
            <a:r>
              <a:rPr lang="en-US" dirty="0" err="1"/>
              <a:t>plateColor</a:t>
            </a:r>
            <a:r>
              <a:rPr lang="en-US" dirty="0"/>
              <a:t>; }</a:t>
            </a:r>
          </a:p>
          <a:p>
            <a:r>
              <a:rPr lang="ru-RU" dirty="0"/>
              <a:t>        }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1F2F3-AEAF-4FB7-80D2-09F9D6DDE653}" type="slidenum">
              <a:rPr lang="ru-RU" smtClean="0"/>
              <a:t>23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275987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Задача </a:t>
            </a:r>
            <a:r>
              <a:rPr lang="en-US" dirty="0"/>
              <a:t>5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44929" y="840921"/>
            <a:ext cx="8678635" cy="3877728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rgbClr val="0000FF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class</a:t>
            </a:r>
            <a:r>
              <a:rPr lang="en-US" dirty="0"/>
              <a:t> Program</a:t>
            </a:r>
          </a:p>
          <a:p>
            <a:r>
              <a:rPr lang="ru-RU" dirty="0"/>
              <a:t>{</a:t>
            </a:r>
          </a:p>
          <a:p>
            <a:r>
              <a:rPr lang="en-US" dirty="0"/>
              <a:t>   </a:t>
            </a:r>
            <a:r>
              <a:rPr lang="en-US" dirty="0">
                <a:solidFill>
                  <a:srgbClr val="0000FF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static</a:t>
            </a:r>
            <a:r>
              <a:rPr lang="en-US" dirty="0"/>
              <a:t> </a:t>
            </a:r>
            <a:r>
              <a:rPr lang="en-US" dirty="0">
                <a:solidFill>
                  <a:srgbClr val="0000FF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void</a:t>
            </a:r>
            <a:r>
              <a:rPr lang="en-US" dirty="0"/>
              <a:t> Main(</a:t>
            </a:r>
            <a:r>
              <a:rPr lang="ru-RU" dirty="0">
                <a:solidFill>
                  <a:srgbClr val="0000FF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 </a:t>
            </a:r>
            <a:r>
              <a:rPr lang="en-US" dirty="0"/>
              <a:t>)</a:t>
            </a:r>
          </a:p>
          <a:p>
            <a:r>
              <a:rPr lang="ru-RU" dirty="0"/>
              <a:t>   {</a:t>
            </a:r>
          </a:p>
          <a:p>
            <a:r>
              <a:rPr lang="en-US" dirty="0"/>
              <a:t>      </a:t>
            </a:r>
            <a:r>
              <a:rPr lang="en-US" dirty="0" err="1">
                <a:solidFill>
                  <a:srgbClr val="2B91AF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ConsolePlate</a:t>
            </a:r>
            <a:r>
              <a:rPr lang="en-US" dirty="0"/>
              <a:t> cp = </a:t>
            </a:r>
            <a:r>
              <a:rPr lang="en-US" dirty="0">
                <a:solidFill>
                  <a:srgbClr val="0000FF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new</a:t>
            </a:r>
            <a:r>
              <a:rPr lang="en-US" dirty="0"/>
              <a:t> </a:t>
            </a:r>
            <a:r>
              <a:rPr lang="en-US" dirty="0" err="1">
                <a:solidFill>
                  <a:srgbClr val="2B91AF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ConsolePlate</a:t>
            </a:r>
            <a:r>
              <a:rPr lang="en-US" dirty="0"/>
              <a:t>();</a:t>
            </a:r>
          </a:p>
          <a:p>
            <a:r>
              <a:rPr lang="en-US" dirty="0">
                <a:solidFill>
                  <a:srgbClr val="2B91AF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      </a:t>
            </a:r>
            <a:r>
              <a:rPr lang="en-US" dirty="0" err="1">
                <a:solidFill>
                  <a:srgbClr val="2B91AF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ConsolePlate</a:t>
            </a:r>
            <a:r>
              <a:rPr lang="en-US" dirty="0"/>
              <a:t>[] </a:t>
            </a:r>
            <a:r>
              <a:rPr lang="en-US" dirty="0" err="1"/>
              <a:t>somePlates</a:t>
            </a:r>
            <a:r>
              <a:rPr lang="en-US" dirty="0"/>
              <a:t> = </a:t>
            </a:r>
            <a:endParaRPr lang="ru-RU" dirty="0"/>
          </a:p>
          <a:p>
            <a:r>
              <a:rPr lang="en-US" dirty="0"/>
              <a:t>      { 	   </a:t>
            </a:r>
            <a:r>
              <a:rPr lang="en-US" dirty="0">
                <a:solidFill>
                  <a:srgbClr val="0000FF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new</a:t>
            </a:r>
            <a:r>
              <a:rPr lang="en-US" dirty="0"/>
              <a:t> </a:t>
            </a:r>
            <a:r>
              <a:rPr lang="en-US" dirty="0" err="1">
                <a:solidFill>
                  <a:srgbClr val="2B91AF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ConsolePlate</a:t>
            </a:r>
            <a:r>
              <a:rPr lang="en-US" dirty="0"/>
              <a:t>(</a:t>
            </a:r>
            <a:r>
              <a:rPr lang="en-US" dirty="0">
                <a:solidFill>
                  <a:srgbClr val="A31515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'*'</a:t>
            </a:r>
            <a:r>
              <a:rPr lang="en-US" dirty="0"/>
              <a:t>, </a:t>
            </a:r>
            <a:r>
              <a:rPr lang="en-US" dirty="0" err="1">
                <a:solidFill>
                  <a:srgbClr val="2B91AF"/>
                </a:solidFill>
                <a:ea typeface="Calibri" panose="020F0502020204030204" pitchFamily="34" charset="0"/>
              </a:rPr>
              <a:t>ConsoleColor</a:t>
            </a:r>
            <a:r>
              <a:rPr lang="en-US" dirty="0" err="1"/>
              <a:t>.Red</a:t>
            </a:r>
            <a:r>
              <a:rPr lang="en-US" dirty="0"/>
              <a:t>),</a:t>
            </a:r>
            <a:r>
              <a:rPr lang="ru-RU" dirty="0"/>
              <a:t> </a:t>
            </a:r>
          </a:p>
          <a:p>
            <a:r>
              <a:rPr lang="ru-RU" dirty="0"/>
              <a:t>	   </a:t>
            </a:r>
            <a:r>
              <a:rPr lang="en-US" dirty="0" err="1"/>
              <a:t>cp</a:t>
            </a:r>
            <a:r>
              <a:rPr lang="en-US" dirty="0"/>
              <a:t>, </a:t>
            </a:r>
            <a:endParaRPr lang="ru-RU" dirty="0"/>
          </a:p>
          <a:p>
            <a:r>
              <a:rPr lang="ru-RU" dirty="0">
                <a:solidFill>
                  <a:srgbClr val="0000FF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	   </a:t>
            </a:r>
            <a:r>
              <a:rPr lang="en-US" dirty="0">
                <a:solidFill>
                  <a:srgbClr val="0000FF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new</a:t>
            </a:r>
            <a:r>
              <a:rPr lang="en-US" dirty="0"/>
              <a:t> </a:t>
            </a:r>
            <a:r>
              <a:rPr lang="en-US" dirty="0" err="1">
                <a:solidFill>
                  <a:srgbClr val="2B91AF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ConsolePlate</a:t>
            </a:r>
            <a:r>
              <a:rPr lang="en-US" dirty="0"/>
              <a:t>((char)12, </a:t>
            </a:r>
            <a:r>
              <a:rPr lang="en-US" dirty="0" err="1">
                <a:solidFill>
                  <a:srgbClr val="2B91AF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ConsoleColor</a:t>
            </a:r>
            <a:r>
              <a:rPr lang="en-US" dirty="0" err="1"/>
              <a:t>.Green</a:t>
            </a:r>
            <a:r>
              <a:rPr lang="en-US" dirty="0"/>
              <a:t>) </a:t>
            </a:r>
            <a:endParaRPr lang="ru-RU" dirty="0"/>
          </a:p>
          <a:p>
            <a:r>
              <a:rPr lang="en-US" dirty="0"/>
              <a:t>      };</a:t>
            </a:r>
          </a:p>
          <a:p>
            <a:r>
              <a:rPr lang="en-US" dirty="0"/>
              <a:t>      </a:t>
            </a:r>
            <a:r>
              <a:rPr lang="en-US" dirty="0" err="1">
                <a:solidFill>
                  <a:srgbClr val="0000FF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foreach</a:t>
            </a:r>
            <a:r>
              <a:rPr lang="en-US" dirty="0"/>
              <a:t>(</a:t>
            </a:r>
            <a:r>
              <a:rPr lang="en-US" dirty="0" err="1">
                <a:solidFill>
                  <a:srgbClr val="2B91AF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ConsolePlate</a:t>
            </a:r>
            <a:r>
              <a:rPr lang="en-US" dirty="0"/>
              <a:t> </a:t>
            </a:r>
            <a:r>
              <a:rPr lang="en-US" dirty="0" err="1"/>
              <a:t>conPl</a:t>
            </a:r>
            <a:r>
              <a:rPr lang="en-US" dirty="0"/>
              <a:t> </a:t>
            </a:r>
            <a:r>
              <a:rPr lang="en-US" dirty="0">
                <a:solidFill>
                  <a:srgbClr val="0000FF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in</a:t>
            </a:r>
            <a:r>
              <a:rPr lang="en-US" dirty="0"/>
              <a:t> </a:t>
            </a:r>
            <a:r>
              <a:rPr lang="en-US" dirty="0" err="1"/>
              <a:t>somePlates</a:t>
            </a:r>
            <a:r>
              <a:rPr lang="en-US" dirty="0"/>
              <a:t>)</a:t>
            </a:r>
          </a:p>
          <a:p>
            <a:r>
              <a:rPr lang="ru-RU" dirty="0"/>
              <a:t>      {</a:t>
            </a:r>
          </a:p>
          <a:p>
            <a:r>
              <a:rPr lang="en-US" dirty="0"/>
              <a:t>       	   </a:t>
            </a:r>
            <a:r>
              <a:rPr lang="en-US" dirty="0" err="1">
                <a:solidFill>
                  <a:srgbClr val="2B91AF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Console</a:t>
            </a:r>
            <a:r>
              <a:rPr lang="en-US" dirty="0" err="1"/>
              <a:t>.ForegroundColor</a:t>
            </a:r>
            <a:r>
              <a:rPr lang="en-US" dirty="0"/>
              <a:t> = </a:t>
            </a:r>
            <a:r>
              <a:rPr lang="en-US" dirty="0" err="1"/>
              <a:t>conPl.PlateColor</a:t>
            </a:r>
            <a:r>
              <a:rPr lang="en-US" dirty="0"/>
              <a:t>;</a:t>
            </a:r>
          </a:p>
          <a:p>
            <a:r>
              <a:rPr lang="en-US" dirty="0"/>
              <a:t>           </a:t>
            </a:r>
            <a:r>
              <a:rPr lang="en-US" dirty="0" err="1">
                <a:solidFill>
                  <a:srgbClr val="2B91AF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Console</a:t>
            </a:r>
            <a:r>
              <a:rPr lang="en-US" dirty="0" err="1"/>
              <a:t>.Write</a:t>
            </a:r>
            <a:r>
              <a:rPr lang="en-US" dirty="0"/>
              <a:t>(</a:t>
            </a:r>
            <a:r>
              <a:rPr lang="en-US" dirty="0" err="1"/>
              <a:t>conPl.PlateChar</a:t>
            </a:r>
            <a:r>
              <a:rPr lang="en-US" dirty="0"/>
              <a:t>);</a:t>
            </a:r>
          </a:p>
          <a:p>
            <a:r>
              <a:rPr lang="ru-RU" dirty="0"/>
              <a:t>      }</a:t>
            </a:r>
          </a:p>
          <a:p>
            <a:r>
              <a:rPr lang="en-US" dirty="0"/>
              <a:t>   </a:t>
            </a:r>
            <a:r>
              <a:rPr lang="ru-RU" dirty="0"/>
              <a:t>}</a:t>
            </a:r>
          </a:p>
          <a:p>
            <a:r>
              <a:rPr lang="ru-RU" dirty="0"/>
              <a:t>}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1F2F3-AEAF-4FB7-80D2-09F9D6DDE653}" type="slidenum">
              <a:rPr lang="ru-RU" smtClean="0"/>
              <a:t>24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302487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Задание к задаче 5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44929" y="840921"/>
            <a:ext cx="8678635" cy="2635524"/>
          </a:xfrm>
        </p:spPr>
        <p:txBody>
          <a:bodyPr/>
          <a:lstStyle/>
          <a:p>
            <a:pPr marL="342900" indent="-342900" algn="just">
              <a:buAutoNum type="arabicPeriod"/>
            </a:pPr>
            <a:r>
              <a:rPr lang="ru-RU" dirty="0"/>
              <a:t>Измените код класса </a:t>
            </a:r>
            <a:r>
              <a:rPr lang="en-US" b="1" dirty="0" err="1"/>
              <a:t>ConsolePlate</a:t>
            </a:r>
            <a:r>
              <a:rPr lang="en-US" dirty="0"/>
              <a:t> </a:t>
            </a:r>
            <a:r>
              <a:rPr lang="ru-RU" dirty="0"/>
              <a:t>так, чтобы допустимыми были только заглавные символы латинского алфавита. Значение по умолчанию – символ </a:t>
            </a:r>
            <a:r>
              <a:rPr lang="en-US" b="1" dirty="0"/>
              <a:t>A</a:t>
            </a:r>
            <a:r>
              <a:rPr lang="ru-RU" dirty="0"/>
              <a:t>. Добавьте в класс </a:t>
            </a:r>
            <a:r>
              <a:rPr lang="en-US" b="1" dirty="0" err="1"/>
              <a:t>ConsolePlate</a:t>
            </a:r>
            <a:r>
              <a:rPr lang="en-US" dirty="0"/>
              <a:t> </a:t>
            </a:r>
            <a:r>
              <a:rPr lang="ru-RU" dirty="0"/>
              <a:t>поле </a:t>
            </a:r>
            <a:r>
              <a:rPr lang="en-US" dirty="0"/>
              <a:t>– </a:t>
            </a:r>
            <a:r>
              <a:rPr lang="ru-RU" dirty="0"/>
              <a:t>цвет фона символа и свойство для доступа к нему. При установке значений полей объекта должно соблюдаться условие: цвет фона и цвет символа – различны.</a:t>
            </a:r>
          </a:p>
          <a:p>
            <a:pPr marL="342900" indent="-342900" algn="just">
              <a:buAutoNum type="arabicPeriod"/>
            </a:pPr>
            <a:r>
              <a:rPr lang="ru-RU" dirty="0"/>
              <a:t>Измените код основного приложения. Создайте два объекта типа </a:t>
            </a:r>
            <a:r>
              <a:rPr lang="en-US" b="1" dirty="0" err="1"/>
              <a:t>ConsolePlate</a:t>
            </a:r>
            <a:r>
              <a:rPr lang="ru-RU" dirty="0"/>
              <a:t>. Первый объект – символ </a:t>
            </a:r>
            <a:r>
              <a:rPr lang="en-US" b="1" dirty="0"/>
              <a:t>X</a:t>
            </a:r>
            <a:r>
              <a:rPr lang="ru-RU" dirty="0"/>
              <a:t>, белого цвета на красном фоне. Второй объект – символ </a:t>
            </a:r>
            <a:r>
              <a:rPr lang="ru-RU" b="1" dirty="0"/>
              <a:t>О</a:t>
            </a:r>
            <a:r>
              <a:rPr lang="ru-RU" dirty="0"/>
              <a:t> белого цвета на розовом фоне. Используя полученные объекты сформируйте в консольном окне клетчатое поле размером </a:t>
            </a:r>
            <a:r>
              <a:rPr lang="en-US" b="1" dirty="0" err="1"/>
              <a:t>NxN</a:t>
            </a:r>
            <a:r>
              <a:rPr lang="ru-RU" dirty="0"/>
              <a:t> плиток</a:t>
            </a:r>
            <a:r>
              <a:rPr lang="en-US" dirty="0"/>
              <a:t> (2 &lt;= </a:t>
            </a:r>
            <a:r>
              <a:rPr lang="en-US" b="1" dirty="0"/>
              <a:t>N</a:t>
            </a:r>
            <a:r>
              <a:rPr lang="en-US" dirty="0"/>
              <a:t> &lt; 35). </a:t>
            </a:r>
            <a:r>
              <a:rPr lang="en-US" b="1" dirty="0"/>
              <a:t>N</a:t>
            </a:r>
            <a:r>
              <a:rPr lang="en-US" dirty="0"/>
              <a:t> – </a:t>
            </a:r>
            <a:r>
              <a:rPr lang="ru-RU" dirty="0"/>
              <a:t>вводится пользователем с клавиатуры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1F2F3-AEAF-4FB7-80D2-09F9D6DDE653}" type="slidenum">
              <a:rPr lang="ru-RU" smtClean="0"/>
              <a:t>25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151886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Задача </a:t>
            </a:r>
            <a:r>
              <a:rPr lang="en-US" dirty="0"/>
              <a:t>6</a:t>
            </a: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244929" y="840921"/>
            <a:ext cx="8678635" cy="2378268"/>
          </a:xfrm>
        </p:spPr>
        <p:txBody>
          <a:bodyPr>
            <a:normAutofit/>
          </a:bodyPr>
          <a:lstStyle/>
          <a:p>
            <a:pPr algn="just">
              <a:lnSpc>
                <a:spcPct val="150000"/>
              </a:lnSpc>
            </a:pPr>
            <a:r>
              <a:rPr lang="ru-RU" b="1" dirty="0"/>
              <a:t>Создать класс со статическими членами, константами и полями (</a:t>
            </a:r>
            <a:r>
              <a:rPr lang="en-US" b="1" dirty="0" err="1"/>
              <a:t>readonly</a:t>
            </a:r>
            <a:r>
              <a:rPr lang="ru-RU" b="1" dirty="0"/>
              <a:t>) только для чтения. В отладочном режиме (начиная с первого оператора класса – поставьте точку прерывания на </a:t>
            </a:r>
            <a:r>
              <a:rPr lang="en-US" b="1" dirty="0" err="1">
                <a:solidFill>
                  <a:srgbClr val="0000FF"/>
                </a:solidFill>
              </a:rPr>
              <a:t>readonly</a:t>
            </a:r>
            <a:r>
              <a:rPr lang="en-US" b="1" dirty="0"/>
              <a:t> </a:t>
            </a:r>
            <a:r>
              <a:rPr lang="en-US" b="1" dirty="0">
                <a:solidFill>
                  <a:srgbClr val="0000FF"/>
                </a:solidFill>
              </a:rPr>
              <a:t>string</a:t>
            </a:r>
            <a:r>
              <a:rPr lang="en-US" b="1" dirty="0"/>
              <a:t> </a:t>
            </a:r>
            <a:r>
              <a:rPr lang="en-US" b="1" dirty="0">
                <a:solidFill>
                  <a:srgbClr val="0000FF"/>
                </a:solidFill>
              </a:rPr>
              <a:t>name</a:t>
            </a:r>
            <a:r>
              <a:rPr lang="ru-RU" b="1" dirty="0">
                <a:solidFill>
                  <a:srgbClr val="0000FF"/>
                </a:solidFill>
              </a:rPr>
              <a:t> =</a:t>
            </a:r>
            <a:r>
              <a:rPr lang="ru-RU" b="1" dirty="0"/>
              <a:t>)</a:t>
            </a:r>
            <a:r>
              <a:rPr lang="en-US" b="1" dirty="0"/>
              <a:t> </a:t>
            </a:r>
            <a:r>
              <a:rPr lang="ru-RU" b="1" dirty="0"/>
              <a:t>и на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static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entranceYear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=</a:t>
            </a:r>
            <a:r>
              <a:rPr lang="ru-RU" b="1" dirty="0"/>
              <a:t> проследить (по </a:t>
            </a:r>
            <a:r>
              <a:rPr lang="en-US" b="1" dirty="0"/>
              <a:t>F</a:t>
            </a:r>
            <a:r>
              <a:rPr lang="ru-RU" b="1" dirty="0"/>
              <a:t>11) последовательность выполнения инициализаций и </a:t>
            </a:r>
            <a:r>
              <a:rPr lang="en-US" b="1" dirty="0"/>
              <a:t> </a:t>
            </a:r>
            <a:r>
              <a:rPr lang="ru-RU" b="1" dirty="0"/>
              <a:t>….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1F2F3-AEAF-4FB7-80D2-09F9D6DDE653}" type="slidenum">
              <a:rPr lang="ru-RU" smtClean="0"/>
              <a:t>26</a:t>
            </a:fld>
            <a:endParaRPr lang="ru-RU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236C001B-F056-4D1F-AE03-DD709FC5410A}"/>
              </a:ext>
            </a:extLst>
          </p:cNvPr>
          <p:cNvSpPr/>
          <p:nvPr/>
        </p:nvSpPr>
        <p:spPr>
          <a:xfrm>
            <a:off x="2286000" y="3105835"/>
            <a:ext cx="543639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hlinkClick r:id="rId2"/>
              </a:rPr>
              <a:t>https://repl.it/@Maksimenkova/ClassesObjects06</a:t>
            </a:r>
            <a:r>
              <a:rPr lang="en-US" dirty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921189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Задача </a:t>
            </a:r>
            <a:r>
              <a:rPr lang="en-US" dirty="0"/>
              <a:t>6</a:t>
            </a: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244929" y="653143"/>
            <a:ext cx="8670471" cy="5703208"/>
          </a:xfrm>
        </p:spPr>
        <p:txBody>
          <a:bodyPr>
            <a:normAutofit lnSpcReduction="10000"/>
          </a:bodyPr>
          <a:lstStyle/>
          <a:p>
            <a:r>
              <a:rPr lang="en-US" sz="1800" dirty="0">
                <a:solidFill>
                  <a:srgbClr val="0000FF"/>
                </a:solidFill>
              </a:rPr>
              <a:t>class</a:t>
            </a:r>
            <a:r>
              <a:rPr lang="en-US" sz="1800" dirty="0">
                <a:solidFill>
                  <a:srgbClr val="000000"/>
                </a:solidFill>
              </a:rPr>
              <a:t> </a:t>
            </a:r>
            <a:r>
              <a:rPr lang="en-US" sz="1800" dirty="0" err="1">
                <a:solidFill>
                  <a:srgbClr val="2B91AF"/>
                </a:solidFill>
              </a:rPr>
              <a:t>MyClassmate</a:t>
            </a:r>
            <a:r>
              <a:rPr lang="en-US" sz="1800" dirty="0">
                <a:solidFill>
                  <a:srgbClr val="000000"/>
                </a:solidFill>
              </a:rPr>
              <a:t> { </a:t>
            </a:r>
            <a:r>
              <a:rPr lang="en-US" sz="1800" dirty="0">
                <a:solidFill>
                  <a:srgbClr val="008000"/>
                </a:solidFill>
              </a:rPr>
              <a:t>// </a:t>
            </a:r>
            <a:r>
              <a:rPr lang="ru-RU" sz="1800" dirty="0">
                <a:solidFill>
                  <a:srgbClr val="008000"/>
                </a:solidFill>
              </a:rPr>
              <a:t>Одноклассник</a:t>
            </a:r>
            <a:endParaRPr lang="ru-RU" sz="1800" dirty="0">
              <a:solidFill>
                <a:srgbClr val="000000"/>
              </a:solidFill>
            </a:endParaRPr>
          </a:p>
          <a:p>
            <a:r>
              <a:rPr lang="ru-RU" sz="1800" dirty="0">
                <a:solidFill>
                  <a:srgbClr val="000000"/>
                </a:solidFill>
              </a:rPr>
              <a:t>    </a:t>
            </a:r>
            <a:r>
              <a:rPr lang="ru-RU" sz="1800" dirty="0" err="1">
                <a:solidFill>
                  <a:srgbClr val="0000FF"/>
                </a:solidFill>
              </a:rPr>
              <a:t>readonly</a:t>
            </a:r>
            <a:r>
              <a:rPr lang="ru-RU" sz="1800" dirty="0">
                <a:solidFill>
                  <a:srgbClr val="000000"/>
                </a:solidFill>
              </a:rPr>
              <a:t> </a:t>
            </a:r>
            <a:r>
              <a:rPr lang="ru-RU" sz="1800" dirty="0" err="1">
                <a:solidFill>
                  <a:srgbClr val="0000FF"/>
                </a:solidFill>
              </a:rPr>
              <a:t>string</a:t>
            </a:r>
            <a:r>
              <a:rPr lang="ru-RU" sz="1800" dirty="0">
                <a:solidFill>
                  <a:srgbClr val="000000"/>
                </a:solidFill>
              </a:rPr>
              <a:t> </a:t>
            </a:r>
            <a:r>
              <a:rPr lang="ru-RU" sz="1800" dirty="0" err="1">
                <a:solidFill>
                  <a:srgbClr val="000000"/>
                </a:solidFill>
              </a:rPr>
              <a:t>name</a:t>
            </a:r>
            <a:r>
              <a:rPr lang="ru-RU" sz="1800" dirty="0">
                <a:solidFill>
                  <a:srgbClr val="000000"/>
                </a:solidFill>
              </a:rPr>
              <a:t> = </a:t>
            </a:r>
            <a:r>
              <a:rPr lang="ru-RU" sz="1800" dirty="0">
                <a:solidFill>
                  <a:srgbClr val="A31515"/>
                </a:solidFill>
              </a:rPr>
              <a:t>"Неизвестный"</a:t>
            </a:r>
            <a:r>
              <a:rPr lang="ru-RU" sz="1800" dirty="0">
                <a:solidFill>
                  <a:srgbClr val="000000"/>
                </a:solidFill>
              </a:rPr>
              <a:t>; </a:t>
            </a:r>
            <a:r>
              <a:rPr lang="ru-RU" sz="1800" dirty="0">
                <a:solidFill>
                  <a:srgbClr val="008000"/>
                </a:solidFill>
              </a:rPr>
              <a:t>// Фамилия</a:t>
            </a:r>
            <a:endParaRPr lang="ru-RU" sz="1800" dirty="0">
              <a:solidFill>
                <a:srgbClr val="000000"/>
              </a:solidFill>
            </a:endParaRPr>
          </a:p>
          <a:p>
            <a:r>
              <a:rPr lang="en-US" sz="1800" dirty="0">
                <a:solidFill>
                  <a:srgbClr val="000000"/>
                </a:solidFill>
              </a:rPr>
              <a:t>    </a:t>
            </a:r>
            <a:r>
              <a:rPr lang="en-US" sz="1800" dirty="0" err="1">
                <a:solidFill>
                  <a:srgbClr val="0000FF"/>
                </a:solidFill>
              </a:rPr>
              <a:t>readonly</a:t>
            </a:r>
            <a:r>
              <a:rPr lang="en-US" sz="1800" dirty="0">
                <a:solidFill>
                  <a:srgbClr val="000000"/>
                </a:solidFill>
              </a:rPr>
              <a:t> </a:t>
            </a:r>
            <a:r>
              <a:rPr lang="en-US" sz="1800" dirty="0">
                <a:solidFill>
                  <a:srgbClr val="0000FF"/>
                </a:solidFill>
              </a:rPr>
              <a:t>int</a:t>
            </a:r>
            <a:r>
              <a:rPr lang="en-US" sz="1800" dirty="0">
                <a:solidFill>
                  <a:srgbClr val="000000"/>
                </a:solidFill>
              </a:rPr>
              <a:t> </a:t>
            </a:r>
            <a:r>
              <a:rPr lang="en-US" sz="1800" dirty="0" err="1">
                <a:solidFill>
                  <a:srgbClr val="000000"/>
                </a:solidFill>
              </a:rPr>
              <a:t>birthYear</a:t>
            </a:r>
            <a:r>
              <a:rPr lang="en-US" sz="1800" dirty="0">
                <a:solidFill>
                  <a:srgbClr val="000000"/>
                </a:solidFill>
              </a:rPr>
              <a:t> = 1998; </a:t>
            </a:r>
            <a:r>
              <a:rPr lang="en-US" sz="1800" dirty="0">
                <a:solidFill>
                  <a:srgbClr val="008000"/>
                </a:solidFill>
              </a:rPr>
              <a:t>// </a:t>
            </a:r>
            <a:r>
              <a:rPr lang="ru-RU" sz="1800" dirty="0">
                <a:solidFill>
                  <a:srgbClr val="008000"/>
                </a:solidFill>
              </a:rPr>
              <a:t>год рождения</a:t>
            </a:r>
            <a:endParaRPr lang="ru-RU" sz="1800" dirty="0">
              <a:solidFill>
                <a:srgbClr val="000000"/>
              </a:solidFill>
            </a:endParaRPr>
          </a:p>
          <a:p>
            <a:r>
              <a:rPr lang="en-US" sz="1800" dirty="0">
                <a:solidFill>
                  <a:srgbClr val="000000"/>
                </a:solidFill>
              </a:rPr>
              <a:t>    </a:t>
            </a:r>
            <a:r>
              <a:rPr lang="en-US" sz="1800" dirty="0">
                <a:solidFill>
                  <a:srgbClr val="0000FF"/>
                </a:solidFill>
              </a:rPr>
              <a:t>const</a:t>
            </a:r>
            <a:r>
              <a:rPr lang="en-US" sz="1800" dirty="0">
                <a:solidFill>
                  <a:srgbClr val="000000"/>
                </a:solidFill>
              </a:rPr>
              <a:t> </a:t>
            </a:r>
            <a:r>
              <a:rPr lang="en-US" sz="1800" dirty="0">
                <a:solidFill>
                  <a:srgbClr val="0000FF"/>
                </a:solidFill>
              </a:rPr>
              <a:t>int</a:t>
            </a:r>
            <a:r>
              <a:rPr lang="en-US" sz="1800" dirty="0">
                <a:solidFill>
                  <a:srgbClr val="000000"/>
                </a:solidFill>
              </a:rPr>
              <a:t> apprenticeship = 4; </a:t>
            </a:r>
            <a:r>
              <a:rPr lang="en-US" sz="1800" dirty="0">
                <a:solidFill>
                  <a:srgbClr val="008000"/>
                </a:solidFill>
              </a:rPr>
              <a:t>// </a:t>
            </a:r>
            <a:r>
              <a:rPr lang="ru-RU" sz="1800" dirty="0">
                <a:solidFill>
                  <a:srgbClr val="008000"/>
                </a:solidFill>
              </a:rPr>
              <a:t>срок обучения (лет)</a:t>
            </a:r>
            <a:endParaRPr lang="ru-RU" sz="1800" dirty="0">
              <a:solidFill>
                <a:srgbClr val="000000"/>
              </a:solidFill>
            </a:endParaRPr>
          </a:p>
          <a:p>
            <a:r>
              <a:rPr lang="ru-RU" sz="1800" dirty="0">
                <a:solidFill>
                  <a:srgbClr val="000000"/>
                </a:solidFill>
              </a:rPr>
              <a:t>    </a:t>
            </a:r>
            <a:r>
              <a:rPr lang="ru-RU" sz="1800" dirty="0" err="1">
                <a:solidFill>
                  <a:srgbClr val="0000FF"/>
                </a:solidFill>
              </a:rPr>
              <a:t>static</a:t>
            </a:r>
            <a:r>
              <a:rPr lang="ru-RU" sz="1800" dirty="0">
                <a:solidFill>
                  <a:srgbClr val="000000"/>
                </a:solidFill>
              </a:rPr>
              <a:t> </a:t>
            </a:r>
            <a:r>
              <a:rPr lang="ru-RU" sz="1800" dirty="0" err="1">
                <a:solidFill>
                  <a:srgbClr val="0000FF"/>
                </a:solidFill>
              </a:rPr>
              <a:t>int</a:t>
            </a:r>
            <a:r>
              <a:rPr lang="ru-RU" sz="1800" dirty="0">
                <a:solidFill>
                  <a:srgbClr val="000000"/>
                </a:solidFill>
              </a:rPr>
              <a:t> </a:t>
            </a:r>
            <a:r>
              <a:rPr lang="ru-RU" sz="1800" dirty="0" err="1">
                <a:solidFill>
                  <a:srgbClr val="000000"/>
                </a:solidFill>
              </a:rPr>
              <a:t>entranceYear</a:t>
            </a:r>
            <a:r>
              <a:rPr lang="ru-RU" sz="1800" dirty="0">
                <a:solidFill>
                  <a:srgbClr val="000000"/>
                </a:solidFill>
              </a:rPr>
              <a:t> = 2016; </a:t>
            </a:r>
            <a:r>
              <a:rPr lang="ru-RU" sz="1800" dirty="0">
                <a:solidFill>
                  <a:srgbClr val="008000"/>
                </a:solidFill>
              </a:rPr>
              <a:t>// год поступления</a:t>
            </a:r>
            <a:endParaRPr lang="ru-RU" sz="1800" dirty="0">
              <a:solidFill>
                <a:srgbClr val="000000"/>
              </a:solidFill>
            </a:endParaRPr>
          </a:p>
          <a:p>
            <a:r>
              <a:rPr lang="en-US" sz="1800" dirty="0">
                <a:solidFill>
                  <a:srgbClr val="000000"/>
                </a:solidFill>
              </a:rPr>
              <a:t>    </a:t>
            </a:r>
            <a:r>
              <a:rPr lang="en-US" sz="1800" dirty="0">
                <a:solidFill>
                  <a:srgbClr val="0000FF"/>
                </a:solidFill>
              </a:rPr>
              <a:t>static</a:t>
            </a:r>
            <a:r>
              <a:rPr lang="en-US" sz="1800" dirty="0">
                <a:solidFill>
                  <a:srgbClr val="000000"/>
                </a:solidFill>
              </a:rPr>
              <a:t> </a:t>
            </a:r>
            <a:r>
              <a:rPr lang="en-US" sz="1800" dirty="0" err="1">
                <a:solidFill>
                  <a:srgbClr val="000000"/>
                </a:solidFill>
              </a:rPr>
              <a:t>MyClassmate</a:t>
            </a:r>
            <a:r>
              <a:rPr lang="en-US" sz="1800" dirty="0">
                <a:solidFill>
                  <a:srgbClr val="000000"/>
                </a:solidFill>
              </a:rPr>
              <a:t>()</a:t>
            </a:r>
            <a:r>
              <a:rPr lang="en-US" sz="1800" dirty="0">
                <a:solidFill>
                  <a:srgbClr val="008000"/>
                </a:solidFill>
              </a:rPr>
              <a:t> </a:t>
            </a:r>
            <a:r>
              <a:rPr lang="ru-RU" sz="1800" dirty="0">
                <a:solidFill>
                  <a:srgbClr val="008000"/>
                </a:solidFill>
              </a:rPr>
              <a:t> </a:t>
            </a:r>
            <a:r>
              <a:rPr lang="en-US" sz="1800" dirty="0">
                <a:solidFill>
                  <a:srgbClr val="008000"/>
                </a:solidFill>
              </a:rPr>
              <a:t>// </a:t>
            </a:r>
            <a:r>
              <a:rPr lang="ru-RU" sz="1800" dirty="0">
                <a:solidFill>
                  <a:srgbClr val="008000"/>
                </a:solidFill>
              </a:rPr>
              <a:t>статический конструктор</a:t>
            </a:r>
            <a:endParaRPr lang="en-US" sz="1800" dirty="0">
              <a:solidFill>
                <a:srgbClr val="000000"/>
              </a:solidFill>
            </a:endParaRPr>
          </a:p>
          <a:p>
            <a:r>
              <a:rPr lang="ru-RU" sz="1800" dirty="0">
                <a:solidFill>
                  <a:srgbClr val="000000"/>
                </a:solidFill>
              </a:rPr>
              <a:t>    {</a:t>
            </a:r>
          </a:p>
          <a:p>
            <a:r>
              <a:rPr lang="en-US" sz="1800" dirty="0">
                <a:solidFill>
                  <a:srgbClr val="000000"/>
                </a:solidFill>
              </a:rPr>
              <a:t>        </a:t>
            </a:r>
            <a:r>
              <a:rPr lang="en-US" sz="1800" dirty="0" err="1">
                <a:solidFill>
                  <a:srgbClr val="000000"/>
                </a:solidFill>
              </a:rPr>
              <a:t>entranceYear</a:t>
            </a:r>
            <a:r>
              <a:rPr lang="en-US" sz="1800" dirty="0">
                <a:solidFill>
                  <a:srgbClr val="000000"/>
                </a:solidFill>
              </a:rPr>
              <a:t> = 2015;</a:t>
            </a:r>
          </a:p>
          <a:p>
            <a:r>
              <a:rPr lang="ru-RU" sz="1800" dirty="0">
                <a:solidFill>
                  <a:srgbClr val="000000"/>
                </a:solidFill>
              </a:rPr>
              <a:t>    }</a:t>
            </a:r>
          </a:p>
          <a:p>
            <a:r>
              <a:rPr lang="en-US" sz="1800" dirty="0">
                <a:solidFill>
                  <a:srgbClr val="000000"/>
                </a:solidFill>
              </a:rPr>
              <a:t>    </a:t>
            </a:r>
            <a:r>
              <a:rPr lang="en-US" sz="1800" dirty="0">
                <a:solidFill>
                  <a:srgbClr val="0000FF"/>
                </a:solidFill>
              </a:rPr>
              <a:t>public</a:t>
            </a:r>
            <a:r>
              <a:rPr lang="en-US" sz="1800" dirty="0">
                <a:solidFill>
                  <a:srgbClr val="000000"/>
                </a:solidFill>
              </a:rPr>
              <a:t> </a:t>
            </a:r>
            <a:r>
              <a:rPr lang="en-US" sz="1800" dirty="0" err="1">
                <a:solidFill>
                  <a:srgbClr val="000000"/>
                </a:solidFill>
              </a:rPr>
              <a:t>MyClassmate</a:t>
            </a:r>
            <a:r>
              <a:rPr lang="en-US" sz="1800" dirty="0">
                <a:solidFill>
                  <a:srgbClr val="000000"/>
                </a:solidFill>
              </a:rPr>
              <a:t>() { } </a:t>
            </a:r>
            <a:r>
              <a:rPr lang="en-US" sz="1800" dirty="0">
                <a:solidFill>
                  <a:srgbClr val="008000"/>
                </a:solidFill>
              </a:rPr>
              <a:t>// </a:t>
            </a:r>
            <a:r>
              <a:rPr lang="ru-RU" sz="1800" dirty="0">
                <a:solidFill>
                  <a:srgbClr val="008000"/>
                </a:solidFill>
              </a:rPr>
              <a:t>Конструктор умолчания</a:t>
            </a:r>
            <a:endParaRPr lang="ru-RU" sz="1800" dirty="0">
              <a:solidFill>
                <a:srgbClr val="000000"/>
              </a:solidFill>
            </a:endParaRPr>
          </a:p>
          <a:p>
            <a:r>
              <a:rPr lang="en-US" sz="1800" dirty="0">
                <a:solidFill>
                  <a:srgbClr val="000000"/>
                </a:solidFill>
              </a:rPr>
              <a:t>    </a:t>
            </a:r>
            <a:r>
              <a:rPr lang="en-US" sz="1800" dirty="0">
                <a:solidFill>
                  <a:srgbClr val="0000FF"/>
                </a:solidFill>
              </a:rPr>
              <a:t>public</a:t>
            </a:r>
            <a:r>
              <a:rPr lang="en-US" sz="1800" dirty="0">
                <a:solidFill>
                  <a:srgbClr val="000000"/>
                </a:solidFill>
              </a:rPr>
              <a:t> </a:t>
            </a:r>
            <a:r>
              <a:rPr lang="en-US" sz="1800" dirty="0" err="1">
                <a:solidFill>
                  <a:srgbClr val="000000"/>
                </a:solidFill>
              </a:rPr>
              <a:t>MyClassmate</a:t>
            </a:r>
            <a:r>
              <a:rPr lang="en-US" sz="1800" dirty="0">
                <a:solidFill>
                  <a:srgbClr val="000000"/>
                </a:solidFill>
              </a:rPr>
              <a:t>(</a:t>
            </a:r>
            <a:r>
              <a:rPr lang="en-US" sz="1800" dirty="0">
                <a:solidFill>
                  <a:srgbClr val="0000FF"/>
                </a:solidFill>
              </a:rPr>
              <a:t>string</a:t>
            </a:r>
            <a:r>
              <a:rPr lang="en-US" sz="1800" dirty="0">
                <a:solidFill>
                  <a:srgbClr val="000000"/>
                </a:solidFill>
              </a:rPr>
              <a:t> name, </a:t>
            </a:r>
            <a:r>
              <a:rPr lang="en-US" sz="1800" dirty="0">
                <a:solidFill>
                  <a:srgbClr val="0000FF"/>
                </a:solidFill>
              </a:rPr>
              <a:t>int</a:t>
            </a:r>
            <a:r>
              <a:rPr lang="en-US" sz="1800" dirty="0">
                <a:solidFill>
                  <a:srgbClr val="000000"/>
                </a:solidFill>
              </a:rPr>
              <a:t> by)</a:t>
            </a:r>
          </a:p>
          <a:p>
            <a:r>
              <a:rPr lang="ru-RU" sz="1800" dirty="0">
                <a:solidFill>
                  <a:srgbClr val="000000"/>
                </a:solidFill>
              </a:rPr>
              <a:t>    {   </a:t>
            </a:r>
            <a:r>
              <a:rPr lang="ru-RU" sz="1800" dirty="0">
                <a:solidFill>
                  <a:srgbClr val="008000"/>
                </a:solidFill>
              </a:rPr>
              <a:t>//Конструктор общего вида</a:t>
            </a:r>
            <a:endParaRPr lang="ru-RU" sz="1800" dirty="0">
              <a:solidFill>
                <a:srgbClr val="000000"/>
              </a:solidFill>
            </a:endParaRPr>
          </a:p>
          <a:p>
            <a:r>
              <a:rPr lang="en-US" sz="1800" dirty="0">
                <a:solidFill>
                  <a:srgbClr val="000000"/>
                </a:solidFill>
              </a:rPr>
              <a:t>        </a:t>
            </a:r>
            <a:r>
              <a:rPr lang="en-US" sz="1800" dirty="0">
                <a:solidFill>
                  <a:srgbClr val="0000FF"/>
                </a:solidFill>
              </a:rPr>
              <a:t>this</a:t>
            </a:r>
            <a:r>
              <a:rPr lang="en-US" sz="1800" dirty="0">
                <a:solidFill>
                  <a:srgbClr val="000000"/>
                </a:solidFill>
              </a:rPr>
              <a:t>.name = name;</a:t>
            </a:r>
          </a:p>
          <a:p>
            <a:r>
              <a:rPr lang="en-US" sz="1800" dirty="0">
                <a:solidFill>
                  <a:srgbClr val="000000"/>
                </a:solidFill>
              </a:rPr>
              <a:t>        </a:t>
            </a:r>
            <a:r>
              <a:rPr lang="en-US" sz="1800" dirty="0" err="1">
                <a:solidFill>
                  <a:srgbClr val="000000"/>
                </a:solidFill>
              </a:rPr>
              <a:t>birthYear</a:t>
            </a:r>
            <a:r>
              <a:rPr lang="en-US" sz="1800" dirty="0">
                <a:solidFill>
                  <a:srgbClr val="000000"/>
                </a:solidFill>
              </a:rPr>
              <a:t> = by;</a:t>
            </a:r>
          </a:p>
          <a:p>
            <a:r>
              <a:rPr lang="ru-RU" sz="1800" dirty="0">
                <a:solidFill>
                  <a:srgbClr val="000000"/>
                </a:solidFill>
              </a:rPr>
              <a:t>    }</a:t>
            </a:r>
          </a:p>
          <a:p>
            <a:r>
              <a:rPr lang="en-US" sz="1800" dirty="0">
                <a:solidFill>
                  <a:srgbClr val="000000"/>
                </a:solidFill>
              </a:rPr>
              <a:t>    </a:t>
            </a:r>
            <a:r>
              <a:rPr lang="en-US" sz="1800" dirty="0">
                <a:solidFill>
                  <a:srgbClr val="0000FF"/>
                </a:solidFill>
              </a:rPr>
              <a:t>public</a:t>
            </a:r>
            <a:r>
              <a:rPr lang="en-US" sz="1800" dirty="0">
                <a:solidFill>
                  <a:srgbClr val="000000"/>
                </a:solidFill>
              </a:rPr>
              <a:t> </a:t>
            </a:r>
            <a:r>
              <a:rPr lang="en-US" sz="1800" dirty="0">
                <a:solidFill>
                  <a:srgbClr val="0000FF"/>
                </a:solidFill>
              </a:rPr>
              <a:t>string</a:t>
            </a:r>
            <a:r>
              <a:rPr lang="en-US" sz="1800" dirty="0">
                <a:solidFill>
                  <a:srgbClr val="000000"/>
                </a:solidFill>
              </a:rPr>
              <a:t> Information()</a:t>
            </a:r>
          </a:p>
          <a:p>
            <a:r>
              <a:rPr lang="ru-RU" sz="1800" dirty="0">
                <a:solidFill>
                  <a:srgbClr val="000000"/>
                </a:solidFill>
              </a:rPr>
              <a:t>    {   </a:t>
            </a:r>
            <a:r>
              <a:rPr lang="ru-RU" sz="1800" dirty="0">
                <a:solidFill>
                  <a:srgbClr val="008000"/>
                </a:solidFill>
              </a:rPr>
              <a:t>// Метод объекта </a:t>
            </a:r>
            <a:endParaRPr lang="ru-RU" sz="1800" dirty="0">
              <a:solidFill>
                <a:srgbClr val="000000"/>
              </a:solidFill>
            </a:endParaRPr>
          </a:p>
          <a:p>
            <a:r>
              <a:rPr lang="en-US" sz="1800" dirty="0">
                <a:solidFill>
                  <a:srgbClr val="000000"/>
                </a:solidFill>
              </a:rPr>
              <a:t>        </a:t>
            </a:r>
            <a:r>
              <a:rPr lang="en-US" sz="1800" dirty="0">
                <a:solidFill>
                  <a:srgbClr val="0000FF"/>
                </a:solidFill>
              </a:rPr>
              <a:t>return</a:t>
            </a:r>
            <a:r>
              <a:rPr lang="en-US" sz="1800" dirty="0">
                <a:solidFill>
                  <a:srgbClr val="000000"/>
                </a:solidFill>
              </a:rPr>
              <a:t> </a:t>
            </a:r>
            <a:r>
              <a:rPr lang="en-US" sz="1800" dirty="0">
                <a:solidFill>
                  <a:srgbClr val="A31515"/>
                </a:solidFill>
              </a:rPr>
              <a:t>"</a:t>
            </a:r>
            <a:r>
              <a:rPr lang="ru-RU" sz="1800" dirty="0">
                <a:solidFill>
                  <a:srgbClr val="A31515"/>
                </a:solidFill>
              </a:rPr>
              <a:t>Фамилия: "</a:t>
            </a:r>
            <a:r>
              <a:rPr lang="ru-RU" sz="1800" dirty="0">
                <a:solidFill>
                  <a:srgbClr val="000000"/>
                </a:solidFill>
              </a:rPr>
              <a:t> + </a:t>
            </a:r>
            <a:r>
              <a:rPr lang="en-US" sz="1800" dirty="0">
                <a:solidFill>
                  <a:srgbClr val="000000"/>
                </a:solidFill>
              </a:rPr>
              <a:t>name + </a:t>
            </a:r>
            <a:r>
              <a:rPr lang="en-US" sz="1800" dirty="0">
                <a:solidFill>
                  <a:srgbClr val="A31515"/>
                </a:solidFill>
              </a:rPr>
              <a:t>"; </a:t>
            </a:r>
            <a:r>
              <a:rPr lang="ru-RU" sz="1800" dirty="0">
                <a:solidFill>
                  <a:srgbClr val="A31515"/>
                </a:solidFill>
              </a:rPr>
              <a:t>возраст: "</a:t>
            </a:r>
            <a:r>
              <a:rPr lang="ru-RU" sz="1800" dirty="0">
                <a:solidFill>
                  <a:srgbClr val="000000"/>
                </a:solidFill>
              </a:rPr>
              <a:t> +</a:t>
            </a:r>
          </a:p>
          <a:p>
            <a:r>
              <a:rPr lang="en-US" sz="1800" dirty="0">
                <a:solidFill>
                  <a:srgbClr val="000000"/>
                </a:solidFill>
              </a:rPr>
              <a:t>            (</a:t>
            </a:r>
            <a:r>
              <a:rPr lang="en-US" sz="1800" dirty="0" err="1">
                <a:solidFill>
                  <a:srgbClr val="000000"/>
                </a:solidFill>
              </a:rPr>
              <a:t>entranceYear</a:t>
            </a:r>
            <a:r>
              <a:rPr lang="en-US" sz="1800" dirty="0">
                <a:solidFill>
                  <a:srgbClr val="000000"/>
                </a:solidFill>
              </a:rPr>
              <a:t> - </a:t>
            </a:r>
            <a:r>
              <a:rPr lang="en-US" sz="1800" dirty="0" err="1">
                <a:solidFill>
                  <a:srgbClr val="000000"/>
                </a:solidFill>
              </a:rPr>
              <a:t>birthYear</a:t>
            </a:r>
            <a:r>
              <a:rPr lang="en-US" sz="1800" dirty="0">
                <a:solidFill>
                  <a:srgbClr val="000000"/>
                </a:solidFill>
              </a:rPr>
              <a:t>) +</a:t>
            </a:r>
          </a:p>
          <a:p>
            <a:r>
              <a:rPr lang="ru-RU" sz="1800" dirty="0">
                <a:solidFill>
                  <a:srgbClr val="000000"/>
                </a:solidFill>
              </a:rPr>
              <a:t>            </a:t>
            </a:r>
            <a:r>
              <a:rPr lang="ru-RU" sz="1800" dirty="0">
                <a:solidFill>
                  <a:srgbClr val="A31515"/>
                </a:solidFill>
              </a:rPr>
              <a:t>" лет; год окончания: "</a:t>
            </a:r>
            <a:r>
              <a:rPr lang="ru-RU" sz="1800" dirty="0">
                <a:solidFill>
                  <a:srgbClr val="000000"/>
                </a:solidFill>
              </a:rPr>
              <a:t> +</a:t>
            </a:r>
          </a:p>
          <a:p>
            <a:r>
              <a:rPr lang="en-US" sz="1800" dirty="0">
                <a:solidFill>
                  <a:srgbClr val="000000"/>
                </a:solidFill>
              </a:rPr>
              <a:t>            (</a:t>
            </a:r>
            <a:r>
              <a:rPr lang="en-US" sz="1800" dirty="0" err="1">
                <a:solidFill>
                  <a:srgbClr val="000000"/>
                </a:solidFill>
              </a:rPr>
              <a:t>entranceYear</a:t>
            </a:r>
            <a:r>
              <a:rPr lang="en-US" sz="1800" dirty="0">
                <a:solidFill>
                  <a:srgbClr val="000000"/>
                </a:solidFill>
              </a:rPr>
              <a:t> + apprenticeship);</a:t>
            </a:r>
          </a:p>
          <a:p>
            <a:r>
              <a:rPr lang="ru-RU" sz="1800" dirty="0">
                <a:solidFill>
                  <a:srgbClr val="000000"/>
                </a:solidFill>
              </a:rPr>
              <a:t>    }</a:t>
            </a:r>
          </a:p>
          <a:p>
            <a:r>
              <a:rPr lang="ru-RU" sz="1800" dirty="0">
                <a:solidFill>
                  <a:srgbClr val="000000"/>
                </a:solidFill>
              </a:rPr>
              <a:t>}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1F2F3-AEAF-4FB7-80D2-09F9D6DDE653}" type="slidenum">
              <a:rPr lang="ru-RU" smtClean="0"/>
              <a:pPr/>
              <a:t>27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244497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b="1" dirty="0">
                <a:latin typeface="Arial" panose="020B0604020202020204" pitchFamily="34" charset="0"/>
                <a:cs typeface="Arial" panose="020B0604020202020204" pitchFamily="34" charset="0"/>
              </a:rPr>
              <a:t>Задача </a:t>
            </a:r>
            <a:r>
              <a:rPr lang="en-US" sz="3200" b="1" dirty="0"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endParaRPr lang="ru-RU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232682" y="867555"/>
            <a:ext cx="8678635" cy="2372796"/>
          </a:xfrm>
        </p:spPr>
        <p:txBody>
          <a:bodyPr>
            <a:noAutofit/>
          </a:bodyPr>
          <a:lstStyle/>
          <a:p>
            <a:r>
              <a:rPr lang="en-US" dirty="0">
                <a:solidFill>
                  <a:srgbClr val="0000FF"/>
                </a:solidFill>
              </a:rPr>
              <a:t>class</a:t>
            </a:r>
            <a:r>
              <a:rPr lang="en-US" dirty="0">
                <a:solidFill>
                  <a:srgbClr val="000000"/>
                </a:solidFill>
              </a:rPr>
              <a:t> </a:t>
            </a:r>
            <a:r>
              <a:rPr lang="en-US" dirty="0">
                <a:solidFill>
                  <a:srgbClr val="2B91AF"/>
                </a:solidFill>
              </a:rPr>
              <a:t>Program</a:t>
            </a:r>
            <a:r>
              <a:rPr lang="en-US" dirty="0">
                <a:solidFill>
                  <a:srgbClr val="000000"/>
                </a:solidFill>
              </a:rPr>
              <a:t> {</a:t>
            </a:r>
          </a:p>
          <a:p>
            <a:r>
              <a:rPr lang="en-US" dirty="0">
                <a:solidFill>
                  <a:srgbClr val="000000"/>
                </a:solidFill>
              </a:rPr>
              <a:t>    </a:t>
            </a:r>
            <a:r>
              <a:rPr lang="en-US" dirty="0">
                <a:solidFill>
                  <a:srgbClr val="0000FF"/>
                </a:solidFill>
              </a:rPr>
              <a:t>static</a:t>
            </a:r>
            <a:r>
              <a:rPr lang="en-US" dirty="0">
                <a:solidFill>
                  <a:srgbClr val="000000"/>
                </a:solidFill>
              </a:rPr>
              <a:t> </a:t>
            </a:r>
            <a:r>
              <a:rPr lang="en-US" dirty="0">
                <a:solidFill>
                  <a:srgbClr val="0000FF"/>
                </a:solidFill>
              </a:rPr>
              <a:t>void</a:t>
            </a:r>
            <a:r>
              <a:rPr lang="en-US" dirty="0">
                <a:solidFill>
                  <a:srgbClr val="000000"/>
                </a:solidFill>
              </a:rPr>
              <a:t> Main()</a:t>
            </a:r>
          </a:p>
          <a:p>
            <a:r>
              <a:rPr lang="ru-RU" dirty="0">
                <a:solidFill>
                  <a:srgbClr val="000000"/>
                </a:solidFill>
              </a:rPr>
              <a:t>    {</a:t>
            </a:r>
          </a:p>
          <a:p>
            <a:r>
              <a:rPr lang="en-US" dirty="0">
                <a:solidFill>
                  <a:srgbClr val="000000"/>
                </a:solidFill>
              </a:rPr>
              <a:t>        </a:t>
            </a:r>
            <a:r>
              <a:rPr lang="en-US" dirty="0" err="1">
                <a:solidFill>
                  <a:srgbClr val="000000"/>
                </a:solidFill>
              </a:rPr>
              <a:t>MyClassmate</a:t>
            </a:r>
            <a:r>
              <a:rPr lang="en-US" dirty="0">
                <a:solidFill>
                  <a:srgbClr val="000000"/>
                </a:solidFill>
              </a:rPr>
              <a:t> Nan = </a:t>
            </a:r>
            <a:r>
              <a:rPr lang="en-US" dirty="0">
                <a:solidFill>
                  <a:srgbClr val="0000FF"/>
                </a:solidFill>
              </a:rPr>
              <a:t>new</a:t>
            </a:r>
            <a:r>
              <a:rPr lang="en-US" dirty="0">
                <a:solidFill>
                  <a:srgbClr val="000000"/>
                </a:solidFill>
              </a:rPr>
              <a:t> </a:t>
            </a:r>
            <a:r>
              <a:rPr lang="en-US" dirty="0" err="1">
                <a:solidFill>
                  <a:srgbClr val="000000"/>
                </a:solidFill>
              </a:rPr>
              <a:t>MyClassmate</a:t>
            </a:r>
            <a:r>
              <a:rPr lang="en-US" dirty="0">
                <a:solidFill>
                  <a:srgbClr val="000000"/>
                </a:solidFill>
              </a:rPr>
              <a:t>();</a:t>
            </a:r>
          </a:p>
          <a:p>
            <a:r>
              <a:rPr lang="en-US" dirty="0">
                <a:solidFill>
                  <a:srgbClr val="000000"/>
                </a:solidFill>
              </a:rPr>
              <a:t>        </a:t>
            </a:r>
            <a:r>
              <a:rPr lang="en-US" dirty="0" err="1">
                <a:solidFill>
                  <a:srgbClr val="000000"/>
                </a:solidFill>
              </a:rPr>
              <a:t>Console.WriteLine</a:t>
            </a:r>
            <a:r>
              <a:rPr lang="en-US" dirty="0">
                <a:solidFill>
                  <a:srgbClr val="000000"/>
                </a:solidFill>
              </a:rPr>
              <a:t>(</a:t>
            </a:r>
            <a:r>
              <a:rPr lang="en-US" dirty="0" err="1">
                <a:solidFill>
                  <a:srgbClr val="000000"/>
                </a:solidFill>
              </a:rPr>
              <a:t>Nan.Information</a:t>
            </a:r>
            <a:r>
              <a:rPr lang="en-US" dirty="0">
                <a:solidFill>
                  <a:srgbClr val="000000"/>
                </a:solidFill>
              </a:rPr>
              <a:t>());</a:t>
            </a:r>
          </a:p>
          <a:p>
            <a:r>
              <a:rPr lang="en-US" dirty="0">
                <a:solidFill>
                  <a:srgbClr val="000000"/>
                </a:solidFill>
              </a:rPr>
              <a:t>        </a:t>
            </a:r>
            <a:r>
              <a:rPr lang="en-US" dirty="0" err="1">
                <a:solidFill>
                  <a:srgbClr val="000000"/>
                </a:solidFill>
              </a:rPr>
              <a:t>MyClassmate</a:t>
            </a:r>
            <a:r>
              <a:rPr lang="en-US" dirty="0">
                <a:solidFill>
                  <a:srgbClr val="000000"/>
                </a:solidFill>
              </a:rPr>
              <a:t> Bob = </a:t>
            </a:r>
            <a:r>
              <a:rPr lang="en-US" dirty="0">
                <a:solidFill>
                  <a:srgbClr val="0000FF"/>
                </a:solidFill>
              </a:rPr>
              <a:t>new</a:t>
            </a:r>
            <a:r>
              <a:rPr lang="en-US" dirty="0">
                <a:solidFill>
                  <a:srgbClr val="000000"/>
                </a:solidFill>
              </a:rPr>
              <a:t> </a:t>
            </a:r>
            <a:r>
              <a:rPr lang="en-US" dirty="0" err="1">
                <a:solidFill>
                  <a:srgbClr val="000000"/>
                </a:solidFill>
              </a:rPr>
              <a:t>MyClassmate</a:t>
            </a:r>
            <a:r>
              <a:rPr lang="en-US" dirty="0">
                <a:solidFill>
                  <a:srgbClr val="000000"/>
                </a:solidFill>
              </a:rPr>
              <a:t>(</a:t>
            </a:r>
            <a:r>
              <a:rPr lang="en-US" dirty="0">
                <a:solidFill>
                  <a:srgbClr val="A31515"/>
                </a:solidFill>
              </a:rPr>
              <a:t>"</a:t>
            </a:r>
            <a:r>
              <a:rPr lang="ru-RU" dirty="0">
                <a:solidFill>
                  <a:srgbClr val="A31515"/>
                </a:solidFill>
              </a:rPr>
              <a:t>Смирнов"</a:t>
            </a:r>
            <a:r>
              <a:rPr lang="ru-RU" dirty="0">
                <a:solidFill>
                  <a:srgbClr val="000000"/>
                </a:solidFill>
              </a:rPr>
              <a:t>, 1997);</a:t>
            </a:r>
          </a:p>
          <a:p>
            <a:r>
              <a:rPr lang="en-US" dirty="0">
                <a:solidFill>
                  <a:srgbClr val="000000"/>
                </a:solidFill>
              </a:rPr>
              <a:t>        </a:t>
            </a:r>
            <a:r>
              <a:rPr lang="en-US" dirty="0" err="1">
                <a:solidFill>
                  <a:srgbClr val="000000"/>
                </a:solidFill>
              </a:rPr>
              <a:t>Console.WriteLine</a:t>
            </a:r>
            <a:r>
              <a:rPr lang="en-US" dirty="0">
                <a:solidFill>
                  <a:srgbClr val="000000"/>
                </a:solidFill>
              </a:rPr>
              <a:t>(</a:t>
            </a:r>
            <a:r>
              <a:rPr lang="en-US" dirty="0" err="1">
                <a:solidFill>
                  <a:srgbClr val="000000"/>
                </a:solidFill>
              </a:rPr>
              <a:t>Bob.Information</a:t>
            </a:r>
            <a:r>
              <a:rPr lang="en-US" dirty="0">
                <a:solidFill>
                  <a:srgbClr val="000000"/>
                </a:solidFill>
              </a:rPr>
              <a:t>());</a:t>
            </a:r>
          </a:p>
          <a:p>
            <a:r>
              <a:rPr lang="ru-RU" dirty="0">
                <a:solidFill>
                  <a:srgbClr val="000000"/>
                </a:solidFill>
              </a:rPr>
              <a:t>    }</a:t>
            </a:r>
          </a:p>
          <a:p>
            <a:r>
              <a:rPr lang="ru-RU" dirty="0">
                <a:solidFill>
                  <a:srgbClr val="000000"/>
                </a:solidFill>
              </a:rPr>
              <a:t>}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1F2F3-AEAF-4FB7-80D2-09F9D6DDE653}" type="slidenum">
              <a:rPr lang="ru-RU" smtClean="0"/>
              <a:t>28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780162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Задача </a:t>
            </a:r>
            <a:r>
              <a:rPr lang="en-US" dirty="0"/>
              <a:t>7</a:t>
            </a:r>
            <a:endParaRPr lang="ru-RU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Объект 6"/>
              <p:cNvSpPr>
                <a:spLocks noGrp="1"/>
              </p:cNvSpPr>
              <p:nvPr>
                <p:ph idx="1"/>
              </p:nvPr>
            </p:nvSpPr>
            <p:spPr>
              <a:xfrm>
                <a:off x="232682" y="836726"/>
                <a:ext cx="8678635" cy="5336042"/>
              </a:xfrm>
            </p:spPr>
            <p:txBody>
              <a:bodyPr>
                <a:norm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ru-RU" b="1" dirty="0"/>
                  <a:t>Класс с индексатором представляет математическую функцию одного аргумента, определенную только в пределах от Х</a:t>
                </a:r>
                <a:r>
                  <a:rPr lang="en-US" b="1" baseline="-25000" dirty="0"/>
                  <a:t>min</a:t>
                </a:r>
                <a:r>
                  <a:rPr lang="en-US" b="1" dirty="0"/>
                  <a:t> </a:t>
                </a:r>
                <a:r>
                  <a:rPr lang="ru-RU" b="1" dirty="0"/>
                  <a:t>до Х</a:t>
                </a:r>
                <a:r>
                  <a:rPr lang="en-US" b="1" baseline="-25000" dirty="0"/>
                  <a:t>max</a:t>
                </a:r>
                <a:r>
                  <a:rPr lang="ru-RU" b="1" dirty="0"/>
                  <a:t>. Вне этого интервала функция равна нулю. </a:t>
                </a:r>
              </a:p>
              <a:p>
                <a:pPr algn="just">
                  <a:lnSpc>
                    <a:spcPct val="150000"/>
                  </a:lnSpc>
                </a:pPr>
                <a:r>
                  <a:rPr lang="ru-RU" b="1" dirty="0"/>
                  <a:t>Для определенности, пусть класс представляет отрезок функции </a:t>
                </a:r>
                <a:r>
                  <a:rPr lang="en-US" b="1" dirty="0"/>
                  <a:t>sin</a:t>
                </a:r>
                <a:r>
                  <a:rPr lang="ru-RU" b="1" dirty="0"/>
                  <a:t>(</a:t>
                </a:r>
                <a:r>
                  <a:rPr lang="en-US" b="1" dirty="0"/>
                  <a:t>x</a:t>
                </a:r>
                <a:r>
                  <a:rPr lang="ru-RU" b="1" dirty="0"/>
                  <a:t>) на интервале [Х</a:t>
                </a:r>
                <a:r>
                  <a:rPr lang="en-US" b="1" baseline="-25000" dirty="0"/>
                  <a:t>min</a:t>
                </a:r>
                <a:r>
                  <a:rPr lang="ru-RU" b="1" dirty="0"/>
                  <a:t>,Х</a:t>
                </a:r>
                <a:r>
                  <a:rPr lang="en-US" b="1" baseline="-25000" dirty="0"/>
                  <a:t>max</a:t>
                </a:r>
                <a:r>
                  <a:rPr lang="ru-RU" b="1" dirty="0"/>
                  <a:t>]. </a:t>
                </a:r>
                <a:endParaRPr lang="en-US" b="1" dirty="0"/>
              </a:p>
              <a:p>
                <a:pPr algn="just">
                  <a:lnSpc>
                    <a:spcPct val="150000"/>
                  </a:lnSpc>
                </a:pPr>
                <a:r>
                  <a:rPr lang="ru-RU" b="1" dirty="0"/>
                  <a:t>В основной программе определить объект класса для Х</a:t>
                </a:r>
                <a:r>
                  <a:rPr lang="en-US" b="1" baseline="-25000" dirty="0"/>
                  <a:t>min</a:t>
                </a:r>
                <a:r>
                  <a:rPr lang="ru-RU" b="1" dirty="0"/>
                  <a:t>=0, Х</a:t>
                </a:r>
                <a:r>
                  <a:rPr lang="en-US" b="1" baseline="-25000" dirty="0"/>
                  <a:t>max</a:t>
                </a:r>
                <a:r>
                  <a:rPr lang="ru-RU" b="1" dirty="0"/>
                  <a:t>=</a:t>
                </a:r>
                <a14:m>
                  <m:oMath xmlns:m="http://schemas.openxmlformats.org/officeDocument/2006/math">
                    <m:r>
                      <a:rPr lang="ru-RU" sz="2400" b="1" i="0" smtClean="0">
                        <a:latin typeface="Cambria Math"/>
                      </a:rPr>
                      <m:t> </m:t>
                    </m:r>
                    <m:r>
                      <m:rPr>
                        <m:nor/>
                      </m:rPr>
                      <a:rPr lang="ru-RU" sz="2400" b="1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m:t>π</m:t>
                    </m:r>
                    <m:r>
                      <m:rPr>
                        <m:nor/>
                      </m:rPr>
                      <a:rPr lang="ru-RU" sz="2400" b="1"/>
                      <m:t> </m:t>
                    </m:r>
                  </m:oMath>
                </a14:m>
                <a:r>
                  <a:rPr lang="ru-RU" b="1" dirty="0"/>
                  <a:t>и, используя его индексатор, вычислить для отрезка функции, представляемой объектом класса, определенный интеграл методом трапеций (или прямоугольников). </a:t>
                </a:r>
              </a:p>
              <a:p>
                <a:endParaRPr lang="ru-RU" dirty="0"/>
              </a:p>
            </p:txBody>
          </p:sp>
        </mc:Choice>
        <mc:Fallback xmlns="">
          <p:sp>
            <p:nvSpPr>
              <p:cNvPr id="7" name="Объект 6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32682" y="836726"/>
                <a:ext cx="8678635" cy="5336042"/>
              </a:xfrm>
              <a:blipFill>
                <a:blip r:embed="rId2"/>
                <a:stretch>
                  <a:fillRect l="-281" r="-28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1F2F3-AEAF-4FB7-80D2-09F9D6DDE653}" type="slidenum">
              <a:rPr lang="ru-RU" smtClean="0"/>
              <a:t>29</a:t>
            </a:fld>
            <a:endParaRPr lang="ru-RU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37D6DBBA-C795-4A2B-B17F-0CA9DE7A838A}"/>
              </a:ext>
            </a:extLst>
          </p:cNvPr>
          <p:cNvSpPr/>
          <p:nvPr/>
        </p:nvSpPr>
        <p:spPr>
          <a:xfrm>
            <a:off x="2864643" y="5618228"/>
            <a:ext cx="511492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hlinkClick r:id="rId3"/>
              </a:rPr>
              <a:t>https://repl.it/@Maksimenkova/ClassesObjects07</a:t>
            </a:r>
            <a:r>
              <a:rPr lang="en-US" dirty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822968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Задача 1</a:t>
            </a: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96254" y="840920"/>
            <a:ext cx="8866592" cy="5344219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rgbClr val="0000FF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class</a:t>
            </a:r>
            <a:r>
              <a:rPr lang="en-US" dirty="0"/>
              <a:t> </a:t>
            </a:r>
            <a:r>
              <a:rPr lang="en-US" dirty="0">
                <a:solidFill>
                  <a:srgbClr val="2B91AF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Birthday</a:t>
            </a:r>
            <a:r>
              <a:rPr lang="en-US" dirty="0"/>
              <a:t>   {</a:t>
            </a:r>
          </a:p>
          <a:p>
            <a:r>
              <a:rPr lang="en-US" dirty="0"/>
              <a:t>    </a:t>
            </a:r>
            <a:r>
              <a:rPr lang="en-US" dirty="0">
                <a:solidFill>
                  <a:srgbClr val="0000FF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string</a:t>
            </a:r>
            <a:r>
              <a:rPr lang="en-US" dirty="0"/>
              <a:t> name; </a:t>
            </a:r>
            <a:r>
              <a:rPr lang="en-US" dirty="0">
                <a:solidFill>
                  <a:srgbClr val="008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// </a:t>
            </a:r>
            <a:r>
              <a:rPr lang="ru-RU" dirty="0">
                <a:solidFill>
                  <a:srgbClr val="008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закрытое поле - фамилия</a:t>
            </a:r>
          </a:p>
          <a:p>
            <a:r>
              <a:rPr lang="ru-RU" dirty="0"/>
              <a:t>    </a:t>
            </a:r>
            <a:r>
              <a:rPr lang="en-US" dirty="0" err="1">
                <a:solidFill>
                  <a:srgbClr val="0000FF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int</a:t>
            </a:r>
            <a:r>
              <a:rPr lang="en-US" dirty="0"/>
              <a:t> year, month, day; </a:t>
            </a:r>
            <a:r>
              <a:rPr lang="en-US" dirty="0">
                <a:solidFill>
                  <a:srgbClr val="008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// </a:t>
            </a:r>
            <a:r>
              <a:rPr lang="ru-RU" dirty="0">
                <a:solidFill>
                  <a:srgbClr val="008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Закрытые поля: год, месяц, день рождения</a:t>
            </a:r>
          </a:p>
          <a:p>
            <a:r>
              <a:rPr lang="ru-RU" dirty="0"/>
              <a:t>    </a:t>
            </a:r>
            <a:r>
              <a:rPr lang="en-US" dirty="0">
                <a:solidFill>
                  <a:srgbClr val="0000FF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public</a:t>
            </a:r>
            <a:r>
              <a:rPr lang="en-US" dirty="0"/>
              <a:t> </a:t>
            </a:r>
            <a:r>
              <a:rPr lang="en-US" dirty="0">
                <a:highlight>
                  <a:srgbClr val="FFFFFF"/>
                </a:highlight>
                <a:ea typeface="Calibri" panose="020F0502020204030204" pitchFamily="34" charset="0"/>
              </a:rPr>
              <a:t>Birthday(</a:t>
            </a:r>
            <a:r>
              <a:rPr lang="en-US" dirty="0">
                <a:solidFill>
                  <a:srgbClr val="0000FF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string</a:t>
            </a:r>
            <a:r>
              <a:rPr lang="en-US" dirty="0"/>
              <a:t> name, </a:t>
            </a:r>
            <a:r>
              <a:rPr lang="en-US" dirty="0" err="1">
                <a:solidFill>
                  <a:srgbClr val="0000FF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int</a:t>
            </a:r>
            <a:r>
              <a:rPr lang="en-US" dirty="0"/>
              <a:t> y, </a:t>
            </a:r>
            <a:r>
              <a:rPr lang="en-US" dirty="0" err="1">
                <a:solidFill>
                  <a:srgbClr val="0000FF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int</a:t>
            </a:r>
            <a:r>
              <a:rPr lang="en-US" dirty="0"/>
              <a:t> m, </a:t>
            </a:r>
            <a:r>
              <a:rPr lang="en-US" dirty="0" err="1">
                <a:solidFill>
                  <a:srgbClr val="0000FF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int</a:t>
            </a:r>
            <a:r>
              <a:rPr lang="en-US" dirty="0"/>
              <a:t> d)    { </a:t>
            </a:r>
            <a:r>
              <a:rPr lang="en-US" dirty="0">
                <a:solidFill>
                  <a:srgbClr val="008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// </a:t>
            </a:r>
            <a:r>
              <a:rPr lang="ru-RU" dirty="0">
                <a:solidFill>
                  <a:srgbClr val="008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Конструктор</a:t>
            </a:r>
          </a:p>
          <a:p>
            <a:r>
              <a:rPr lang="ru-RU" dirty="0"/>
              <a:t>       </a:t>
            </a:r>
            <a:r>
              <a:rPr lang="en-US" dirty="0">
                <a:solidFill>
                  <a:srgbClr val="0000FF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this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.name</a:t>
            </a:r>
            <a:r>
              <a:rPr lang="en-US" dirty="0"/>
              <a:t> = name;</a:t>
            </a:r>
          </a:p>
          <a:p>
            <a:r>
              <a:rPr lang="en-US" dirty="0"/>
              <a:t>       year = y; month = m; day = d;</a:t>
            </a:r>
          </a:p>
          <a:p>
            <a:r>
              <a:rPr lang="en-US" dirty="0"/>
              <a:t>    }</a:t>
            </a:r>
          </a:p>
          <a:p>
            <a:r>
              <a:rPr lang="en-US" dirty="0"/>
              <a:t>    </a:t>
            </a:r>
            <a:r>
              <a:rPr lang="en-US" dirty="0" err="1">
                <a:solidFill>
                  <a:srgbClr val="2B91AF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DateTime</a:t>
            </a:r>
            <a:r>
              <a:rPr lang="en-US" dirty="0"/>
              <a:t> Date    { </a:t>
            </a:r>
            <a:r>
              <a:rPr lang="en-US" dirty="0">
                <a:solidFill>
                  <a:srgbClr val="008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// </a:t>
            </a:r>
            <a:r>
              <a:rPr lang="ru-RU" dirty="0">
                <a:solidFill>
                  <a:srgbClr val="008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закрытое свойство - дата рождения</a:t>
            </a:r>
          </a:p>
          <a:p>
            <a:r>
              <a:rPr lang="ru-RU" dirty="0"/>
              <a:t>       </a:t>
            </a:r>
            <a:r>
              <a:rPr lang="en-US" dirty="0">
                <a:solidFill>
                  <a:srgbClr val="0000FF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get</a:t>
            </a:r>
            <a:r>
              <a:rPr lang="en-US" dirty="0"/>
              <a:t> { return </a:t>
            </a:r>
            <a:r>
              <a:rPr lang="en-US" dirty="0">
                <a:solidFill>
                  <a:srgbClr val="0000FF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new</a:t>
            </a:r>
            <a:r>
              <a:rPr lang="en-US" dirty="0"/>
              <a:t> </a:t>
            </a:r>
            <a:r>
              <a:rPr lang="en-US" dirty="0" err="1">
                <a:solidFill>
                  <a:srgbClr val="2B91AF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DateTime</a:t>
            </a:r>
            <a:r>
              <a:rPr lang="en-US" dirty="0"/>
              <a:t>(year, month, day); } </a:t>
            </a:r>
          </a:p>
          <a:p>
            <a:r>
              <a:rPr lang="en-US" dirty="0"/>
              <a:t>    } </a:t>
            </a:r>
          </a:p>
          <a:p>
            <a:r>
              <a:rPr lang="en-US" dirty="0"/>
              <a:t>    </a:t>
            </a:r>
            <a:r>
              <a:rPr lang="en-US" dirty="0">
                <a:solidFill>
                  <a:srgbClr val="0000FF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public</a:t>
            </a:r>
            <a:r>
              <a:rPr lang="en-US" dirty="0"/>
              <a:t> </a:t>
            </a:r>
            <a:r>
              <a:rPr lang="en-US" dirty="0">
                <a:solidFill>
                  <a:srgbClr val="0000FF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string</a:t>
            </a:r>
            <a:r>
              <a:rPr lang="en-US" dirty="0"/>
              <a:t> Information {   </a:t>
            </a:r>
            <a:r>
              <a:rPr lang="en-US" dirty="0">
                <a:solidFill>
                  <a:srgbClr val="008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// </a:t>
            </a:r>
            <a:r>
              <a:rPr lang="ru-RU" dirty="0">
                <a:solidFill>
                  <a:srgbClr val="008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свойство - сведения о человеке</a:t>
            </a:r>
          </a:p>
          <a:p>
            <a:r>
              <a:rPr lang="ru-RU" dirty="0"/>
              <a:t>       </a:t>
            </a:r>
            <a:r>
              <a:rPr lang="en-US" dirty="0">
                <a:solidFill>
                  <a:srgbClr val="0000FF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get</a:t>
            </a:r>
            <a:r>
              <a:rPr lang="en-US" dirty="0"/>
              <a:t> {</a:t>
            </a:r>
          </a:p>
          <a:p>
            <a:r>
              <a:rPr lang="en-US" dirty="0"/>
              <a:t>           </a:t>
            </a:r>
            <a:r>
              <a:rPr lang="en-US" dirty="0">
                <a:solidFill>
                  <a:srgbClr val="0000FF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return</a:t>
            </a:r>
            <a:r>
              <a:rPr lang="en-US" dirty="0"/>
              <a:t> name + </a:t>
            </a:r>
            <a:r>
              <a:rPr lang="en-US" dirty="0">
                <a:solidFill>
                  <a:srgbClr val="A31515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", </a:t>
            </a:r>
            <a:r>
              <a:rPr lang="ru-RU" dirty="0">
                <a:solidFill>
                  <a:srgbClr val="A31515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дата рождения " </a:t>
            </a:r>
            <a:r>
              <a:rPr lang="ru-RU" dirty="0"/>
              <a:t>+ </a:t>
            </a:r>
            <a:r>
              <a:rPr lang="en-US" dirty="0"/>
              <a:t>day + </a:t>
            </a:r>
            <a:r>
              <a:rPr lang="en-US" dirty="0">
                <a:solidFill>
                  <a:srgbClr val="A31515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":"</a:t>
            </a:r>
            <a:r>
              <a:rPr lang="en-US" dirty="0"/>
              <a:t> + month + </a:t>
            </a:r>
            <a:r>
              <a:rPr lang="en-US" dirty="0">
                <a:solidFill>
                  <a:srgbClr val="A31515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":"</a:t>
            </a:r>
            <a:r>
              <a:rPr lang="en-US" dirty="0"/>
              <a:t> + year;</a:t>
            </a:r>
          </a:p>
          <a:p>
            <a:r>
              <a:rPr lang="en-US" dirty="0"/>
              <a:t>       }</a:t>
            </a:r>
          </a:p>
          <a:p>
            <a:r>
              <a:rPr lang="en-US" dirty="0"/>
              <a:t>    }</a:t>
            </a:r>
          </a:p>
          <a:p>
            <a:r>
              <a:rPr lang="en-US" sz="1400" dirty="0">
                <a:solidFill>
                  <a:srgbClr val="008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//// </a:t>
            </a:r>
            <a:r>
              <a:rPr lang="ru-RU" sz="1400" dirty="0">
                <a:solidFill>
                  <a:srgbClr val="008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СВОЙСТВО </a:t>
            </a:r>
            <a:r>
              <a:rPr lang="en-US" sz="1400" dirty="0">
                <a:solidFill>
                  <a:srgbClr val="008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HOWMANYDAYS</a:t>
            </a:r>
          </a:p>
          <a:p>
            <a:r>
              <a:rPr lang="en-US" dirty="0"/>
              <a:t>}</a:t>
            </a:r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1F2F3-AEAF-4FB7-80D2-09F9D6DDE653}" type="slidenum">
              <a:rPr lang="ru-RU" smtClean="0"/>
              <a:t>3</a:t>
            </a:fld>
            <a:endParaRPr lang="ru-RU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26C8E2A2-B545-4178-BA4F-8880AB35A0D8}"/>
              </a:ext>
            </a:extLst>
          </p:cNvPr>
          <p:cNvSpPr/>
          <p:nvPr/>
        </p:nvSpPr>
        <p:spPr>
          <a:xfrm>
            <a:off x="3379484" y="5647748"/>
            <a:ext cx="530780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hlinkClick r:id="rId2"/>
              </a:rPr>
              <a:t>https://repl.it/@Maksimenkova/ClassesObjects01</a:t>
            </a:r>
            <a:r>
              <a:rPr lang="en-US" dirty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6304761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Задача </a:t>
            </a:r>
            <a:r>
              <a:rPr lang="en-US" dirty="0"/>
              <a:t>7</a:t>
            </a:r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>
                <a:solidFill>
                  <a:srgbClr val="0000FF"/>
                </a:solidFill>
              </a:rPr>
              <a:t>using</a:t>
            </a:r>
            <a:r>
              <a:rPr lang="en-US" dirty="0">
                <a:solidFill>
                  <a:srgbClr val="000000"/>
                </a:solidFill>
              </a:rPr>
              <a:t> System;</a:t>
            </a:r>
          </a:p>
          <a:p>
            <a:r>
              <a:rPr lang="en-US" dirty="0">
                <a:solidFill>
                  <a:srgbClr val="0000FF"/>
                </a:solidFill>
              </a:rPr>
              <a:t>class</a:t>
            </a:r>
            <a:r>
              <a:rPr lang="en-US" dirty="0">
                <a:solidFill>
                  <a:srgbClr val="000000"/>
                </a:solidFill>
              </a:rPr>
              <a:t> </a:t>
            </a:r>
            <a:r>
              <a:rPr lang="en-US" dirty="0" err="1">
                <a:solidFill>
                  <a:srgbClr val="2B91AF"/>
                </a:solidFill>
              </a:rPr>
              <a:t>MyFunction</a:t>
            </a:r>
            <a:r>
              <a:rPr lang="en-US" dirty="0">
                <a:solidFill>
                  <a:srgbClr val="000000"/>
                </a:solidFill>
              </a:rPr>
              <a:t> {</a:t>
            </a:r>
          </a:p>
          <a:p>
            <a:r>
              <a:rPr lang="en-US" dirty="0">
                <a:solidFill>
                  <a:srgbClr val="000000"/>
                </a:solidFill>
              </a:rPr>
              <a:t>    </a:t>
            </a:r>
            <a:r>
              <a:rPr lang="en-US" dirty="0">
                <a:solidFill>
                  <a:srgbClr val="0000FF"/>
                </a:solidFill>
              </a:rPr>
              <a:t>double</a:t>
            </a:r>
            <a:r>
              <a:rPr lang="en-US" dirty="0">
                <a:solidFill>
                  <a:srgbClr val="000000"/>
                </a:solidFill>
              </a:rPr>
              <a:t> </a:t>
            </a:r>
            <a:r>
              <a:rPr lang="en-US" dirty="0" err="1">
                <a:solidFill>
                  <a:srgbClr val="000000"/>
                </a:solidFill>
              </a:rPr>
              <a:t>xmi</a:t>
            </a:r>
            <a:r>
              <a:rPr lang="en-US" dirty="0">
                <a:solidFill>
                  <a:srgbClr val="000000"/>
                </a:solidFill>
              </a:rPr>
              <a:t>, </a:t>
            </a:r>
            <a:r>
              <a:rPr lang="en-US" dirty="0" err="1">
                <a:solidFill>
                  <a:srgbClr val="000000"/>
                </a:solidFill>
              </a:rPr>
              <a:t>xma</a:t>
            </a:r>
            <a:r>
              <a:rPr lang="en-US" dirty="0">
                <a:solidFill>
                  <a:srgbClr val="000000"/>
                </a:solidFill>
              </a:rPr>
              <a:t>;</a:t>
            </a:r>
          </a:p>
          <a:p>
            <a:r>
              <a:rPr lang="fr-FR" dirty="0">
                <a:solidFill>
                  <a:srgbClr val="000000"/>
                </a:solidFill>
              </a:rPr>
              <a:t>    </a:t>
            </a:r>
            <a:r>
              <a:rPr lang="fr-FR" dirty="0">
                <a:solidFill>
                  <a:srgbClr val="0000FF"/>
                </a:solidFill>
              </a:rPr>
              <a:t>public</a:t>
            </a:r>
            <a:r>
              <a:rPr lang="fr-FR" dirty="0">
                <a:solidFill>
                  <a:srgbClr val="000000"/>
                </a:solidFill>
              </a:rPr>
              <a:t> </a:t>
            </a:r>
            <a:r>
              <a:rPr lang="fr-FR" dirty="0" err="1">
                <a:solidFill>
                  <a:srgbClr val="000000"/>
                </a:solidFill>
              </a:rPr>
              <a:t>MyFunction</a:t>
            </a:r>
            <a:r>
              <a:rPr lang="fr-FR" dirty="0">
                <a:solidFill>
                  <a:srgbClr val="000000"/>
                </a:solidFill>
              </a:rPr>
              <a:t>(</a:t>
            </a:r>
            <a:r>
              <a:rPr lang="fr-FR" dirty="0">
                <a:solidFill>
                  <a:srgbClr val="0000FF"/>
                </a:solidFill>
              </a:rPr>
              <a:t>double</a:t>
            </a:r>
            <a:r>
              <a:rPr lang="fr-FR" dirty="0">
                <a:solidFill>
                  <a:srgbClr val="000000"/>
                </a:solidFill>
              </a:rPr>
              <a:t> mi, </a:t>
            </a:r>
            <a:r>
              <a:rPr lang="fr-FR" dirty="0">
                <a:solidFill>
                  <a:srgbClr val="0000FF"/>
                </a:solidFill>
              </a:rPr>
              <a:t>double</a:t>
            </a:r>
            <a:r>
              <a:rPr lang="fr-FR" dirty="0">
                <a:solidFill>
                  <a:srgbClr val="000000"/>
                </a:solidFill>
              </a:rPr>
              <a:t> ma)</a:t>
            </a:r>
          </a:p>
          <a:p>
            <a:r>
              <a:rPr lang="ru-RU" dirty="0">
                <a:solidFill>
                  <a:srgbClr val="000000"/>
                </a:solidFill>
              </a:rPr>
              <a:t>    {</a:t>
            </a:r>
          </a:p>
          <a:p>
            <a:r>
              <a:rPr lang="en-US" dirty="0">
                <a:solidFill>
                  <a:srgbClr val="000000"/>
                </a:solidFill>
              </a:rPr>
              <a:t>        </a:t>
            </a:r>
            <a:r>
              <a:rPr lang="en-US" dirty="0" err="1">
                <a:solidFill>
                  <a:srgbClr val="000000"/>
                </a:solidFill>
              </a:rPr>
              <a:t>xmi</a:t>
            </a:r>
            <a:r>
              <a:rPr lang="en-US" dirty="0">
                <a:solidFill>
                  <a:srgbClr val="000000"/>
                </a:solidFill>
              </a:rPr>
              <a:t> = mi; </a:t>
            </a:r>
            <a:r>
              <a:rPr lang="en-US" dirty="0" err="1">
                <a:solidFill>
                  <a:srgbClr val="000000"/>
                </a:solidFill>
              </a:rPr>
              <a:t>xma</a:t>
            </a:r>
            <a:r>
              <a:rPr lang="en-US" dirty="0">
                <a:solidFill>
                  <a:srgbClr val="000000"/>
                </a:solidFill>
              </a:rPr>
              <a:t> = ma;</a:t>
            </a:r>
          </a:p>
          <a:p>
            <a:r>
              <a:rPr lang="ru-RU" dirty="0">
                <a:solidFill>
                  <a:srgbClr val="000000"/>
                </a:solidFill>
              </a:rPr>
              <a:t>    }</a:t>
            </a:r>
          </a:p>
          <a:p>
            <a:r>
              <a:rPr lang="en-US" dirty="0">
                <a:solidFill>
                  <a:srgbClr val="000000"/>
                </a:solidFill>
              </a:rPr>
              <a:t>    </a:t>
            </a:r>
            <a:r>
              <a:rPr lang="en-US" dirty="0">
                <a:solidFill>
                  <a:srgbClr val="0000FF"/>
                </a:solidFill>
              </a:rPr>
              <a:t>public</a:t>
            </a:r>
            <a:r>
              <a:rPr lang="en-US" dirty="0">
                <a:solidFill>
                  <a:srgbClr val="000000"/>
                </a:solidFill>
              </a:rPr>
              <a:t> </a:t>
            </a:r>
            <a:r>
              <a:rPr lang="en-US" dirty="0">
                <a:solidFill>
                  <a:srgbClr val="0000FF"/>
                </a:solidFill>
              </a:rPr>
              <a:t>double</a:t>
            </a:r>
            <a:r>
              <a:rPr lang="en-US" dirty="0">
                <a:solidFill>
                  <a:srgbClr val="000000"/>
                </a:solidFill>
              </a:rPr>
              <a:t> </a:t>
            </a:r>
            <a:r>
              <a:rPr lang="en-US" dirty="0">
                <a:solidFill>
                  <a:srgbClr val="0000FF"/>
                </a:solidFill>
              </a:rPr>
              <a:t>this</a:t>
            </a:r>
            <a:r>
              <a:rPr lang="en-US" dirty="0">
                <a:solidFill>
                  <a:srgbClr val="000000"/>
                </a:solidFill>
              </a:rPr>
              <a:t>[</a:t>
            </a:r>
            <a:r>
              <a:rPr lang="en-US" dirty="0">
                <a:solidFill>
                  <a:srgbClr val="0000FF"/>
                </a:solidFill>
              </a:rPr>
              <a:t>double</a:t>
            </a:r>
            <a:r>
              <a:rPr lang="en-US" dirty="0">
                <a:solidFill>
                  <a:srgbClr val="000000"/>
                </a:solidFill>
              </a:rPr>
              <a:t> x] {</a:t>
            </a:r>
          </a:p>
          <a:p>
            <a:r>
              <a:rPr lang="en-US" dirty="0">
                <a:solidFill>
                  <a:srgbClr val="000000"/>
                </a:solidFill>
              </a:rPr>
              <a:t>        </a:t>
            </a:r>
            <a:r>
              <a:rPr lang="en-US" dirty="0">
                <a:solidFill>
                  <a:srgbClr val="0000FF"/>
                </a:solidFill>
              </a:rPr>
              <a:t>get</a:t>
            </a:r>
            <a:r>
              <a:rPr lang="en-US" dirty="0">
                <a:solidFill>
                  <a:srgbClr val="000000"/>
                </a:solidFill>
              </a:rPr>
              <a:t> {</a:t>
            </a:r>
          </a:p>
          <a:p>
            <a:r>
              <a:rPr lang="en-US" dirty="0">
                <a:solidFill>
                  <a:srgbClr val="000000"/>
                </a:solidFill>
              </a:rPr>
              <a:t>            </a:t>
            </a:r>
            <a:r>
              <a:rPr lang="en-US" dirty="0">
                <a:solidFill>
                  <a:srgbClr val="0000FF"/>
                </a:solidFill>
              </a:rPr>
              <a:t>return</a:t>
            </a:r>
            <a:r>
              <a:rPr lang="en-US" dirty="0">
                <a:solidFill>
                  <a:srgbClr val="000000"/>
                </a:solidFill>
              </a:rPr>
              <a:t> x &lt; </a:t>
            </a:r>
            <a:r>
              <a:rPr lang="en-US" dirty="0" err="1">
                <a:solidFill>
                  <a:srgbClr val="000000"/>
                </a:solidFill>
              </a:rPr>
              <a:t>xmi</a:t>
            </a:r>
            <a:r>
              <a:rPr lang="en-US" dirty="0">
                <a:solidFill>
                  <a:srgbClr val="000000"/>
                </a:solidFill>
              </a:rPr>
              <a:t> | x &gt; </a:t>
            </a:r>
            <a:r>
              <a:rPr lang="en-US" dirty="0" err="1">
                <a:solidFill>
                  <a:srgbClr val="000000"/>
                </a:solidFill>
              </a:rPr>
              <a:t>xma</a:t>
            </a:r>
            <a:r>
              <a:rPr lang="en-US" dirty="0">
                <a:solidFill>
                  <a:srgbClr val="000000"/>
                </a:solidFill>
              </a:rPr>
              <a:t> ? 0 :</a:t>
            </a:r>
            <a:r>
              <a:rPr lang="ru-RU" dirty="0">
                <a:solidFill>
                  <a:srgbClr val="000000"/>
                </a:solidFill>
              </a:rPr>
              <a:t> </a:t>
            </a:r>
            <a:r>
              <a:rPr lang="en-US" dirty="0" err="1">
                <a:solidFill>
                  <a:srgbClr val="000000"/>
                </a:solidFill>
              </a:rPr>
              <a:t>Math.Sin</a:t>
            </a:r>
            <a:r>
              <a:rPr lang="en-US" dirty="0">
                <a:solidFill>
                  <a:srgbClr val="000000"/>
                </a:solidFill>
              </a:rPr>
              <a:t>(x);</a:t>
            </a:r>
          </a:p>
          <a:p>
            <a:r>
              <a:rPr lang="ru-RU" dirty="0">
                <a:solidFill>
                  <a:srgbClr val="000000"/>
                </a:solidFill>
              </a:rPr>
              <a:t>        }</a:t>
            </a:r>
          </a:p>
          <a:p>
            <a:r>
              <a:rPr lang="ru-RU" dirty="0">
                <a:solidFill>
                  <a:srgbClr val="000000"/>
                </a:solidFill>
              </a:rPr>
              <a:t>    }</a:t>
            </a:r>
          </a:p>
          <a:p>
            <a:r>
              <a:rPr lang="ru-RU" dirty="0">
                <a:solidFill>
                  <a:srgbClr val="000000"/>
                </a:solidFill>
              </a:rPr>
              <a:t>}</a:t>
            </a:r>
          </a:p>
          <a:p>
            <a:r>
              <a:rPr lang="en-US" dirty="0">
                <a:solidFill>
                  <a:srgbClr val="0000FF"/>
                </a:solidFill>
              </a:rPr>
              <a:t>class</a:t>
            </a:r>
            <a:r>
              <a:rPr lang="en-US" dirty="0">
                <a:solidFill>
                  <a:srgbClr val="000000"/>
                </a:solidFill>
              </a:rPr>
              <a:t> </a:t>
            </a:r>
            <a:r>
              <a:rPr lang="en-US" dirty="0">
                <a:solidFill>
                  <a:srgbClr val="2B91AF"/>
                </a:solidFill>
              </a:rPr>
              <a:t>Program</a:t>
            </a:r>
            <a:r>
              <a:rPr lang="en-US" dirty="0">
                <a:solidFill>
                  <a:srgbClr val="000000"/>
                </a:solidFill>
              </a:rPr>
              <a:t> {</a:t>
            </a:r>
          </a:p>
          <a:p>
            <a:r>
              <a:rPr lang="en-US" dirty="0">
                <a:solidFill>
                  <a:srgbClr val="000000"/>
                </a:solidFill>
              </a:rPr>
              <a:t>    </a:t>
            </a:r>
            <a:r>
              <a:rPr lang="en-US" dirty="0">
                <a:solidFill>
                  <a:srgbClr val="0000FF"/>
                </a:solidFill>
              </a:rPr>
              <a:t>static</a:t>
            </a:r>
            <a:r>
              <a:rPr lang="en-US" dirty="0">
                <a:solidFill>
                  <a:srgbClr val="000000"/>
                </a:solidFill>
              </a:rPr>
              <a:t> </a:t>
            </a:r>
            <a:r>
              <a:rPr lang="en-US" dirty="0">
                <a:solidFill>
                  <a:srgbClr val="0000FF"/>
                </a:solidFill>
              </a:rPr>
              <a:t>void</a:t>
            </a:r>
            <a:r>
              <a:rPr lang="en-US" dirty="0">
                <a:solidFill>
                  <a:srgbClr val="000000"/>
                </a:solidFill>
              </a:rPr>
              <a:t> Main()</a:t>
            </a:r>
          </a:p>
          <a:p>
            <a:r>
              <a:rPr lang="ru-RU" dirty="0">
                <a:solidFill>
                  <a:srgbClr val="000000"/>
                </a:solidFill>
              </a:rPr>
              <a:t>    {</a:t>
            </a:r>
          </a:p>
          <a:p>
            <a:r>
              <a:rPr lang="fr-FR" dirty="0">
                <a:solidFill>
                  <a:srgbClr val="000000"/>
                </a:solidFill>
              </a:rPr>
              <a:t>        </a:t>
            </a:r>
            <a:r>
              <a:rPr lang="fr-FR" dirty="0">
                <a:solidFill>
                  <a:srgbClr val="0000FF"/>
                </a:solidFill>
              </a:rPr>
              <a:t>double</a:t>
            </a:r>
            <a:r>
              <a:rPr lang="fr-FR" dirty="0">
                <a:solidFill>
                  <a:srgbClr val="000000"/>
                </a:solidFill>
              </a:rPr>
              <a:t> </a:t>
            </a:r>
            <a:r>
              <a:rPr lang="fr-FR" dirty="0" err="1">
                <a:solidFill>
                  <a:srgbClr val="000000"/>
                </a:solidFill>
              </a:rPr>
              <a:t>rmi</a:t>
            </a:r>
            <a:r>
              <a:rPr lang="fr-FR" dirty="0">
                <a:solidFill>
                  <a:srgbClr val="000000"/>
                </a:solidFill>
              </a:rPr>
              <a:t> = -5, </a:t>
            </a:r>
            <a:r>
              <a:rPr lang="fr-FR" dirty="0" err="1">
                <a:solidFill>
                  <a:srgbClr val="000000"/>
                </a:solidFill>
              </a:rPr>
              <a:t>rma</a:t>
            </a:r>
            <a:r>
              <a:rPr lang="fr-FR" dirty="0">
                <a:solidFill>
                  <a:srgbClr val="000000"/>
                </a:solidFill>
              </a:rPr>
              <a:t> = 5;</a:t>
            </a:r>
          </a:p>
          <a:p>
            <a:r>
              <a:rPr lang="en-US" dirty="0">
                <a:solidFill>
                  <a:srgbClr val="000000"/>
                </a:solidFill>
              </a:rPr>
              <a:t>        </a:t>
            </a:r>
            <a:r>
              <a:rPr lang="en-US" dirty="0" err="1">
                <a:solidFill>
                  <a:srgbClr val="000000"/>
                </a:solidFill>
              </a:rPr>
              <a:t>MyFunction</a:t>
            </a:r>
            <a:r>
              <a:rPr lang="en-US" dirty="0">
                <a:solidFill>
                  <a:srgbClr val="000000"/>
                </a:solidFill>
              </a:rPr>
              <a:t> sin = </a:t>
            </a:r>
            <a:r>
              <a:rPr lang="en-US" dirty="0">
                <a:solidFill>
                  <a:srgbClr val="0000FF"/>
                </a:solidFill>
              </a:rPr>
              <a:t>new</a:t>
            </a:r>
            <a:r>
              <a:rPr lang="en-US" dirty="0">
                <a:solidFill>
                  <a:srgbClr val="000000"/>
                </a:solidFill>
              </a:rPr>
              <a:t> </a:t>
            </a:r>
            <a:r>
              <a:rPr lang="en-US" dirty="0" err="1">
                <a:solidFill>
                  <a:srgbClr val="000000"/>
                </a:solidFill>
              </a:rPr>
              <a:t>MyFunction</a:t>
            </a:r>
            <a:r>
              <a:rPr lang="en-US" dirty="0">
                <a:solidFill>
                  <a:srgbClr val="000000"/>
                </a:solidFill>
              </a:rPr>
              <a:t>(0, </a:t>
            </a:r>
            <a:r>
              <a:rPr lang="en-US" dirty="0" err="1">
                <a:solidFill>
                  <a:srgbClr val="000000"/>
                </a:solidFill>
              </a:rPr>
              <a:t>Math.PI</a:t>
            </a:r>
            <a:r>
              <a:rPr lang="en-US" dirty="0">
                <a:solidFill>
                  <a:srgbClr val="000000"/>
                </a:solidFill>
              </a:rPr>
              <a:t>);</a:t>
            </a:r>
          </a:p>
          <a:p>
            <a:r>
              <a:rPr lang="en-US" dirty="0">
                <a:solidFill>
                  <a:srgbClr val="000000"/>
                </a:solidFill>
              </a:rPr>
              <a:t>        </a:t>
            </a:r>
            <a:r>
              <a:rPr lang="en-US" dirty="0">
                <a:solidFill>
                  <a:srgbClr val="0000FF"/>
                </a:solidFill>
              </a:rPr>
              <a:t>double</a:t>
            </a:r>
            <a:r>
              <a:rPr lang="en-US" dirty="0">
                <a:solidFill>
                  <a:srgbClr val="000000"/>
                </a:solidFill>
              </a:rPr>
              <a:t> s = 0, del = 0.001;</a:t>
            </a:r>
          </a:p>
          <a:p>
            <a:r>
              <a:rPr lang="it-IT" dirty="0">
                <a:solidFill>
                  <a:srgbClr val="000000"/>
                </a:solidFill>
              </a:rPr>
              <a:t>        </a:t>
            </a:r>
            <a:r>
              <a:rPr lang="it-IT" dirty="0">
                <a:solidFill>
                  <a:srgbClr val="0000FF"/>
                </a:solidFill>
              </a:rPr>
              <a:t>for</a:t>
            </a:r>
            <a:r>
              <a:rPr lang="it-IT" dirty="0">
                <a:solidFill>
                  <a:srgbClr val="000000"/>
                </a:solidFill>
              </a:rPr>
              <a:t> (</a:t>
            </a:r>
            <a:r>
              <a:rPr lang="it-IT" dirty="0">
                <a:solidFill>
                  <a:srgbClr val="0000FF"/>
                </a:solidFill>
              </a:rPr>
              <a:t>double</a:t>
            </a:r>
            <a:r>
              <a:rPr lang="it-IT" dirty="0">
                <a:solidFill>
                  <a:srgbClr val="000000"/>
                </a:solidFill>
              </a:rPr>
              <a:t> x = rmi; x &lt; rma; x += del)</a:t>
            </a:r>
          </a:p>
          <a:p>
            <a:r>
              <a:rPr lang="en-US" dirty="0">
                <a:solidFill>
                  <a:srgbClr val="000000"/>
                </a:solidFill>
              </a:rPr>
              <a:t>            s += sin[x];</a:t>
            </a:r>
          </a:p>
          <a:p>
            <a:r>
              <a:rPr lang="en-US" dirty="0">
                <a:solidFill>
                  <a:srgbClr val="000000"/>
                </a:solidFill>
              </a:rPr>
              <a:t>        s *= del;</a:t>
            </a:r>
          </a:p>
          <a:p>
            <a:r>
              <a:rPr lang="en-US" dirty="0">
                <a:solidFill>
                  <a:srgbClr val="000000"/>
                </a:solidFill>
              </a:rPr>
              <a:t>        </a:t>
            </a:r>
            <a:r>
              <a:rPr lang="en-US" dirty="0" err="1">
                <a:solidFill>
                  <a:srgbClr val="000000"/>
                </a:solidFill>
              </a:rPr>
              <a:t>Console.WriteLine</a:t>
            </a:r>
            <a:r>
              <a:rPr lang="en-US" dirty="0">
                <a:solidFill>
                  <a:srgbClr val="000000"/>
                </a:solidFill>
              </a:rPr>
              <a:t>(s);</a:t>
            </a:r>
          </a:p>
          <a:p>
            <a:r>
              <a:rPr lang="ru-RU" dirty="0">
                <a:solidFill>
                  <a:srgbClr val="000000"/>
                </a:solidFill>
              </a:rPr>
              <a:t>    }</a:t>
            </a:r>
          </a:p>
          <a:p>
            <a:r>
              <a:rPr lang="ru-RU" dirty="0">
                <a:solidFill>
                  <a:srgbClr val="000000"/>
                </a:solidFill>
              </a:rPr>
              <a:t>}</a:t>
            </a:r>
          </a:p>
          <a:p>
            <a:endParaRPr lang="ru-RU" b="0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1F2F3-AEAF-4FB7-80D2-09F9D6DDE653}" type="slidenum">
              <a:rPr lang="ru-RU" smtClean="0"/>
              <a:pPr/>
              <a:t>30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40958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29CA2037-7FCD-40BB-90AB-F61B10C278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Задача 8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567E94D-72A9-46A0-9A07-E4A2E64E8A2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Разработать класс </a:t>
            </a:r>
            <a:r>
              <a:rPr lang="en-US" dirty="0"/>
              <a:t>Schedule</a:t>
            </a:r>
            <a:r>
              <a:rPr lang="ru-RU" dirty="0"/>
              <a:t>, в котором неделя представлена при помощи индексатора со строковым индексом – днём недели.</a:t>
            </a:r>
          </a:p>
          <a:p>
            <a:r>
              <a:rPr lang="ru-RU" dirty="0"/>
              <a:t>Протестировать класс в консольном приложении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BFE53C2-1067-46EA-82CE-F8AD4EA8C0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1F2F3-AEAF-4FB7-80D2-09F9D6DDE653}" type="slidenum">
              <a:rPr lang="ru-RU" smtClean="0"/>
              <a:t>31</a:t>
            </a:fld>
            <a:endParaRPr lang="ru-RU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46C214C-10EC-4109-A563-84EBD6DEE22A}"/>
              </a:ext>
            </a:extLst>
          </p:cNvPr>
          <p:cNvSpPr/>
          <p:nvPr/>
        </p:nvSpPr>
        <p:spPr>
          <a:xfrm>
            <a:off x="3936206" y="5832413"/>
            <a:ext cx="54864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hlinkClick r:id="rId2"/>
              </a:rPr>
              <a:t>https://repl.it/@Maksimenkova/ClassesObjects08</a:t>
            </a:r>
            <a:r>
              <a:rPr lang="en-US" dirty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949313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Задача </a:t>
            </a:r>
            <a:r>
              <a:rPr lang="en-US" dirty="0"/>
              <a:t>8</a:t>
            </a:r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>
                <a:solidFill>
                  <a:srgbClr val="0000FF"/>
                </a:solidFill>
                <a:highlight>
                  <a:srgbClr val="FFFFFF"/>
                </a:highlight>
              </a:rPr>
              <a:t>class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</a:rPr>
              <a:t> </a:t>
            </a:r>
            <a:r>
              <a:rPr lang="en-US" dirty="0">
                <a:solidFill>
                  <a:srgbClr val="2B91AF"/>
                </a:solidFill>
                <a:highlight>
                  <a:srgbClr val="FFFFFF"/>
                </a:highlight>
              </a:rPr>
              <a:t>Schedule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</a:rPr>
              <a:t> {</a:t>
            </a:r>
            <a:r>
              <a:rPr lang="en-US" dirty="0">
                <a:solidFill>
                  <a:srgbClr val="008000"/>
                </a:solidFill>
                <a:highlight>
                  <a:srgbClr val="FFFFFF"/>
                </a:highlight>
              </a:rPr>
              <a:t>//</a:t>
            </a:r>
            <a:r>
              <a:rPr lang="ru-RU" dirty="0">
                <a:solidFill>
                  <a:srgbClr val="008000"/>
                </a:solidFill>
                <a:highlight>
                  <a:srgbClr val="FFFFFF"/>
                </a:highlight>
              </a:rPr>
              <a:t> Начало занятий в разные дни недели</a:t>
            </a:r>
            <a:endParaRPr lang="en-US" dirty="0">
              <a:solidFill>
                <a:srgbClr val="008000"/>
              </a:solidFill>
              <a:highlight>
                <a:srgbClr val="FFFFFF"/>
              </a:highlight>
            </a:endParaRPr>
          </a:p>
          <a:p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</a:rPr>
              <a:t>   </a:t>
            </a:r>
            <a:r>
              <a:rPr lang="en-US" dirty="0">
                <a:solidFill>
                  <a:srgbClr val="0000FF"/>
                </a:solidFill>
                <a:highlight>
                  <a:srgbClr val="FFFFFF"/>
                </a:highlight>
              </a:rPr>
              <a:t>public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</a:rPr>
              <a:t> </a:t>
            </a:r>
            <a:r>
              <a:rPr lang="en-US" dirty="0">
                <a:solidFill>
                  <a:srgbClr val="0000FF"/>
                </a:solidFill>
                <a:highlight>
                  <a:srgbClr val="FFFFFF"/>
                </a:highlight>
              </a:rPr>
              <a:t>string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</a:rPr>
              <a:t> </a:t>
            </a:r>
            <a:r>
              <a:rPr lang="en-US" dirty="0">
                <a:solidFill>
                  <a:srgbClr val="0000FF"/>
                </a:solidFill>
                <a:highlight>
                  <a:srgbClr val="FFFFFF"/>
                </a:highlight>
              </a:rPr>
              <a:t>this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</a:rPr>
              <a:t>[</a:t>
            </a:r>
            <a:r>
              <a:rPr lang="en-US" dirty="0">
                <a:solidFill>
                  <a:srgbClr val="0000FF"/>
                </a:solidFill>
                <a:highlight>
                  <a:srgbClr val="FFFFFF"/>
                </a:highlight>
              </a:rPr>
              <a:t>string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</a:rPr>
              <a:t> day] {</a:t>
            </a:r>
          </a:p>
          <a:p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</a:rPr>
              <a:t>      </a:t>
            </a:r>
            <a:r>
              <a:rPr lang="en-US" dirty="0">
                <a:solidFill>
                  <a:srgbClr val="0000FF"/>
                </a:solidFill>
                <a:highlight>
                  <a:srgbClr val="FFFFFF"/>
                </a:highlight>
              </a:rPr>
              <a:t>get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</a:rPr>
              <a:t> {</a:t>
            </a:r>
          </a:p>
          <a:p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</a:rPr>
              <a:t>         </a:t>
            </a:r>
            <a:r>
              <a:rPr lang="en-US" dirty="0">
                <a:solidFill>
                  <a:srgbClr val="0000FF"/>
                </a:solidFill>
                <a:highlight>
                  <a:srgbClr val="FFFFFF"/>
                </a:highlight>
              </a:rPr>
              <a:t>switch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</a:rPr>
              <a:t> (day) {</a:t>
            </a:r>
          </a:p>
          <a:p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</a:rPr>
              <a:t>            </a:t>
            </a:r>
            <a:r>
              <a:rPr lang="en-US" dirty="0">
                <a:solidFill>
                  <a:srgbClr val="0000FF"/>
                </a:solidFill>
                <a:highlight>
                  <a:srgbClr val="FFFFFF"/>
                </a:highlight>
              </a:rPr>
              <a:t>case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</a:rPr>
              <a:t> </a:t>
            </a:r>
            <a:r>
              <a:rPr lang="en-US" dirty="0">
                <a:solidFill>
                  <a:srgbClr val="A31515"/>
                </a:solidFill>
                <a:highlight>
                  <a:srgbClr val="FFFFFF"/>
                </a:highlight>
              </a:rPr>
              <a:t>"</a:t>
            </a:r>
            <a:r>
              <a:rPr lang="ru-RU" dirty="0">
                <a:solidFill>
                  <a:srgbClr val="A31515"/>
                </a:solidFill>
                <a:highlight>
                  <a:srgbClr val="FFFFFF"/>
                </a:highlight>
              </a:rPr>
              <a:t>понедельник"</a:t>
            </a:r>
            <a:r>
              <a:rPr lang="ru-RU" dirty="0">
                <a:solidFill>
                  <a:srgbClr val="000000"/>
                </a:solidFill>
                <a:highlight>
                  <a:srgbClr val="FFFFFF"/>
                </a:highlight>
              </a:rPr>
              <a:t>: </a:t>
            </a:r>
            <a:r>
              <a:rPr lang="en-US" dirty="0">
                <a:solidFill>
                  <a:srgbClr val="0000FF"/>
                </a:solidFill>
                <a:highlight>
                  <a:srgbClr val="FFFFFF"/>
                </a:highlight>
              </a:rPr>
              <a:t>return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</a:rPr>
              <a:t> days[0] == </a:t>
            </a:r>
            <a:r>
              <a:rPr lang="en-US" dirty="0">
                <a:solidFill>
                  <a:srgbClr val="0000FF"/>
                </a:solidFill>
                <a:highlight>
                  <a:srgbClr val="FFFFFF"/>
                </a:highlight>
              </a:rPr>
              <a:t>null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</a:rPr>
              <a:t> ? </a:t>
            </a:r>
            <a:r>
              <a:rPr lang="en-US" dirty="0">
                <a:solidFill>
                  <a:srgbClr val="A31515"/>
                </a:solidFill>
                <a:highlight>
                  <a:srgbClr val="FFFFFF"/>
                </a:highlight>
              </a:rPr>
              <a:t>"</a:t>
            </a:r>
            <a:r>
              <a:rPr lang="ru-RU" dirty="0">
                <a:solidFill>
                  <a:srgbClr val="A31515"/>
                </a:solidFill>
                <a:highlight>
                  <a:srgbClr val="FFFFFF"/>
                </a:highlight>
              </a:rPr>
              <a:t>Нет занятий"</a:t>
            </a:r>
            <a:r>
              <a:rPr lang="ru-RU" dirty="0">
                <a:solidFill>
                  <a:srgbClr val="000000"/>
                </a:solidFill>
                <a:highlight>
                  <a:srgbClr val="FFFFFF"/>
                </a:highlight>
              </a:rPr>
              <a:t> : 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</a:rPr>
              <a:t>days[0];</a:t>
            </a:r>
          </a:p>
          <a:p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</a:rPr>
              <a:t>            </a:t>
            </a:r>
            <a:r>
              <a:rPr lang="en-US" dirty="0">
                <a:solidFill>
                  <a:srgbClr val="0000FF"/>
                </a:solidFill>
                <a:highlight>
                  <a:srgbClr val="FFFFFF"/>
                </a:highlight>
              </a:rPr>
              <a:t>case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</a:rPr>
              <a:t> </a:t>
            </a:r>
            <a:r>
              <a:rPr lang="en-US" dirty="0">
                <a:solidFill>
                  <a:srgbClr val="A31515"/>
                </a:solidFill>
                <a:highlight>
                  <a:srgbClr val="FFFFFF"/>
                </a:highlight>
              </a:rPr>
              <a:t>"</a:t>
            </a:r>
            <a:r>
              <a:rPr lang="en-US" dirty="0" err="1">
                <a:solidFill>
                  <a:srgbClr val="A31515"/>
                </a:solidFill>
                <a:highlight>
                  <a:srgbClr val="FFFFFF"/>
                </a:highlight>
              </a:rPr>
              <a:t>вторник</a:t>
            </a:r>
            <a:r>
              <a:rPr lang="en-US" dirty="0">
                <a:solidFill>
                  <a:srgbClr val="A31515"/>
                </a:solidFill>
                <a:highlight>
                  <a:srgbClr val="FFFFFF"/>
                </a:highlight>
              </a:rPr>
              <a:t>"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</a:rPr>
              <a:t>: </a:t>
            </a:r>
            <a:r>
              <a:rPr lang="en-US" dirty="0">
                <a:solidFill>
                  <a:srgbClr val="0000FF"/>
                </a:solidFill>
                <a:highlight>
                  <a:srgbClr val="FFFFFF"/>
                </a:highlight>
              </a:rPr>
              <a:t>return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</a:rPr>
              <a:t> days[1] == </a:t>
            </a:r>
            <a:r>
              <a:rPr lang="en-US" dirty="0">
                <a:solidFill>
                  <a:srgbClr val="0000FF"/>
                </a:solidFill>
                <a:highlight>
                  <a:srgbClr val="FFFFFF"/>
                </a:highlight>
              </a:rPr>
              <a:t>null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</a:rPr>
              <a:t> ? </a:t>
            </a:r>
            <a:r>
              <a:rPr lang="en-US" dirty="0">
                <a:solidFill>
                  <a:srgbClr val="A31515"/>
                </a:solidFill>
                <a:highlight>
                  <a:srgbClr val="FFFFFF"/>
                </a:highlight>
              </a:rPr>
              <a:t>"</a:t>
            </a:r>
            <a:r>
              <a:rPr lang="en-US" dirty="0" err="1">
                <a:solidFill>
                  <a:srgbClr val="A31515"/>
                </a:solidFill>
                <a:highlight>
                  <a:srgbClr val="FFFFFF"/>
                </a:highlight>
              </a:rPr>
              <a:t>Нет</a:t>
            </a:r>
            <a:r>
              <a:rPr lang="en-US" dirty="0">
                <a:solidFill>
                  <a:srgbClr val="A31515"/>
                </a:solidFill>
                <a:highlight>
                  <a:srgbClr val="FFFFFF"/>
                </a:highlight>
              </a:rPr>
              <a:t> </a:t>
            </a:r>
            <a:r>
              <a:rPr lang="en-US" dirty="0" err="1">
                <a:solidFill>
                  <a:srgbClr val="A31515"/>
                </a:solidFill>
                <a:highlight>
                  <a:srgbClr val="FFFFFF"/>
                </a:highlight>
              </a:rPr>
              <a:t>занятий</a:t>
            </a:r>
            <a:r>
              <a:rPr lang="en-US" dirty="0">
                <a:solidFill>
                  <a:srgbClr val="A31515"/>
                </a:solidFill>
                <a:highlight>
                  <a:srgbClr val="FFFFFF"/>
                </a:highlight>
              </a:rPr>
              <a:t>"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</a:rPr>
              <a:t> : days[1];</a:t>
            </a:r>
          </a:p>
          <a:p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</a:rPr>
              <a:t>            </a:t>
            </a:r>
            <a:r>
              <a:rPr lang="en-US" dirty="0">
                <a:solidFill>
                  <a:srgbClr val="0000FF"/>
                </a:solidFill>
                <a:highlight>
                  <a:srgbClr val="FFFFFF"/>
                </a:highlight>
              </a:rPr>
              <a:t>case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</a:rPr>
              <a:t> </a:t>
            </a:r>
            <a:r>
              <a:rPr lang="en-US" dirty="0">
                <a:solidFill>
                  <a:srgbClr val="A31515"/>
                </a:solidFill>
                <a:highlight>
                  <a:srgbClr val="FFFFFF"/>
                </a:highlight>
              </a:rPr>
              <a:t>"</a:t>
            </a:r>
            <a:r>
              <a:rPr lang="en-US" dirty="0" err="1">
                <a:solidFill>
                  <a:srgbClr val="A31515"/>
                </a:solidFill>
                <a:highlight>
                  <a:srgbClr val="FFFFFF"/>
                </a:highlight>
              </a:rPr>
              <a:t>среда</a:t>
            </a:r>
            <a:r>
              <a:rPr lang="en-US" dirty="0">
                <a:solidFill>
                  <a:srgbClr val="A31515"/>
                </a:solidFill>
                <a:highlight>
                  <a:srgbClr val="FFFFFF"/>
                </a:highlight>
              </a:rPr>
              <a:t>"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</a:rPr>
              <a:t>: </a:t>
            </a:r>
            <a:r>
              <a:rPr lang="en-US" dirty="0">
                <a:solidFill>
                  <a:srgbClr val="0000FF"/>
                </a:solidFill>
                <a:highlight>
                  <a:srgbClr val="FFFFFF"/>
                </a:highlight>
              </a:rPr>
              <a:t>return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</a:rPr>
              <a:t> days[2] == </a:t>
            </a:r>
            <a:r>
              <a:rPr lang="en-US" dirty="0">
                <a:solidFill>
                  <a:srgbClr val="0000FF"/>
                </a:solidFill>
                <a:highlight>
                  <a:srgbClr val="FFFFFF"/>
                </a:highlight>
              </a:rPr>
              <a:t>null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</a:rPr>
              <a:t> ? </a:t>
            </a:r>
            <a:r>
              <a:rPr lang="en-US" dirty="0">
                <a:solidFill>
                  <a:srgbClr val="A31515"/>
                </a:solidFill>
                <a:highlight>
                  <a:srgbClr val="FFFFFF"/>
                </a:highlight>
              </a:rPr>
              <a:t>"</a:t>
            </a:r>
            <a:r>
              <a:rPr lang="en-US" dirty="0" err="1">
                <a:solidFill>
                  <a:srgbClr val="A31515"/>
                </a:solidFill>
                <a:highlight>
                  <a:srgbClr val="FFFFFF"/>
                </a:highlight>
              </a:rPr>
              <a:t>Нет</a:t>
            </a:r>
            <a:r>
              <a:rPr lang="en-US" dirty="0">
                <a:solidFill>
                  <a:srgbClr val="A31515"/>
                </a:solidFill>
                <a:highlight>
                  <a:srgbClr val="FFFFFF"/>
                </a:highlight>
              </a:rPr>
              <a:t> </a:t>
            </a:r>
            <a:r>
              <a:rPr lang="en-US" dirty="0" err="1">
                <a:solidFill>
                  <a:srgbClr val="A31515"/>
                </a:solidFill>
                <a:highlight>
                  <a:srgbClr val="FFFFFF"/>
                </a:highlight>
              </a:rPr>
              <a:t>занятий</a:t>
            </a:r>
            <a:r>
              <a:rPr lang="en-US" dirty="0">
                <a:solidFill>
                  <a:srgbClr val="A31515"/>
                </a:solidFill>
                <a:highlight>
                  <a:srgbClr val="FFFFFF"/>
                </a:highlight>
              </a:rPr>
              <a:t>"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</a:rPr>
              <a:t> : days[2];</a:t>
            </a:r>
          </a:p>
          <a:p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</a:rPr>
              <a:t>            </a:t>
            </a:r>
            <a:r>
              <a:rPr lang="en-US" dirty="0">
                <a:solidFill>
                  <a:srgbClr val="0000FF"/>
                </a:solidFill>
                <a:highlight>
                  <a:srgbClr val="FFFFFF"/>
                </a:highlight>
              </a:rPr>
              <a:t>case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</a:rPr>
              <a:t> </a:t>
            </a:r>
            <a:r>
              <a:rPr lang="en-US" dirty="0">
                <a:solidFill>
                  <a:srgbClr val="A31515"/>
                </a:solidFill>
                <a:highlight>
                  <a:srgbClr val="FFFFFF"/>
                </a:highlight>
              </a:rPr>
              <a:t>"</a:t>
            </a:r>
            <a:r>
              <a:rPr lang="ru-RU" dirty="0">
                <a:solidFill>
                  <a:srgbClr val="A31515"/>
                </a:solidFill>
                <a:highlight>
                  <a:srgbClr val="FFFFFF"/>
                </a:highlight>
              </a:rPr>
              <a:t>четверг"</a:t>
            </a:r>
            <a:r>
              <a:rPr lang="ru-RU" dirty="0">
                <a:solidFill>
                  <a:srgbClr val="000000"/>
                </a:solidFill>
                <a:highlight>
                  <a:srgbClr val="FFFFFF"/>
                </a:highlight>
              </a:rPr>
              <a:t>: </a:t>
            </a:r>
            <a:r>
              <a:rPr lang="en-US" dirty="0">
                <a:solidFill>
                  <a:srgbClr val="0000FF"/>
                </a:solidFill>
                <a:highlight>
                  <a:srgbClr val="FFFFFF"/>
                </a:highlight>
              </a:rPr>
              <a:t>return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</a:rPr>
              <a:t> days[3] == </a:t>
            </a:r>
            <a:r>
              <a:rPr lang="en-US" dirty="0">
                <a:solidFill>
                  <a:srgbClr val="0000FF"/>
                </a:solidFill>
                <a:highlight>
                  <a:srgbClr val="FFFFFF"/>
                </a:highlight>
              </a:rPr>
              <a:t>null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</a:rPr>
              <a:t> ? </a:t>
            </a:r>
            <a:r>
              <a:rPr lang="en-US" dirty="0">
                <a:solidFill>
                  <a:srgbClr val="A31515"/>
                </a:solidFill>
                <a:highlight>
                  <a:srgbClr val="FFFFFF"/>
                </a:highlight>
              </a:rPr>
              <a:t>"</a:t>
            </a:r>
            <a:r>
              <a:rPr lang="ru-RU" dirty="0">
                <a:solidFill>
                  <a:srgbClr val="A31515"/>
                </a:solidFill>
                <a:highlight>
                  <a:srgbClr val="FFFFFF"/>
                </a:highlight>
              </a:rPr>
              <a:t>Нет занятий"</a:t>
            </a:r>
            <a:r>
              <a:rPr lang="ru-RU" dirty="0">
                <a:solidFill>
                  <a:srgbClr val="000000"/>
                </a:solidFill>
                <a:highlight>
                  <a:srgbClr val="FFFFFF"/>
                </a:highlight>
              </a:rPr>
              <a:t> : 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</a:rPr>
              <a:t>days[3];</a:t>
            </a:r>
          </a:p>
          <a:p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</a:rPr>
              <a:t>            </a:t>
            </a:r>
            <a:r>
              <a:rPr lang="en-US" dirty="0">
                <a:solidFill>
                  <a:srgbClr val="0000FF"/>
                </a:solidFill>
                <a:highlight>
                  <a:srgbClr val="FFFFFF"/>
                </a:highlight>
              </a:rPr>
              <a:t>case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</a:rPr>
              <a:t> </a:t>
            </a:r>
            <a:r>
              <a:rPr lang="en-US" dirty="0">
                <a:solidFill>
                  <a:srgbClr val="A31515"/>
                </a:solidFill>
                <a:highlight>
                  <a:srgbClr val="FFFFFF"/>
                </a:highlight>
              </a:rPr>
              <a:t>"</a:t>
            </a:r>
            <a:r>
              <a:rPr lang="en-US" dirty="0" err="1">
                <a:solidFill>
                  <a:srgbClr val="A31515"/>
                </a:solidFill>
                <a:highlight>
                  <a:srgbClr val="FFFFFF"/>
                </a:highlight>
              </a:rPr>
              <a:t>пятница</a:t>
            </a:r>
            <a:r>
              <a:rPr lang="en-US" dirty="0">
                <a:solidFill>
                  <a:srgbClr val="A31515"/>
                </a:solidFill>
                <a:highlight>
                  <a:srgbClr val="FFFFFF"/>
                </a:highlight>
              </a:rPr>
              <a:t>"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</a:rPr>
              <a:t>: </a:t>
            </a:r>
            <a:r>
              <a:rPr lang="en-US" dirty="0">
                <a:solidFill>
                  <a:srgbClr val="0000FF"/>
                </a:solidFill>
                <a:highlight>
                  <a:srgbClr val="FFFFFF"/>
                </a:highlight>
              </a:rPr>
              <a:t>return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</a:rPr>
              <a:t> days[4] == </a:t>
            </a:r>
            <a:r>
              <a:rPr lang="en-US" dirty="0">
                <a:solidFill>
                  <a:srgbClr val="0000FF"/>
                </a:solidFill>
                <a:highlight>
                  <a:srgbClr val="FFFFFF"/>
                </a:highlight>
              </a:rPr>
              <a:t>null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</a:rPr>
              <a:t> ? </a:t>
            </a:r>
            <a:r>
              <a:rPr lang="en-US" dirty="0">
                <a:solidFill>
                  <a:srgbClr val="A31515"/>
                </a:solidFill>
                <a:highlight>
                  <a:srgbClr val="FFFFFF"/>
                </a:highlight>
              </a:rPr>
              <a:t>"</a:t>
            </a:r>
            <a:r>
              <a:rPr lang="en-US" dirty="0" err="1">
                <a:solidFill>
                  <a:srgbClr val="A31515"/>
                </a:solidFill>
                <a:highlight>
                  <a:srgbClr val="FFFFFF"/>
                </a:highlight>
              </a:rPr>
              <a:t>Нет</a:t>
            </a:r>
            <a:r>
              <a:rPr lang="en-US" dirty="0">
                <a:solidFill>
                  <a:srgbClr val="A31515"/>
                </a:solidFill>
                <a:highlight>
                  <a:srgbClr val="FFFFFF"/>
                </a:highlight>
              </a:rPr>
              <a:t> </a:t>
            </a:r>
            <a:r>
              <a:rPr lang="en-US" dirty="0" err="1">
                <a:solidFill>
                  <a:srgbClr val="A31515"/>
                </a:solidFill>
                <a:highlight>
                  <a:srgbClr val="FFFFFF"/>
                </a:highlight>
              </a:rPr>
              <a:t>занятий</a:t>
            </a:r>
            <a:r>
              <a:rPr lang="en-US" dirty="0">
                <a:solidFill>
                  <a:srgbClr val="A31515"/>
                </a:solidFill>
                <a:highlight>
                  <a:srgbClr val="FFFFFF"/>
                </a:highlight>
              </a:rPr>
              <a:t>"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</a:rPr>
              <a:t> : days[4];</a:t>
            </a:r>
          </a:p>
          <a:p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</a:rPr>
              <a:t>            </a:t>
            </a:r>
            <a:r>
              <a:rPr lang="en-US" dirty="0">
                <a:solidFill>
                  <a:srgbClr val="0000FF"/>
                </a:solidFill>
                <a:highlight>
                  <a:srgbClr val="FFFFFF"/>
                </a:highlight>
              </a:rPr>
              <a:t>case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</a:rPr>
              <a:t> </a:t>
            </a:r>
            <a:r>
              <a:rPr lang="en-US" dirty="0">
                <a:solidFill>
                  <a:srgbClr val="A31515"/>
                </a:solidFill>
                <a:highlight>
                  <a:srgbClr val="FFFFFF"/>
                </a:highlight>
              </a:rPr>
              <a:t>"</a:t>
            </a:r>
            <a:r>
              <a:rPr lang="ru-RU" dirty="0">
                <a:solidFill>
                  <a:srgbClr val="A31515"/>
                </a:solidFill>
                <a:highlight>
                  <a:srgbClr val="FFFFFF"/>
                </a:highlight>
              </a:rPr>
              <a:t>суббота"</a:t>
            </a:r>
            <a:r>
              <a:rPr lang="ru-RU" dirty="0">
                <a:solidFill>
                  <a:srgbClr val="000000"/>
                </a:solidFill>
                <a:highlight>
                  <a:srgbClr val="FFFFFF"/>
                </a:highlight>
              </a:rPr>
              <a:t>: </a:t>
            </a:r>
            <a:r>
              <a:rPr lang="en-US" dirty="0">
                <a:solidFill>
                  <a:srgbClr val="0000FF"/>
                </a:solidFill>
                <a:highlight>
                  <a:srgbClr val="FFFFFF"/>
                </a:highlight>
              </a:rPr>
              <a:t>return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</a:rPr>
              <a:t> days[5] == </a:t>
            </a:r>
            <a:r>
              <a:rPr lang="en-US" dirty="0">
                <a:solidFill>
                  <a:srgbClr val="0000FF"/>
                </a:solidFill>
                <a:highlight>
                  <a:srgbClr val="FFFFFF"/>
                </a:highlight>
              </a:rPr>
              <a:t>null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</a:rPr>
              <a:t> ? </a:t>
            </a:r>
            <a:r>
              <a:rPr lang="en-US" dirty="0">
                <a:solidFill>
                  <a:srgbClr val="A31515"/>
                </a:solidFill>
                <a:highlight>
                  <a:srgbClr val="FFFFFF"/>
                </a:highlight>
              </a:rPr>
              <a:t>"</a:t>
            </a:r>
            <a:r>
              <a:rPr lang="ru-RU" dirty="0">
                <a:solidFill>
                  <a:srgbClr val="A31515"/>
                </a:solidFill>
                <a:highlight>
                  <a:srgbClr val="FFFFFF"/>
                </a:highlight>
              </a:rPr>
              <a:t>Нет занятий"</a:t>
            </a:r>
            <a:r>
              <a:rPr lang="ru-RU" dirty="0">
                <a:solidFill>
                  <a:srgbClr val="000000"/>
                </a:solidFill>
                <a:highlight>
                  <a:srgbClr val="FFFFFF"/>
                </a:highlight>
              </a:rPr>
              <a:t> : 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</a:rPr>
              <a:t>days[5];</a:t>
            </a:r>
          </a:p>
          <a:p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</a:rPr>
              <a:t>            </a:t>
            </a:r>
            <a:r>
              <a:rPr lang="en-US" dirty="0">
                <a:solidFill>
                  <a:srgbClr val="0000FF"/>
                </a:solidFill>
                <a:highlight>
                  <a:srgbClr val="FFFFFF"/>
                </a:highlight>
              </a:rPr>
              <a:t>case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</a:rPr>
              <a:t> </a:t>
            </a:r>
            <a:r>
              <a:rPr lang="en-US" dirty="0">
                <a:solidFill>
                  <a:srgbClr val="A31515"/>
                </a:solidFill>
                <a:highlight>
                  <a:srgbClr val="FFFFFF"/>
                </a:highlight>
              </a:rPr>
              <a:t>"</a:t>
            </a:r>
            <a:r>
              <a:rPr lang="ru-RU" dirty="0">
                <a:solidFill>
                  <a:srgbClr val="A31515"/>
                </a:solidFill>
                <a:highlight>
                  <a:srgbClr val="FFFFFF"/>
                </a:highlight>
              </a:rPr>
              <a:t>воскресенье"</a:t>
            </a:r>
            <a:r>
              <a:rPr lang="ru-RU" dirty="0">
                <a:solidFill>
                  <a:srgbClr val="000000"/>
                </a:solidFill>
                <a:highlight>
                  <a:srgbClr val="FFFFFF"/>
                </a:highlight>
              </a:rPr>
              <a:t>: </a:t>
            </a:r>
            <a:r>
              <a:rPr lang="en-US" dirty="0">
                <a:solidFill>
                  <a:srgbClr val="0000FF"/>
                </a:solidFill>
                <a:highlight>
                  <a:srgbClr val="FFFFFF"/>
                </a:highlight>
              </a:rPr>
              <a:t>return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</a:rPr>
              <a:t> days[6] == </a:t>
            </a:r>
            <a:r>
              <a:rPr lang="en-US" dirty="0">
                <a:solidFill>
                  <a:srgbClr val="0000FF"/>
                </a:solidFill>
                <a:highlight>
                  <a:srgbClr val="FFFFFF"/>
                </a:highlight>
              </a:rPr>
              <a:t>null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</a:rPr>
              <a:t> ? </a:t>
            </a:r>
            <a:r>
              <a:rPr lang="en-US" dirty="0">
                <a:solidFill>
                  <a:srgbClr val="A31515"/>
                </a:solidFill>
                <a:highlight>
                  <a:srgbClr val="FFFFFF"/>
                </a:highlight>
              </a:rPr>
              <a:t>"</a:t>
            </a:r>
            <a:r>
              <a:rPr lang="ru-RU" dirty="0">
                <a:solidFill>
                  <a:srgbClr val="A31515"/>
                </a:solidFill>
                <a:highlight>
                  <a:srgbClr val="FFFFFF"/>
                </a:highlight>
              </a:rPr>
              <a:t>Нет занятий"</a:t>
            </a:r>
            <a:r>
              <a:rPr lang="ru-RU" dirty="0">
                <a:solidFill>
                  <a:srgbClr val="000000"/>
                </a:solidFill>
                <a:highlight>
                  <a:srgbClr val="FFFFFF"/>
                </a:highlight>
              </a:rPr>
              <a:t> : 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</a:rPr>
              <a:t>days[6];</a:t>
            </a:r>
          </a:p>
          <a:p>
            <a:r>
              <a:rPr lang="ru-RU" dirty="0">
                <a:solidFill>
                  <a:srgbClr val="000000"/>
                </a:solidFill>
                <a:highlight>
                  <a:srgbClr val="FFFFFF"/>
                </a:highlight>
              </a:rPr>
              <a:t>            </a:t>
            </a:r>
            <a:r>
              <a:rPr lang="ru-RU" dirty="0" err="1">
                <a:solidFill>
                  <a:srgbClr val="0000FF"/>
                </a:solidFill>
                <a:highlight>
                  <a:srgbClr val="FFFFFF"/>
                </a:highlight>
              </a:rPr>
              <a:t>default</a:t>
            </a:r>
            <a:r>
              <a:rPr lang="ru-RU" dirty="0">
                <a:solidFill>
                  <a:srgbClr val="000000"/>
                </a:solidFill>
                <a:highlight>
                  <a:srgbClr val="FFFFFF"/>
                </a:highlight>
              </a:rPr>
              <a:t>: </a:t>
            </a:r>
            <a:r>
              <a:rPr lang="ru-RU" dirty="0" err="1">
                <a:solidFill>
                  <a:srgbClr val="0000FF"/>
                </a:solidFill>
                <a:highlight>
                  <a:srgbClr val="FFFFFF"/>
                </a:highlight>
              </a:rPr>
              <a:t>return</a:t>
            </a:r>
            <a:r>
              <a:rPr lang="ru-RU" dirty="0">
                <a:solidFill>
                  <a:srgbClr val="000000"/>
                </a:solidFill>
                <a:highlight>
                  <a:srgbClr val="FFFFFF"/>
                </a:highlight>
              </a:rPr>
              <a:t> </a:t>
            </a:r>
            <a:r>
              <a:rPr lang="ru-RU" dirty="0">
                <a:solidFill>
                  <a:srgbClr val="A31515"/>
                </a:solidFill>
                <a:highlight>
                  <a:srgbClr val="FFFFFF"/>
                </a:highlight>
              </a:rPr>
              <a:t>"Ошибка в обращении!"</a:t>
            </a:r>
            <a:r>
              <a:rPr lang="ru-RU" dirty="0">
                <a:solidFill>
                  <a:srgbClr val="000000"/>
                </a:solidFill>
                <a:highlight>
                  <a:srgbClr val="FFFFFF"/>
                </a:highlight>
              </a:rPr>
              <a:t>;</a:t>
            </a:r>
          </a:p>
          <a:p>
            <a:r>
              <a:rPr lang="ru-RU" dirty="0">
                <a:solidFill>
                  <a:srgbClr val="000000"/>
                </a:solidFill>
                <a:highlight>
                  <a:srgbClr val="FFFFFF"/>
                </a:highlight>
              </a:rPr>
              <a:t>         }</a:t>
            </a:r>
          </a:p>
          <a:p>
            <a:r>
              <a:rPr lang="ru-RU" dirty="0">
                <a:solidFill>
                  <a:srgbClr val="000000"/>
                </a:solidFill>
                <a:highlight>
                  <a:srgbClr val="FFFFFF"/>
                </a:highlight>
              </a:rPr>
              <a:t>      }</a:t>
            </a:r>
          </a:p>
          <a:p>
            <a:r>
              <a:rPr lang="ru-RU" dirty="0">
                <a:solidFill>
                  <a:srgbClr val="000000"/>
                </a:solidFill>
                <a:highlight>
                  <a:srgbClr val="FFFFFF"/>
                </a:highlight>
              </a:rPr>
              <a:t>   }</a:t>
            </a:r>
            <a:endParaRPr lang="en-US" dirty="0">
              <a:solidFill>
                <a:srgbClr val="000000"/>
              </a:solidFill>
              <a:highlight>
                <a:srgbClr val="FFFFFF"/>
              </a:highlight>
            </a:endParaRPr>
          </a:p>
          <a:p>
            <a:endParaRPr lang="ru-RU" dirty="0">
              <a:solidFill>
                <a:srgbClr val="000000"/>
              </a:solidFill>
              <a:highlight>
                <a:srgbClr val="FFFFFF"/>
              </a:highlight>
            </a:endParaRPr>
          </a:p>
          <a:p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</a:rPr>
              <a:t>   </a:t>
            </a:r>
            <a:r>
              <a:rPr lang="en-US" dirty="0">
                <a:solidFill>
                  <a:srgbClr val="0000FF"/>
                </a:solidFill>
                <a:highlight>
                  <a:srgbClr val="FFFFFF"/>
                </a:highlight>
              </a:rPr>
              <a:t>string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</a:rPr>
              <a:t>[] days = </a:t>
            </a:r>
            <a:r>
              <a:rPr lang="en-US" dirty="0">
                <a:solidFill>
                  <a:srgbClr val="0000FF"/>
                </a:solidFill>
                <a:highlight>
                  <a:srgbClr val="FFFFFF"/>
                </a:highlight>
              </a:rPr>
              <a:t>new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</a:rPr>
              <a:t> </a:t>
            </a:r>
            <a:r>
              <a:rPr lang="en-US" dirty="0">
                <a:solidFill>
                  <a:srgbClr val="0000FF"/>
                </a:solidFill>
                <a:highlight>
                  <a:srgbClr val="FFFFFF"/>
                </a:highlight>
              </a:rPr>
              <a:t>string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</a:rPr>
              <a:t>[7]; </a:t>
            </a:r>
            <a:r>
              <a:rPr lang="en-US" dirty="0">
                <a:solidFill>
                  <a:srgbClr val="008000"/>
                </a:solidFill>
                <a:highlight>
                  <a:srgbClr val="FFFFFF"/>
                </a:highlight>
              </a:rPr>
              <a:t>// </a:t>
            </a:r>
            <a:r>
              <a:rPr lang="ru-RU" dirty="0">
                <a:solidFill>
                  <a:srgbClr val="008000"/>
                </a:solidFill>
                <a:highlight>
                  <a:srgbClr val="FFFFFF"/>
                </a:highlight>
              </a:rPr>
              <a:t>все </a:t>
            </a:r>
            <a:r>
              <a:rPr lang="en-US" dirty="0">
                <a:solidFill>
                  <a:srgbClr val="008000"/>
                </a:solidFill>
                <a:highlight>
                  <a:srgbClr val="FFFFFF"/>
                </a:highlight>
              </a:rPr>
              <a:t>null </a:t>
            </a:r>
            <a:r>
              <a:rPr lang="ru-RU" dirty="0">
                <a:solidFill>
                  <a:srgbClr val="008000"/>
                </a:solidFill>
                <a:highlight>
                  <a:srgbClr val="FFFFFF"/>
                </a:highlight>
              </a:rPr>
              <a:t>по умолчанию</a:t>
            </a:r>
            <a:endParaRPr lang="en-US" dirty="0">
              <a:solidFill>
                <a:srgbClr val="008000"/>
              </a:solidFill>
              <a:highlight>
                <a:srgbClr val="FFFFFF"/>
              </a:highlight>
            </a:endParaRPr>
          </a:p>
          <a:p>
            <a:endParaRPr lang="ru-RU" dirty="0">
              <a:solidFill>
                <a:srgbClr val="000000"/>
              </a:solidFill>
              <a:highlight>
                <a:srgbClr val="FFFFFF"/>
              </a:highlight>
            </a:endParaRPr>
          </a:p>
          <a:p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</a:rPr>
              <a:t>   </a:t>
            </a:r>
            <a:r>
              <a:rPr lang="en-US" dirty="0">
                <a:solidFill>
                  <a:srgbClr val="0000FF"/>
                </a:solidFill>
                <a:highlight>
                  <a:srgbClr val="FFFFFF"/>
                </a:highlight>
              </a:rPr>
              <a:t>public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</a:rPr>
              <a:t> Schedule(</a:t>
            </a:r>
            <a:r>
              <a:rPr lang="en-US" dirty="0" err="1">
                <a:solidFill>
                  <a:srgbClr val="0000FF"/>
                </a:solidFill>
                <a:highlight>
                  <a:srgbClr val="FFFFFF"/>
                </a:highlight>
              </a:rPr>
              <a:t>params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</a:rPr>
              <a:t> </a:t>
            </a:r>
            <a:r>
              <a:rPr lang="en-US" dirty="0">
                <a:solidFill>
                  <a:srgbClr val="0000FF"/>
                </a:solidFill>
                <a:highlight>
                  <a:srgbClr val="FFFFFF"/>
                </a:highlight>
              </a:rPr>
              <a:t>string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</a:rPr>
              <a:t>[] d) {</a:t>
            </a:r>
          </a:p>
          <a:p>
            <a:r>
              <a:rPr lang="nn-NO" dirty="0">
                <a:solidFill>
                  <a:srgbClr val="000000"/>
                </a:solidFill>
                <a:highlight>
                  <a:srgbClr val="FFFFFF"/>
                </a:highlight>
              </a:rPr>
              <a:t>      </a:t>
            </a:r>
            <a:r>
              <a:rPr lang="nn-NO" dirty="0">
                <a:solidFill>
                  <a:srgbClr val="0000FF"/>
                </a:solidFill>
                <a:highlight>
                  <a:srgbClr val="FFFFFF"/>
                </a:highlight>
              </a:rPr>
              <a:t>for</a:t>
            </a:r>
            <a:r>
              <a:rPr lang="nn-NO" dirty="0">
                <a:solidFill>
                  <a:srgbClr val="000000"/>
                </a:solidFill>
                <a:highlight>
                  <a:srgbClr val="FFFFFF"/>
                </a:highlight>
              </a:rPr>
              <a:t> (</a:t>
            </a:r>
            <a:r>
              <a:rPr lang="nn-NO" dirty="0">
                <a:solidFill>
                  <a:srgbClr val="0000FF"/>
                </a:solidFill>
                <a:highlight>
                  <a:srgbClr val="FFFFFF"/>
                </a:highlight>
              </a:rPr>
              <a:t>int</a:t>
            </a:r>
            <a:r>
              <a:rPr lang="nn-NO" dirty="0">
                <a:solidFill>
                  <a:srgbClr val="000000"/>
                </a:solidFill>
                <a:highlight>
                  <a:srgbClr val="FFFFFF"/>
                </a:highlight>
              </a:rPr>
              <a:t> i = 0; i &lt; d.Length; i++)</a:t>
            </a:r>
          </a:p>
          <a:p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</a:rPr>
              <a:t>           days[</a:t>
            </a:r>
            <a:r>
              <a:rPr lang="en-US" dirty="0" err="1">
                <a:solidFill>
                  <a:srgbClr val="000000"/>
                </a:solidFill>
                <a:highlight>
                  <a:srgbClr val="FFFFFF"/>
                </a:highlight>
              </a:rPr>
              <a:t>i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</a:rPr>
              <a:t>] = d[</a:t>
            </a:r>
            <a:r>
              <a:rPr lang="en-US" dirty="0" err="1">
                <a:solidFill>
                  <a:srgbClr val="000000"/>
                </a:solidFill>
                <a:highlight>
                  <a:srgbClr val="FFFFFF"/>
                </a:highlight>
              </a:rPr>
              <a:t>i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</a:rPr>
              <a:t>];</a:t>
            </a:r>
          </a:p>
          <a:p>
            <a:r>
              <a:rPr lang="ru-RU" dirty="0">
                <a:solidFill>
                  <a:srgbClr val="000000"/>
                </a:solidFill>
                <a:highlight>
                  <a:srgbClr val="FFFFFF"/>
                </a:highlight>
              </a:rPr>
              <a:t>   }</a:t>
            </a:r>
          </a:p>
          <a:p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</a:rPr>
              <a:t>} </a:t>
            </a:r>
            <a:r>
              <a:rPr lang="en-US" dirty="0">
                <a:solidFill>
                  <a:srgbClr val="008000"/>
                </a:solidFill>
                <a:highlight>
                  <a:srgbClr val="FFFFFF"/>
                </a:highlight>
              </a:rPr>
              <a:t>// Schedule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1F2F3-AEAF-4FB7-80D2-09F9D6DDE653}" type="slidenum">
              <a:rPr lang="ru-RU" smtClean="0"/>
              <a:pPr/>
              <a:t>32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698590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Задача </a:t>
            </a:r>
            <a:r>
              <a:rPr lang="en-US" dirty="0"/>
              <a:t>8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solidFill>
                  <a:srgbClr val="0000FF"/>
                </a:solidFill>
                <a:highlight>
                  <a:srgbClr val="FFFFFF"/>
                </a:highlight>
              </a:rPr>
              <a:t>class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</a:rPr>
              <a:t> </a:t>
            </a:r>
            <a:r>
              <a:rPr lang="en-US" dirty="0">
                <a:solidFill>
                  <a:srgbClr val="2B91AF"/>
                </a:solidFill>
                <a:highlight>
                  <a:srgbClr val="FFFFFF"/>
                </a:highlight>
              </a:rPr>
              <a:t>Program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</a:rPr>
              <a:t> {</a:t>
            </a:r>
          </a:p>
          <a:p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</a:rPr>
              <a:t>        </a:t>
            </a:r>
            <a:r>
              <a:rPr lang="en-US" dirty="0">
                <a:solidFill>
                  <a:srgbClr val="0000FF"/>
                </a:solidFill>
                <a:highlight>
                  <a:srgbClr val="FFFFFF"/>
                </a:highlight>
              </a:rPr>
              <a:t>static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</a:rPr>
              <a:t> </a:t>
            </a:r>
            <a:r>
              <a:rPr lang="en-US" dirty="0">
                <a:solidFill>
                  <a:srgbClr val="0000FF"/>
                </a:solidFill>
                <a:highlight>
                  <a:srgbClr val="FFFFFF"/>
                </a:highlight>
              </a:rPr>
              <a:t>void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</a:rPr>
              <a:t> Main() {</a:t>
            </a:r>
          </a:p>
          <a:p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</a:rPr>
              <a:t>            </a:t>
            </a:r>
            <a:r>
              <a:rPr lang="en-US" dirty="0">
                <a:solidFill>
                  <a:srgbClr val="2B91AF"/>
                </a:solidFill>
                <a:highlight>
                  <a:srgbClr val="FFFFFF"/>
                </a:highlight>
              </a:rPr>
              <a:t>Schedule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</a:rPr>
              <a:t> Module_2 = </a:t>
            </a:r>
            <a:r>
              <a:rPr lang="en-US" dirty="0">
                <a:solidFill>
                  <a:srgbClr val="0000FF"/>
                </a:solidFill>
                <a:highlight>
                  <a:srgbClr val="FFFFFF"/>
                </a:highlight>
              </a:rPr>
              <a:t>new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</a:rPr>
              <a:t> </a:t>
            </a:r>
            <a:r>
              <a:rPr lang="en-US" dirty="0">
                <a:solidFill>
                  <a:srgbClr val="2B91AF"/>
                </a:solidFill>
                <a:highlight>
                  <a:srgbClr val="FFFFFF"/>
                </a:highlight>
              </a:rPr>
              <a:t>Schedule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</a:rPr>
              <a:t>(</a:t>
            </a:r>
            <a:r>
              <a:rPr lang="en-US" dirty="0">
                <a:solidFill>
                  <a:srgbClr val="A31515"/>
                </a:solidFill>
                <a:highlight>
                  <a:srgbClr val="FFFFFF"/>
                </a:highlight>
              </a:rPr>
              <a:t>"9_00"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</a:rPr>
              <a:t>, </a:t>
            </a:r>
            <a:r>
              <a:rPr lang="en-US" dirty="0">
                <a:solidFill>
                  <a:srgbClr val="A31515"/>
                </a:solidFill>
                <a:highlight>
                  <a:srgbClr val="FFFFFF"/>
                </a:highlight>
              </a:rPr>
              <a:t>"10_30"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</a:rPr>
              <a:t>, </a:t>
            </a:r>
            <a:endParaRPr lang="ru-RU" dirty="0">
              <a:solidFill>
                <a:srgbClr val="000000"/>
              </a:solidFill>
              <a:highlight>
                <a:srgbClr val="FFFFFF"/>
              </a:highlight>
            </a:endParaRPr>
          </a:p>
          <a:p>
            <a:r>
              <a:rPr lang="ru-RU" dirty="0">
                <a:solidFill>
                  <a:srgbClr val="000000"/>
                </a:solidFill>
                <a:highlight>
                  <a:srgbClr val="FFFFFF"/>
                </a:highlight>
              </a:rPr>
              <a:t>					     </a:t>
            </a:r>
            <a:r>
              <a:rPr lang="en-US" dirty="0">
                <a:solidFill>
                  <a:srgbClr val="0000FF"/>
                </a:solidFill>
                <a:highlight>
                  <a:srgbClr val="FFFFFF"/>
                </a:highlight>
              </a:rPr>
              <a:t>null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</a:rPr>
              <a:t>, </a:t>
            </a:r>
            <a:r>
              <a:rPr lang="en-US" dirty="0">
                <a:solidFill>
                  <a:srgbClr val="A31515"/>
                </a:solidFill>
                <a:highlight>
                  <a:srgbClr val="FFFFFF"/>
                </a:highlight>
              </a:rPr>
              <a:t>"15_00"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</a:rPr>
              <a:t>, </a:t>
            </a:r>
            <a:r>
              <a:rPr lang="en-US" dirty="0">
                <a:solidFill>
                  <a:srgbClr val="A31515"/>
                </a:solidFill>
                <a:highlight>
                  <a:srgbClr val="FFFFFF"/>
                </a:highlight>
              </a:rPr>
              <a:t>"13_40"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</a:rPr>
              <a:t>);</a:t>
            </a:r>
          </a:p>
          <a:p>
            <a:r>
              <a:rPr lang="ru-RU" dirty="0">
                <a:solidFill>
                  <a:srgbClr val="000000"/>
                </a:solidFill>
                <a:highlight>
                  <a:srgbClr val="FFFFFF"/>
                </a:highlight>
              </a:rPr>
              <a:t>            </a:t>
            </a:r>
            <a:r>
              <a:rPr lang="ru-RU" dirty="0" err="1">
                <a:solidFill>
                  <a:srgbClr val="2B91AF"/>
                </a:solidFill>
                <a:highlight>
                  <a:srgbClr val="FFFFFF"/>
                </a:highlight>
              </a:rPr>
              <a:t>Console</a:t>
            </a:r>
            <a:r>
              <a:rPr lang="ru-RU" dirty="0" err="1">
                <a:solidFill>
                  <a:srgbClr val="000000"/>
                </a:solidFill>
                <a:highlight>
                  <a:srgbClr val="FFFFFF"/>
                </a:highlight>
              </a:rPr>
              <a:t>.WriteLine</a:t>
            </a:r>
            <a:r>
              <a:rPr lang="ru-RU" dirty="0">
                <a:solidFill>
                  <a:srgbClr val="000000"/>
                </a:solidFill>
                <a:highlight>
                  <a:srgbClr val="FFFFFF"/>
                </a:highlight>
              </a:rPr>
              <a:t>(</a:t>
            </a:r>
            <a:r>
              <a:rPr lang="ru-RU" dirty="0">
                <a:solidFill>
                  <a:srgbClr val="A31515"/>
                </a:solidFill>
                <a:highlight>
                  <a:srgbClr val="FFFFFF"/>
                </a:highlight>
              </a:rPr>
              <a:t>"Начало занятий в модуле 2:"</a:t>
            </a:r>
            <a:r>
              <a:rPr lang="ru-RU" dirty="0">
                <a:solidFill>
                  <a:srgbClr val="000000"/>
                </a:solidFill>
                <a:highlight>
                  <a:srgbClr val="FFFFFF"/>
                </a:highlight>
              </a:rPr>
              <a:t>);</a:t>
            </a:r>
          </a:p>
          <a:p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</a:rPr>
              <a:t>            </a:t>
            </a:r>
            <a:r>
              <a:rPr lang="en-US" dirty="0" err="1">
                <a:solidFill>
                  <a:srgbClr val="2B91AF"/>
                </a:solidFill>
                <a:highlight>
                  <a:srgbClr val="FFFFFF"/>
                </a:highlight>
              </a:rPr>
              <a:t>Console</a:t>
            </a:r>
            <a:r>
              <a:rPr lang="en-US" dirty="0" err="1">
                <a:solidFill>
                  <a:srgbClr val="000000"/>
                </a:solidFill>
                <a:highlight>
                  <a:srgbClr val="FFFFFF"/>
                </a:highlight>
              </a:rPr>
              <a:t>.WriteLine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</a:rPr>
              <a:t>(</a:t>
            </a:r>
            <a:r>
              <a:rPr lang="en-US" dirty="0">
                <a:solidFill>
                  <a:srgbClr val="A31515"/>
                </a:solidFill>
                <a:highlight>
                  <a:srgbClr val="FFFFFF"/>
                </a:highlight>
              </a:rPr>
              <a:t>"</a:t>
            </a:r>
            <a:r>
              <a:rPr lang="ru-RU" dirty="0">
                <a:solidFill>
                  <a:srgbClr val="A31515"/>
                </a:solidFill>
                <a:highlight>
                  <a:srgbClr val="FFFFFF"/>
                </a:highlight>
              </a:rPr>
              <a:t>понедельник: \</a:t>
            </a:r>
            <a:r>
              <a:rPr lang="en-US" dirty="0">
                <a:solidFill>
                  <a:srgbClr val="A31515"/>
                </a:solidFill>
                <a:highlight>
                  <a:srgbClr val="FFFFFF"/>
                </a:highlight>
              </a:rPr>
              <a:t>t"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</a:rPr>
              <a:t> + Module_2[</a:t>
            </a:r>
            <a:r>
              <a:rPr lang="en-US" dirty="0">
                <a:solidFill>
                  <a:srgbClr val="A31515"/>
                </a:solidFill>
                <a:highlight>
                  <a:srgbClr val="FFFFFF"/>
                </a:highlight>
              </a:rPr>
              <a:t>"</a:t>
            </a:r>
            <a:r>
              <a:rPr lang="ru-RU" dirty="0">
                <a:solidFill>
                  <a:srgbClr val="A31515"/>
                </a:solidFill>
                <a:highlight>
                  <a:srgbClr val="FFFFFF"/>
                </a:highlight>
              </a:rPr>
              <a:t>понедельник"</a:t>
            </a:r>
            <a:r>
              <a:rPr lang="ru-RU" dirty="0">
                <a:solidFill>
                  <a:srgbClr val="000000"/>
                </a:solidFill>
                <a:highlight>
                  <a:srgbClr val="FFFFFF"/>
                </a:highlight>
              </a:rPr>
              <a:t>]);</a:t>
            </a:r>
          </a:p>
          <a:p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</a:rPr>
              <a:t>            </a:t>
            </a:r>
            <a:r>
              <a:rPr lang="en-US" dirty="0" err="1">
                <a:solidFill>
                  <a:srgbClr val="2B91AF"/>
                </a:solidFill>
                <a:highlight>
                  <a:srgbClr val="FFFFFF"/>
                </a:highlight>
              </a:rPr>
              <a:t>Console</a:t>
            </a:r>
            <a:r>
              <a:rPr lang="en-US" dirty="0" err="1">
                <a:solidFill>
                  <a:srgbClr val="000000"/>
                </a:solidFill>
                <a:highlight>
                  <a:srgbClr val="FFFFFF"/>
                </a:highlight>
              </a:rPr>
              <a:t>.WriteLine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</a:rPr>
              <a:t>(</a:t>
            </a:r>
            <a:r>
              <a:rPr lang="en-US" dirty="0">
                <a:solidFill>
                  <a:srgbClr val="A31515"/>
                </a:solidFill>
                <a:highlight>
                  <a:srgbClr val="FFFFFF"/>
                </a:highlight>
              </a:rPr>
              <a:t>"</a:t>
            </a:r>
            <a:r>
              <a:rPr lang="ru-RU" dirty="0">
                <a:solidFill>
                  <a:srgbClr val="A31515"/>
                </a:solidFill>
                <a:highlight>
                  <a:srgbClr val="FFFFFF"/>
                </a:highlight>
              </a:rPr>
              <a:t>вторник: \</a:t>
            </a:r>
            <a:r>
              <a:rPr lang="en-US" dirty="0">
                <a:solidFill>
                  <a:srgbClr val="A31515"/>
                </a:solidFill>
                <a:highlight>
                  <a:srgbClr val="FFFFFF"/>
                </a:highlight>
              </a:rPr>
              <a:t>t"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</a:rPr>
              <a:t> + Module_2[</a:t>
            </a:r>
            <a:r>
              <a:rPr lang="en-US" dirty="0">
                <a:solidFill>
                  <a:srgbClr val="A31515"/>
                </a:solidFill>
                <a:highlight>
                  <a:srgbClr val="FFFFFF"/>
                </a:highlight>
              </a:rPr>
              <a:t>"</a:t>
            </a:r>
            <a:r>
              <a:rPr lang="ru-RU" dirty="0">
                <a:solidFill>
                  <a:srgbClr val="A31515"/>
                </a:solidFill>
                <a:highlight>
                  <a:srgbClr val="FFFFFF"/>
                </a:highlight>
              </a:rPr>
              <a:t>вторник"</a:t>
            </a:r>
            <a:r>
              <a:rPr lang="ru-RU" dirty="0">
                <a:solidFill>
                  <a:srgbClr val="000000"/>
                </a:solidFill>
                <a:highlight>
                  <a:srgbClr val="FFFFFF"/>
                </a:highlight>
              </a:rPr>
              <a:t>]);</a:t>
            </a:r>
          </a:p>
          <a:p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</a:rPr>
              <a:t>            </a:t>
            </a:r>
            <a:r>
              <a:rPr lang="en-US" dirty="0" err="1">
                <a:solidFill>
                  <a:srgbClr val="2B91AF"/>
                </a:solidFill>
                <a:highlight>
                  <a:srgbClr val="FFFFFF"/>
                </a:highlight>
              </a:rPr>
              <a:t>Console</a:t>
            </a:r>
            <a:r>
              <a:rPr lang="en-US" dirty="0" err="1">
                <a:solidFill>
                  <a:srgbClr val="000000"/>
                </a:solidFill>
                <a:highlight>
                  <a:srgbClr val="FFFFFF"/>
                </a:highlight>
              </a:rPr>
              <a:t>.WriteLine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</a:rPr>
              <a:t>(</a:t>
            </a:r>
            <a:r>
              <a:rPr lang="en-US" dirty="0">
                <a:solidFill>
                  <a:srgbClr val="A31515"/>
                </a:solidFill>
                <a:highlight>
                  <a:srgbClr val="FFFFFF"/>
                </a:highlight>
              </a:rPr>
              <a:t>"</a:t>
            </a:r>
            <a:r>
              <a:rPr lang="ru-RU" dirty="0">
                <a:solidFill>
                  <a:srgbClr val="A31515"/>
                </a:solidFill>
                <a:highlight>
                  <a:srgbClr val="FFFFFF"/>
                </a:highlight>
              </a:rPr>
              <a:t>среда:    \</a:t>
            </a:r>
            <a:r>
              <a:rPr lang="en-US" dirty="0">
                <a:solidFill>
                  <a:srgbClr val="A31515"/>
                </a:solidFill>
                <a:highlight>
                  <a:srgbClr val="FFFFFF"/>
                </a:highlight>
              </a:rPr>
              <a:t>t"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</a:rPr>
              <a:t> + Module_2[</a:t>
            </a:r>
            <a:r>
              <a:rPr lang="en-US" dirty="0">
                <a:solidFill>
                  <a:srgbClr val="A31515"/>
                </a:solidFill>
                <a:highlight>
                  <a:srgbClr val="FFFFFF"/>
                </a:highlight>
              </a:rPr>
              <a:t>"</a:t>
            </a:r>
            <a:r>
              <a:rPr lang="ru-RU" dirty="0">
                <a:solidFill>
                  <a:srgbClr val="A31515"/>
                </a:solidFill>
                <a:highlight>
                  <a:srgbClr val="FFFFFF"/>
                </a:highlight>
              </a:rPr>
              <a:t>среда"</a:t>
            </a:r>
            <a:r>
              <a:rPr lang="ru-RU" dirty="0">
                <a:solidFill>
                  <a:srgbClr val="000000"/>
                </a:solidFill>
                <a:highlight>
                  <a:srgbClr val="FFFFFF"/>
                </a:highlight>
              </a:rPr>
              <a:t>]);</a:t>
            </a:r>
          </a:p>
          <a:p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</a:rPr>
              <a:t>            </a:t>
            </a:r>
            <a:r>
              <a:rPr lang="en-US" dirty="0" err="1">
                <a:solidFill>
                  <a:srgbClr val="2B91AF"/>
                </a:solidFill>
                <a:highlight>
                  <a:srgbClr val="FFFFFF"/>
                </a:highlight>
              </a:rPr>
              <a:t>Console</a:t>
            </a:r>
            <a:r>
              <a:rPr lang="en-US" dirty="0" err="1">
                <a:solidFill>
                  <a:srgbClr val="000000"/>
                </a:solidFill>
                <a:highlight>
                  <a:srgbClr val="FFFFFF"/>
                </a:highlight>
              </a:rPr>
              <a:t>.WriteLine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</a:rPr>
              <a:t>(</a:t>
            </a:r>
            <a:r>
              <a:rPr lang="en-US" dirty="0">
                <a:solidFill>
                  <a:srgbClr val="A31515"/>
                </a:solidFill>
                <a:highlight>
                  <a:srgbClr val="FFFFFF"/>
                </a:highlight>
              </a:rPr>
              <a:t>"</a:t>
            </a:r>
            <a:r>
              <a:rPr lang="ru-RU" dirty="0">
                <a:solidFill>
                  <a:srgbClr val="A31515"/>
                </a:solidFill>
                <a:highlight>
                  <a:srgbClr val="FFFFFF"/>
                </a:highlight>
              </a:rPr>
              <a:t>четверг: \</a:t>
            </a:r>
            <a:r>
              <a:rPr lang="en-US" dirty="0">
                <a:solidFill>
                  <a:srgbClr val="A31515"/>
                </a:solidFill>
                <a:highlight>
                  <a:srgbClr val="FFFFFF"/>
                </a:highlight>
              </a:rPr>
              <a:t>t"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</a:rPr>
              <a:t> + Module_2[</a:t>
            </a:r>
            <a:r>
              <a:rPr lang="en-US" dirty="0">
                <a:solidFill>
                  <a:srgbClr val="A31515"/>
                </a:solidFill>
                <a:highlight>
                  <a:srgbClr val="FFFFFF"/>
                </a:highlight>
              </a:rPr>
              <a:t>"</a:t>
            </a:r>
            <a:r>
              <a:rPr lang="ru-RU" dirty="0">
                <a:solidFill>
                  <a:srgbClr val="A31515"/>
                </a:solidFill>
                <a:highlight>
                  <a:srgbClr val="FFFFFF"/>
                </a:highlight>
              </a:rPr>
              <a:t>четверг"</a:t>
            </a:r>
            <a:r>
              <a:rPr lang="ru-RU" dirty="0">
                <a:solidFill>
                  <a:srgbClr val="000000"/>
                </a:solidFill>
                <a:highlight>
                  <a:srgbClr val="FFFFFF"/>
                </a:highlight>
              </a:rPr>
              <a:t>]);</a:t>
            </a:r>
          </a:p>
          <a:p>
            <a:r>
              <a:rPr lang="fr-FR" dirty="0">
                <a:solidFill>
                  <a:srgbClr val="000000"/>
                </a:solidFill>
                <a:highlight>
                  <a:srgbClr val="FFFFFF"/>
                </a:highlight>
              </a:rPr>
              <a:t>            </a:t>
            </a:r>
            <a:r>
              <a:rPr lang="fr-FR" dirty="0">
                <a:solidFill>
                  <a:srgbClr val="2B91AF"/>
                </a:solidFill>
                <a:highlight>
                  <a:srgbClr val="FFFFFF"/>
                </a:highlight>
              </a:rPr>
              <a:t>Console</a:t>
            </a:r>
            <a:r>
              <a:rPr lang="fr-FR" dirty="0">
                <a:solidFill>
                  <a:srgbClr val="000000"/>
                </a:solidFill>
                <a:highlight>
                  <a:srgbClr val="FFFFFF"/>
                </a:highlight>
              </a:rPr>
              <a:t>.WriteLine(</a:t>
            </a:r>
            <a:r>
              <a:rPr lang="fr-FR" dirty="0">
                <a:solidFill>
                  <a:srgbClr val="A31515"/>
                </a:solidFill>
                <a:highlight>
                  <a:srgbClr val="FFFFFF"/>
                </a:highlight>
              </a:rPr>
              <a:t>"пятница: \t"</a:t>
            </a:r>
            <a:r>
              <a:rPr lang="fr-FR" dirty="0">
                <a:solidFill>
                  <a:srgbClr val="000000"/>
                </a:solidFill>
                <a:highlight>
                  <a:srgbClr val="FFFFFF"/>
                </a:highlight>
              </a:rPr>
              <a:t> + Module_2[</a:t>
            </a:r>
            <a:r>
              <a:rPr lang="fr-FR" dirty="0">
                <a:solidFill>
                  <a:srgbClr val="A31515"/>
                </a:solidFill>
                <a:highlight>
                  <a:srgbClr val="FFFFFF"/>
                </a:highlight>
              </a:rPr>
              <a:t>"пятница"</a:t>
            </a:r>
            <a:r>
              <a:rPr lang="fr-FR" dirty="0">
                <a:solidFill>
                  <a:srgbClr val="000000"/>
                </a:solidFill>
                <a:highlight>
                  <a:srgbClr val="FFFFFF"/>
                </a:highlight>
              </a:rPr>
              <a:t>]);</a:t>
            </a:r>
          </a:p>
          <a:p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</a:rPr>
              <a:t>            </a:t>
            </a:r>
            <a:r>
              <a:rPr lang="en-US" dirty="0" err="1">
                <a:solidFill>
                  <a:srgbClr val="2B91AF"/>
                </a:solidFill>
                <a:highlight>
                  <a:srgbClr val="FFFFFF"/>
                </a:highlight>
              </a:rPr>
              <a:t>Console</a:t>
            </a:r>
            <a:r>
              <a:rPr lang="en-US" dirty="0" err="1">
                <a:solidFill>
                  <a:srgbClr val="000000"/>
                </a:solidFill>
                <a:highlight>
                  <a:srgbClr val="FFFFFF"/>
                </a:highlight>
              </a:rPr>
              <a:t>.WriteLine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</a:rPr>
              <a:t>(</a:t>
            </a:r>
            <a:r>
              <a:rPr lang="en-US" dirty="0">
                <a:solidFill>
                  <a:srgbClr val="A31515"/>
                </a:solidFill>
                <a:highlight>
                  <a:srgbClr val="FFFFFF"/>
                </a:highlight>
              </a:rPr>
              <a:t>"</a:t>
            </a:r>
            <a:r>
              <a:rPr lang="ru-RU" dirty="0">
                <a:solidFill>
                  <a:srgbClr val="A31515"/>
                </a:solidFill>
                <a:highlight>
                  <a:srgbClr val="FFFFFF"/>
                </a:highlight>
              </a:rPr>
              <a:t>суббота: \</a:t>
            </a:r>
            <a:r>
              <a:rPr lang="en-US" dirty="0">
                <a:solidFill>
                  <a:srgbClr val="A31515"/>
                </a:solidFill>
                <a:highlight>
                  <a:srgbClr val="FFFFFF"/>
                </a:highlight>
              </a:rPr>
              <a:t>t"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</a:rPr>
              <a:t> + Module_2[</a:t>
            </a:r>
            <a:r>
              <a:rPr lang="en-US" dirty="0">
                <a:solidFill>
                  <a:srgbClr val="A31515"/>
                </a:solidFill>
                <a:highlight>
                  <a:srgbClr val="FFFFFF"/>
                </a:highlight>
              </a:rPr>
              <a:t>"</a:t>
            </a:r>
            <a:r>
              <a:rPr lang="ru-RU" dirty="0">
                <a:solidFill>
                  <a:srgbClr val="A31515"/>
                </a:solidFill>
                <a:highlight>
                  <a:srgbClr val="FFFFFF"/>
                </a:highlight>
              </a:rPr>
              <a:t>суббота"</a:t>
            </a:r>
            <a:r>
              <a:rPr lang="ru-RU" dirty="0">
                <a:solidFill>
                  <a:srgbClr val="000000"/>
                </a:solidFill>
                <a:highlight>
                  <a:srgbClr val="FFFFFF"/>
                </a:highlight>
              </a:rPr>
              <a:t>]);</a:t>
            </a:r>
          </a:p>
          <a:p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</a:rPr>
              <a:t>            </a:t>
            </a:r>
            <a:r>
              <a:rPr lang="en-US" dirty="0" err="1">
                <a:solidFill>
                  <a:srgbClr val="2B91AF"/>
                </a:solidFill>
                <a:highlight>
                  <a:srgbClr val="FFFFFF"/>
                </a:highlight>
              </a:rPr>
              <a:t>Console</a:t>
            </a:r>
            <a:r>
              <a:rPr lang="en-US" dirty="0" err="1">
                <a:solidFill>
                  <a:srgbClr val="000000"/>
                </a:solidFill>
                <a:highlight>
                  <a:srgbClr val="FFFFFF"/>
                </a:highlight>
              </a:rPr>
              <a:t>.WriteLine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</a:rPr>
              <a:t>(</a:t>
            </a:r>
            <a:r>
              <a:rPr lang="en-US" dirty="0">
                <a:solidFill>
                  <a:srgbClr val="A31515"/>
                </a:solidFill>
                <a:highlight>
                  <a:srgbClr val="FFFFFF"/>
                </a:highlight>
              </a:rPr>
              <a:t>"</a:t>
            </a:r>
            <a:r>
              <a:rPr lang="ru-RU" dirty="0">
                <a:solidFill>
                  <a:srgbClr val="A31515"/>
                </a:solidFill>
                <a:highlight>
                  <a:srgbClr val="FFFFFF"/>
                </a:highlight>
              </a:rPr>
              <a:t>воскресенье: \</a:t>
            </a:r>
            <a:r>
              <a:rPr lang="en-US" dirty="0">
                <a:solidFill>
                  <a:srgbClr val="A31515"/>
                </a:solidFill>
                <a:highlight>
                  <a:srgbClr val="FFFFFF"/>
                </a:highlight>
              </a:rPr>
              <a:t>t"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</a:rPr>
              <a:t> + Module_2[</a:t>
            </a:r>
            <a:r>
              <a:rPr lang="en-US" dirty="0">
                <a:solidFill>
                  <a:srgbClr val="A31515"/>
                </a:solidFill>
                <a:highlight>
                  <a:srgbClr val="FFFFFF"/>
                </a:highlight>
              </a:rPr>
              <a:t>"</a:t>
            </a:r>
            <a:r>
              <a:rPr lang="ru-RU" dirty="0">
                <a:solidFill>
                  <a:srgbClr val="A31515"/>
                </a:solidFill>
                <a:highlight>
                  <a:srgbClr val="FFFFFF"/>
                </a:highlight>
              </a:rPr>
              <a:t>воскресенье"</a:t>
            </a:r>
            <a:r>
              <a:rPr lang="ru-RU" dirty="0">
                <a:solidFill>
                  <a:srgbClr val="000000"/>
                </a:solidFill>
                <a:highlight>
                  <a:srgbClr val="FFFFFF"/>
                </a:highlight>
              </a:rPr>
              <a:t>]);</a:t>
            </a:r>
          </a:p>
          <a:p>
            <a:r>
              <a:rPr lang="ru-RU" dirty="0">
                <a:solidFill>
                  <a:srgbClr val="000000"/>
                </a:solidFill>
                <a:highlight>
                  <a:srgbClr val="FFFFFF"/>
                </a:highlight>
              </a:rPr>
              <a:t>        }</a:t>
            </a:r>
          </a:p>
          <a:p>
            <a:r>
              <a:rPr lang="ru-RU" dirty="0">
                <a:solidFill>
                  <a:srgbClr val="000000"/>
                </a:solidFill>
                <a:highlight>
                  <a:srgbClr val="FFFFFF"/>
                </a:highlight>
              </a:rPr>
              <a:t>    }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1F2F3-AEAF-4FB7-80D2-09F9D6DDE653}" type="slidenum">
              <a:rPr lang="ru-RU" smtClean="0"/>
              <a:pPr/>
              <a:t>33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465522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Домашнее задание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44929" y="840921"/>
            <a:ext cx="8678635" cy="3291132"/>
          </a:xfrm>
        </p:spPr>
        <p:txBody>
          <a:bodyPr/>
          <a:lstStyle/>
          <a:p>
            <a:pPr marL="342900" indent="-342900" algn="just">
              <a:buAutoNum type="arabicPeriod"/>
            </a:pPr>
            <a:r>
              <a:rPr lang="ru-RU" dirty="0"/>
              <a:t>Определить класс </a:t>
            </a:r>
            <a:r>
              <a:rPr lang="en-US" b="1" dirty="0"/>
              <a:t>Circle</a:t>
            </a:r>
            <a:r>
              <a:rPr lang="ru-RU" dirty="0"/>
              <a:t> с полем радиус </a:t>
            </a:r>
            <a:r>
              <a:rPr lang="ru-RU" b="1" dirty="0"/>
              <a:t>_</a:t>
            </a:r>
            <a:r>
              <a:rPr lang="en-US" b="1" dirty="0"/>
              <a:t>r</a:t>
            </a:r>
            <a:r>
              <a:rPr lang="ru-RU" dirty="0"/>
              <a:t> и свойством доступа к нему, значение радиуса положительное вещественное число. В классе </a:t>
            </a:r>
            <a:r>
              <a:rPr lang="en-US" b="1" dirty="0"/>
              <a:t>Circle</a:t>
            </a:r>
            <a:r>
              <a:rPr lang="en-US" dirty="0"/>
              <a:t> </a:t>
            </a:r>
            <a:r>
              <a:rPr lang="ru-RU" dirty="0"/>
              <a:t>описать конструктор без параметров и конструктор с вещественным параметром.</a:t>
            </a:r>
            <a:r>
              <a:rPr lang="en-US" dirty="0"/>
              <a:t> </a:t>
            </a:r>
            <a:r>
              <a:rPr lang="ru-RU" dirty="0"/>
              <a:t>Определить свойство </a:t>
            </a:r>
            <a:r>
              <a:rPr lang="en-US" b="1" dirty="0"/>
              <a:t>S</a:t>
            </a:r>
            <a:r>
              <a:rPr lang="en-US" dirty="0"/>
              <a:t> – </a:t>
            </a:r>
            <a:r>
              <a:rPr lang="ru-RU" dirty="0"/>
              <a:t>площадь круга заданного радиуса. В основной программе получить от пользователя диапазон изменения значения радиуса: </a:t>
            </a:r>
            <a:r>
              <a:rPr lang="en-US" dirty="0"/>
              <a:t>(</a:t>
            </a:r>
            <a:r>
              <a:rPr lang="en-US" dirty="0" err="1"/>
              <a:t>R</a:t>
            </a:r>
            <a:r>
              <a:rPr lang="en-US" b="1" dirty="0" err="1"/>
              <a:t>min</a:t>
            </a:r>
            <a:r>
              <a:rPr lang="en-US" dirty="0"/>
              <a:t>, </a:t>
            </a:r>
            <a:r>
              <a:rPr lang="en-US" dirty="0" err="1"/>
              <a:t>R</a:t>
            </a:r>
            <a:r>
              <a:rPr lang="en-US" b="1" dirty="0" err="1"/>
              <a:t>max</a:t>
            </a:r>
            <a:r>
              <a:rPr lang="en-US" dirty="0"/>
              <a:t>)</a:t>
            </a:r>
            <a:r>
              <a:rPr lang="ru-RU" dirty="0"/>
              <a:t>, </a:t>
            </a:r>
            <a:r>
              <a:rPr lang="en-US" dirty="0" err="1"/>
              <a:t>R</a:t>
            </a:r>
            <a:r>
              <a:rPr lang="en-US" b="1" dirty="0" err="1"/>
              <a:t>min</a:t>
            </a:r>
            <a:r>
              <a:rPr lang="en-US" dirty="0"/>
              <a:t>, </a:t>
            </a:r>
            <a:r>
              <a:rPr lang="en-US" dirty="0" err="1"/>
              <a:t>R</a:t>
            </a:r>
            <a:r>
              <a:rPr lang="en-US" b="1" dirty="0" err="1"/>
              <a:t>max</a:t>
            </a:r>
            <a:r>
              <a:rPr lang="en-US" dirty="0"/>
              <a:t> – </a:t>
            </a:r>
            <a:r>
              <a:rPr lang="ru-RU" dirty="0"/>
              <a:t>произвольные вещественные числа и величину шага </a:t>
            </a:r>
            <a:r>
              <a:rPr lang="en-US" b="1" dirty="0"/>
              <a:t>delta</a:t>
            </a:r>
            <a:r>
              <a:rPr lang="en-US" dirty="0"/>
              <a:t> </a:t>
            </a:r>
            <a:r>
              <a:rPr lang="ru-RU" dirty="0"/>
              <a:t>разбиения данного диапазона. Создать объект типа </a:t>
            </a:r>
            <a:r>
              <a:rPr lang="en-US" b="1" dirty="0"/>
              <a:t>Circle</a:t>
            </a:r>
            <a:r>
              <a:rPr lang="ru-RU" dirty="0"/>
              <a:t>, последовательно изменяя значение радиуса на </a:t>
            </a:r>
            <a:r>
              <a:rPr lang="en-US" b="1" dirty="0"/>
              <a:t>delta</a:t>
            </a:r>
            <a:r>
              <a:rPr lang="ru-RU" dirty="0"/>
              <a:t> вычислять и выводить на экран значение площади круга, ограниченного данной окружностью.</a:t>
            </a:r>
          </a:p>
          <a:p>
            <a:pPr marL="342900" indent="-342900" algn="just">
              <a:buAutoNum type="arabicPeriod"/>
            </a:pPr>
            <a:r>
              <a:rPr lang="ru-RU" dirty="0"/>
              <a:t>Определить класс </a:t>
            </a:r>
            <a:r>
              <a:rPr lang="en-US" b="1" dirty="0" err="1"/>
              <a:t>LatinChar</a:t>
            </a:r>
            <a:r>
              <a:rPr lang="ru-RU" dirty="0"/>
              <a:t> с полем </a:t>
            </a:r>
            <a:r>
              <a:rPr lang="en-US" b="1" dirty="0"/>
              <a:t>_char</a:t>
            </a:r>
            <a:r>
              <a:rPr lang="ru-RU" b="1" dirty="0"/>
              <a:t> </a:t>
            </a:r>
            <a:r>
              <a:rPr lang="ru-RU" dirty="0"/>
              <a:t>и свойством доступа к нему, значение поля – символ латинского алфавита. Значение поля по умолчанию – </a:t>
            </a:r>
            <a:r>
              <a:rPr lang="en-US" dirty="0"/>
              <a:t>‘</a:t>
            </a:r>
            <a:r>
              <a:rPr lang="en-US" b="1" dirty="0"/>
              <a:t>a’</a:t>
            </a:r>
            <a:r>
              <a:rPr lang="en-US" dirty="0"/>
              <a:t>. </a:t>
            </a:r>
            <a:r>
              <a:rPr lang="ru-RU" dirty="0"/>
              <a:t>Определить конструкторы класса. В основной программе создать объект типа </a:t>
            </a:r>
            <a:r>
              <a:rPr lang="en-US" b="1" dirty="0" err="1"/>
              <a:t>LatinChar</a:t>
            </a:r>
            <a:r>
              <a:rPr lang="ru-RU" dirty="0"/>
              <a:t> и, последовательно перебирая все символы из заданного пользователем</a:t>
            </a:r>
            <a:r>
              <a:rPr lang="en-US" dirty="0"/>
              <a:t> </a:t>
            </a:r>
            <a:r>
              <a:rPr lang="ru-RU" dirty="0"/>
              <a:t>диапазона </a:t>
            </a:r>
            <a:r>
              <a:rPr lang="en-US" dirty="0"/>
              <a:t>[</a:t>
            </a:r>
            <a:r>
              <a:rPr lang="en-US" b="1" dirty="0" err="1"/>
              <a:t>minChar</a:t>
            </a:r>
            <a:r>
              <a:rPr lang="en-US" dirty="0"/>
              <a:t>, </a:t>
            </a:r>
            <a:r>
              <a:rPr lang="ru-RU" dirty="0"/>
              <a:t> </a:t>
            </a:r>
            <a:r>
              <a:rPr lang="en-US" b="1" dirty="0" err="1"/>
              <a:t>maxChar</a:t>
            </a:r>
            <a:r>
              <a:rPr lang="en-US" dirty="0"/>
              <a:t>]</a:t>
            </a:r>
            <a:r>
              <a:rPr lang="ru-RU" dirty="0"/>
              <a:t>, </a:t>
            </a:r>
            <a:r>
              <a:rPr lang="en-US" dirty="0"/>
              <a:t> </a:t>
            </a:r>
            <a:r>
              <a:rPr lang="ru-RU" dirty="0"/>
              <a:t>выводить значение поля </a:t>
            </a:r>
            <a:r>
              <a:rPr lang="en-US" b="1" dirty="0"/>
              <a:t>_char</a:t>
            </a:r>
            <a:r>
              <a:rPr lang="ru-RU" b="1" dirty="0"/>
              <a:t> </a:t>
            </a:r>
            <a:r>
              <a:rPr lang="ru-RU" dirty="0"/>
              <a:t>объекта.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1F2F3-AEAF-4FB7-80D2-09F9D6DDE653}" type="slidenum">
              <a:rPr lang="ru-RU" smtClean="0"/>
              <a:t>34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765243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EC07A49-406C-BA48-97E7-96EED3F907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Домашнее задание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0C88F06F-692F-9B4E-9753-99CA1CED06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1F2F3-AEAF-4FB7-80D2-09F9D6DDE653}" type="slidenum">
              <a:rPr lang="ru-RU" smtClean="0"/>
              <a:t>35</a:t>
            </a:fld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7D095D2-5796-0A48-A969-FCFBAFF2EB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846" y="832531"/>
            <a:ext cx="8940800" cy="77470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157CF6F7-0284-1340-A18C-0EF05D4117A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396" y="1607231"/>
            <a:ext cx="9029700" cy="419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01107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b="1" dirty="0">
                <a:latin typeface="Arial" panose="020B0604020202020204" pitchFamily="34" charset="0"/>
                <a:cs typeface="Arial" panose="020B0604020202020204" pitchFamily="34" charset="0"/>
              </a:rPr>
              <a:t>Задача 1</a:t>
            </a: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271563" y="1142762"/>
            <a:ext cx="8606108" cy="2442267"/>
          </a:xfrm>
          <a:solidFill>
            <a:schemeClr val="bg1"/>
          </a:solidFill>
          <a:ln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pPr>
              <a:lnSpc>
                <a:spcPct val="80000"/>
              </a:lnSpc>
            </a:pPr>
            <a:endParaRPr lang="en-US" dirty="0">
              <a:solidFill>
                <a:srgbClr val="0000FF"/>
              </a:solidFill>
              <a:highlight>
                <a:srgbClr val="FFFFFF"/>
              </a:highlight>
              <a:ea typeface="Calibri" panose="020F0502020204030204" pitchFamily="34" charset="0"/>
            </a:endParaRPr>
          </a:p>
          <a:p>
            <a:pPr>
              <a:lnSpc>
                <a:spcPct val="80000"/>
              </a:lnSpc>
            </a:pPr>
            <a:r>
              <a:rPr lang="en-US" dirty="0">
                <a:solidFill>
                  <a:srgbClr val="0000FF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public</a:t>
            </a:r>
            <a:r>
              <a:rPr lang="en-US" dirty="0"/>
              <a:t> </a:t>
            </a:r>
            <a:r>
              <a:rPr lang="en-US" dirty="0" err="1">
                <a:solidFill>
                  <a:srgbClr val="0000FF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int</a:t>
            </a:r>
            <a:r>
              <a:rPr lang="en-US" dirty="0"/>
              <a:t> </a:t>
            </a:r>
            <a:r>
              <a:rPr lang="en-US" dirty="0" err="1"/>
              <a:t>HowManyDays</a:t>
            </a:r>
            <a:r>
              <a:rPr lang="en-US" dirty="0"/>
              <a:t> { </a:t>
            </a:r>
            <a:r>
              <a:rPr lang="en-US" dirty="0">
                <a:solidFill>
                  <a:srgbClr val="008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// </a:t>
            </a:r>
            <a:r>
              <a:rPr lang="ru-RU" dirty="0">
                <a:solidFill>
                  <a:srgbClr val="008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свойство - сколько дней до дня рождения</a:t>
            </a:r>
          </a:p>
          <a:p>
            <a:r>
              <a:rPr lang="ru-RU" dirty="0"/>
              <a:t>    </a:t>
            </a:r>
            <a:r>
              <a:rPr lang="en-US" dirty="0">
                <a:solidFill>
                  <a:srgbClr val="0000FF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get</a:t>
            </a:r>
            <a:r>
              <a:rPr lang="en-US" dirty="0"/>
              <a:t> {</a:t>
            </a:r>
          </a:p>
          <a:p>
            <a:pPr>
              <a:lnSpc>
                <a:spcPct val="80000"/>
              </a:lnSpc>
            </a:pPr>
            <a:r>
              <a:rPr lang="en-US" dirty="0"/>
              <a:t>        </a:t>
            </a:r>
            <a:r>
              <a:rPr lang="en-US" dirty="0">
                <a:solidFill>
                  <a:srgbClr val="008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// </a:t>
            </a:r>
            <a:r>
              <a:rPr lang="ru-RU" dirty="0">
                <a:solidFill>
                  <a:srgbClr val="008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номер сего дня от начала года:</a:t>
            </a:r>
          </a:p>
          <a:p>
            <a:r>
              <a:rPr lang="ru-RU" dirty="0"/>
              <a:t>        </a:t>
            </a:r>
            <a:r>
              <a:rPr lang="en-US" dirty="0" err="1">
                <a:solidFill>
                  <a:srgbClr val="0000FF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int</a:t>
            </a:r>
            <a:r>
              <a:rPr lang="en-US" dirty="0"/>
              <a:t> </a:t>
            </a:r>
            <a:r>
              <a:rPr lang="en-US" dirty="0" err="1"/>
              <a:t>nowDOY</a:t>
            </a:r>
            <a:r>
              <a:rPr lang="en-US" dirty="0"/>
              <a:t> = </a:t>
            </a:r>
            <a:r>
              <a:rPr lang="en-US" dirty="0" err="1">
                <a:solidFill>
                  <a:srgbClr val="2B91AF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DateTime</a:t>
            </a:r>
            <a:r>
              <a:rPr lang="en-US" dirty="0" err="1"/>
              <a:t>.Now.DayOfYear</a:t>
            </a:r>
            <a:r>
              <a:rPr lang="en-US" dirty="0"/>
              <a:t>;    </a:t>
            </a:r>
          </a:p>
          <a:p>
            <a:pPr>
              <a:lnSpc>
                <a:spcPct val="80000"/>
              </a:lnSpc>
            </a:pPr>
            <a:r>
              <a:rPr lang="en-US" dirty="0"/>
              <a:t>        </a:t>
            </a:r>
            <a:r>
              <a:rPr lang="en-US" dirty="0">
                <a:solidFill>
                  <a:srgbClr val="008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//  </a:t>
            </a:r>
            <a:r>
              <a:rPr lang="ru-RU" dirty="0">
                <a:solidFill>
                  <a:srgbClr val="008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номер дня рождения от начала года: </a:t>
            </a:r>
          </a:p>
          <a:p>
            <a:r>
              <a:rPr lang="ru-RU" dirty="0"/>
              <a:t>        </a:t>
            </a:r>
            <a:r>
              <a:rPr lang="en-US" dirty="0" err="1">
                <a:solidFill>
                  <a:srgbClr val="0000FF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int</a:t>
            </a:r>
            <a:r>
              <a:rPr lang="en-US" dirty="0"/>
              <a:t> </a:t>
            </a:r>
            <a:r>
              <a:rPr lang="en-US" dirty="0" err="1"/>
              <a:t>myDOY</a:t>
            </a:r>
            <a:r>
              <a:rPr lang="en-US" dirty="0"/>
              <a:t> = </a:t>
            </a:r>
            <a:r>
              <a:rPr lang="en-US" dirty="0" err="1">
                <a:solidFill>
                  <a:srgbClr val="2B91AF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Date</a:t>
            </a:r>
            <a:r>
              <a:rPr lang="en-US" dirty="0" err="1"/>
              <a:t>.DayOfYear</a:t>
            </a:r>
            <a:r>
              <a:rPr lang="en-US" dirty="0"/>
              <a:t>;</a:t>
            </a:r>
          </a:p>
          <a:p>
            <a:r>
              <a:rPr lang="en-US" dirty="0"/>
              <a:t>        </a:t>
            </a:r>
            <a:r>
              <a:rPr lang="en-US" dirty="0" err="1">
                <a:solidFill>
                  <a:srgbClr val="0000FF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int</a:t>
            </a:r>
            <a:r>
              <a:rPr lang="en-US" dirty="0"/>
              <a:t> period = </a:t>
            </a:r>
            <a:r>
              <a:rPr lang="en-US" dirty="0" err="1"/>
              <a:t>myDOY</a:t>
            </a:r>
            <a:r>
              <a:rPr lang="en-US" dirty="0"/>
              <a:t> &gt;= </a:t>
            </a:r>
            <a:r>
              <a:rPr lang="en-US" dirty="0" err="1"/>
              <a:t>nowDOY</a:t>
            </a:r>
            <a:r>
              <a:rPr lang="en-US" dirty="0"/>
              <a:t> ? </a:t>
            </a:r>
            <a:r>
              <a:rPr lang="en-US" dirty="0" err="1"/>
              <a:t>myDOY</a:t>
            </a:r>
            <a:r>
              <a:rPr lang="en-US" dirty="0"/>
              <a:t> - </a:t>
            </a:r>
            <a:r>
              <a:rPr lang="en-US" dirty="0" err="1"/>
              <a:t>nowDOY</a:t>
            </a:r>
            <a:r>
              <a:rPr lang="en-US" dirty="0"/>
              <a:t> :</a:t>
            </a:r>
          </a:p>
          <a:p>
            <a:r>
              <a:rPr lang="en-US" dirty="0"/>
              <a:t>                                       365 - </a:t>
            </a:r>
            <a:r>
              <a:rPr lang="en-US" dirty="0" err="1"/>
              <a:t>nowDOY</a:t>
            </a:r>
            <a:r>
              <a:rPr lang="en-US" dirty="0"/>
              <a:t> + </a:t>
            </a:r>
            <a:r>
              <a:rPr lang="en-US" dirty="0" err="1"/>
              <a:t>myDOY</a:t>
            </a:r>
            <a:r>
              <a:rPr lang="en-US" dirty="0"/>
              <a:t>;</a:t>
            </a:r>
          </a:p>
          <a:p>
            <a:r>
              <a:rPr lang="en-US" dirty="0"/>
              <a:t>        </a:t>
            </a:r>
            <a:r>
              <a:rPr lang="en-US" dirty="0">
                <a:solidFill>
                  <a:srgbClr val="0000FF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return</a:t>
            </a:r>
            <a:r>
              <a:rPr lang="en-US" dirty="0"/>
              <a:t> period;</a:t>
            </a:r>
          </a:p>
          <a:p>
            <a:r>
              <a:rPr lang="en-US" dirty="0"/>
              <a:t>    }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1F2F3-AEAF-4FB7-80D2-09F9D6DDE653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796330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b="1" dirty="0">
                <a:latin typeface="Arial" panose="020B0604020202020204" pitchFamily="34" charset="0"/>
                <a:cs typeface="Arial" panose="020B0604020202020204" pitchFamily="34" charset="0"/>
              </a:rPr>
              <a:t>Задача 1</a:t>
            </a: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244929" y="840921"/>
            <a:ext cx="8678635" cy="3377396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rgbClr val="0000FF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class</a:t>
            </a:r>
            <a:r>
              <a:rPr lang="en-US" dirty="0"/>
              <a:t> Program    {</a:t>
            </a:r>
          </a:p>
          <a:p>
            <a:r>
              <a:rPr lang="en-US" dirty="0"/>
              <a:t>        </a:t>
            </a:r>
            <a:r>
              <a:rPr lang="en-US" dirty="0">
                <a:solidFill>
                  <a:srgbClr val="0000FF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static</a:t>
            </a:r>
            <a:r>
              <a:rPr lang="en-US" dirty="0"/>
              <a:t> </a:t>
            </a:r>
            <a:r>
              <a:rPr lang="en-US" dirty="0">
                <a:solidFill>
                  <a:srgbClr val="0000FF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void</a:t>
            </a:r>
            <a:r>
              <a:rPr lang="en-US" dirty="0"/>
              <a:t> Main( )  {</a:t>
            </a:r>
          </a:p>
          <a:p>
            <a:r>
              <a:rPr lang="en-US" dirty="0"/>
              <a:t>            </a:t>
            </a:r>
            <a:r>
              <a:rPr lang="en-US" dirty="0">
                <a:solidFill>
                  <a:srgbClr val="2B91AF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Birthday</a:t>
            </a:r>
            <a:r>
              <a:rPr lang="en-US" dirty="0"/>
              <a:t> md = </a:t>
            </a:r>
            <a:r>
              <a:rPr lang="en-US" dirty="0">
                <a:solidFill>
                  <a:srgbClr val="0000FF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new</a:t>
            </a:r>
            <a:r>
              <a:rPr lang="en-US" dirty="0"/>
              <a:t> </a:t>
            </a:r>
            <a:r>
              <a:rPr lang="en-US" dirty="0">
                <a:solidFill>
                  <a:srgbClr val="2B91AF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Birthday</a:t>
            </a:r>
            <a:r>
              <a:rPr lang="en-US" dirty="0"/>
              <a:t>(</a:t>
            </a:r>
            <a:r>
              <a:rPr lang="en-US" dirty="0">
                <a:solidFill>
                  <a:srgbClr val="A31515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"</a:t>
            </a:r>
            <a:r>
              <a:rPr lang="ru-RU" dirty="0">
                <a:solidFill>
                  <a:srgbClr val="A31515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Чапаев"</a:t>
            </a:r>
            <a:r>
              <a:rPr lang="ru-RU" dirty="0"/>
              <a:t>, 1887, 2, 9);</a:t>
            </a:r>
          </a:p>
          <a:p>
            <a:r>
              <a:rPr lang="ru-RU" dirty="0"/>
              <a:t>            </a:t>
            </a:r>
            <a:r>
              <a:rPr lang="en-US" dirty="0" err="1">
                <a:solidFill>
                  <a:srgbClr val="2B91AF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Console</a:t>
            </a:r>
            <a:r>
              <a:rPr lang="en-US" dirty="0" err="1"/>
              <a:t>.WriteLine</a:t>
            </a:r>
            <a:r>
              <a:rPr lang="en-US" dirty="0"/>
              <a:t>(</a:t>
            </a:r>
            <a:r>
              <a:rPr lang="en-US" dirty="0" err="1"/>
              <a:t>md.Information</a:t>
            </a:r>
            <a:r>
              <a:rPr lang="en-US" dirty="0"/>
              <a:t>);</a:t>
            </a:r>
          </a:p>
          <a:p>
            <a:r>
              <a:rPr lang="en-US" dirty="0"/>
              <a:t>            </a:t>
            </a:r>
            <a:r>
              <a:rPr lang="en-US" dirty="0" err="1">
                <a:solidFill>
                  <a:srgbClr val="2B91AF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Console</a:t>
            </a:r>
            <a:r>
              <a:rPr lang="en-US" dirty="0" err="1"/>
              <a:t>.WriteLine</a:t>
            </a:r>
            <a:r>
              <a:rPr lang="en-US" dirty="0"/>
              <a:t>(</a:t>
            </a:r>
            <a:r>
              <a:rPr lang="en-US" dirty="0">
                <a:solidFill>
                  <a:srgbClr val="A31515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"</a:t>
            </a:r>
            <a:r>
              <a:rPr lang="ru-RU" dirty="0">
                <a:solidFill>
                  <a:srgbClr val="A31515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До следующего дня рождения дней осталось: "</a:t>
            </a:r>
            <a:r>
              <a:rPr lang="ru-RU" dirty="0"/>
              <a:t>);</a:t>
            </a:r>
          </a:p>
          <a:p>
            <a:r>
              <a:rPr lang="ru-RU" dirty="0"/>
              <a:t>            </a:t>
            </a:r>
            <a:r>
              <a:rPr lang="en-US" dirty="0" err="1">
                <a:solidFill>
                  <a:srgbClr val="2B91AF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Console</a:t>
            </a:r>
            <a:r>
              <a:rPr lang="en-US" dirty="0" err="1"/>
              <a:t>.WriteLine</a:t>
            </a:r>
            <a:r>
              <a:rPr lang="en-US" dirty="0"/>
              <a:t>(</a:t>
            </a:r>
            <a:r>
              <a:rPr lang="en-US" dirty="0" err="1"/>
              <a:t>md.HowManyDays</a:t>
            </a:r>
            <a:r>
              <a:rPr lang="en-US" dirty="0"/>
              <a:t>);</a:t>
            </a:r>
          </a:p>
          <a:p>
            <a:r>
              <a:rPr lang="en-US" dirty="0"/>
              <a:t> </a:t>
            </a:r>
          </a:p>
          <a:p>
            <a:r>
              <a:rPr lang="en-US" dirty="0"/>
              <a:t>            </a:t>
            </a:r>
            <a:r>
              <a:rPr lang="en-US" dirty="0">
                <a:solidFill>
                  <a:srgbClr val="2B91AF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Birthday</a:t>
            </a:r>
            <a:r>
              <a:rPr lang="en-US" dirty="0"/>
              <a:t> km = </a:t>
            </a:r>
            <a:r>
              <a:rPr lang="en-US" dirty="0">
                <a:solidFill>
                  <a:srgbClr val="0000FF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new</a:t>
            </a:r>
            <a:r>
              <a:rPr lang="en-US" dirty="0"/>
              <a:t> </a:t>
            </a:r>
            <a:r>
              <a:rPr lang="en-US" dirty="0">
                <a:solidFill>
                  <a:srgbClr val="2B91AF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Birthday</a:t>
            </a:r>
            <a:r>
              <a:rPr lang="en-US" dirty="0">
                <a:highlight>
                  <a:srgbClr val="FFFFFF"/>
                </a:highlight>
                <a:ea typeface="Calibri" panose="020F0502020204030204" pitchFamily="34" charset="0"/>
              </a:rPr>
              <a:t>(</a:t>
            </a:r>
            <a:r>
              <a:rPr lang="en-US" dirty="0">
                <a:solidFill>
                  <a:srgbClr val="A31515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"</a:t>
            </a:r>
            <a:r>
              <a:rPr lang="ru-RU" dirty="0">
                <a:solidFill>
                  <a:srgbClr val="A31515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Маркс Карл"</a:t>
            </a:r>
            <a:r>
              <a:rPr lang="ru-RU" dirty="0"/>
              <a:t>, 1818, 5, 4);</a:t>
            </a:r>
          </a:p>
          <a:p>
            <a:r>
              <a:rPr lang="ru-RU" dirty="0"/>
              <a:t>            </a:t>
            </a:r>
            <a:r>
              <a:rPr lang="en-US" dirty="0" err="1">
                <a:solidFill>
                  <a:srgbClr val="2B91AF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Console</a:t>
            </a:r>
            <a:r>
              <a:rPr lang="en-US" dirty="0" err="1"/>
              <a:t>.WriteLine</a:t>
            </a:r>
            <a:r>
              <a:rPr lang="en-US" dirty="0"/>
              <a:t>(</a:t>
            </a:r>
            <a:r>
              <a:rPr lang="en-US" dirty="0" err="1"/>
              <a:t>km.Information</a:t>
            </a:r>
            <a:r>
              <a:rPr lang="en-US" dirty="0"/>
              <a:t>);</a:t>
            </a:r>
          </a:p>
          <a:p>
            <a:r>
              <a:rPr lang="en-US" dirty="0"/>
              <a:t>            </a:t>
            </a:r>
            <a:r>
              <a:rPr lang="en-US" dirty="0" err="1">
                <a:solidFill>
                  <a:srgbClr val="2B91AF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Console</a:t>
            </a:r>
            <a:r>
              <a:rPr lang="en-US" dirty="0" err="1"/>
              <a:t>.WriteLine</a:t>
            </a:r>
            <a:r>
              <a:rPr lang="en-US" dirty="0"/>
              <a:t>(</a:t>
            </a:r>
            <a:r>
              <a:rPr lang="en-US" dirty="0">
                <a:solidFill>
                  <a:srgbClr val="A31515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"</a:t>
            </a:r>
            <a:r>
              <a:rPr lang="ru-RU" dirty="0">
                <a:solidFill>
                  <a:srgbClr val="A31515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До следующего дня рождения дней осталось: "</a:t>
            </a:r>
            <a:r>
              <a:rPr lang="ru-RU" dirty="0"/>
              <a:t>);</a:t>
            </a:r>
          </a:p>
          <a:p>
            <a:r>
              <a:rPr lang="ru-RU" dirty="0"/>
              <a:t>            </a:t>
            </a:r>
            <a:r>
              <a:rPr lang="en-US" dirty="0" err="1">
                <a:solidFill>
                  <a:srgbClr val="2B91AF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Console</a:t>
            </a:r>
            <a:r>
              <a:rPr lang="en-US" dirty="0" err="1"/>
              <a:t>.WriteLine</a:t>
            </a:r>
            <a:r>
              <a:rPr lang="en-US" dirty="0"/>
              <a:t>(</a:t>
            </a:r>
            <a:r>
              <a:rPr lang="en-US" dirty="0" err="1"/>
              <a:t>km.HowManyDays</a:t>
            </a:r>
            <a:r>
              <a:rPr lang="en-US" dirty="0"/>
              <a:t>);</a:t>
            </a:r>
          </a:p>
          <a:p>
            <a:r>
              <a:rPr lang="en-US" dirty="0"/>
              <a:t>        }</a:t>
            </a:r>
          </a:p>
          <a:p>
            <a:r>
              <a:rPr lang="en-US" dirty="0"/>
              <a:t>    }</a:t>
            </a:r>
          </a:p>
          <a:p>
            <a:r>
              <a:rPr lang="en-US" dirty="0"/>
              <a:t>}</a:t>
            </a: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1F2F3-AEAF-4FB7-80D2-09F9D6DDE653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350470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Дополнительное задание к задаче 1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ru-RU" sz="1800" dirty="0"/>
              <a:t>Добавьте в класс </a:t>
            </a:r>
            <a:r>
              <a:rPr lang="en-US" sz="1800" b="1" dirty="0">
                <a:latin typeface="Consolas" panose="020B0609020204030204" pitchFamily="49" charset="0"/>
              </a:rPr>
              <a:t>Birthday</a:t>
            </a:r>
            <a:r>
              <a:rPr lang="ru-RU" sz="1800" dirty="0"/>
              <a:t> конструктор без параметров, устанавливающий поля объекта класса в состояние «1 января 1970».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1800" dirty="0"/>
              <a:t>Добавьте в класс </a:t>
            </a:r>
            <a:r>
              <a:rPr lang="en-US" sz="1800" b="1" dirty="0">
                <a:latin typeface="Consolas" panose="020B0609020204030204" pitchFamily="49" charset="0"/>
              </a:rPr>
              <a:t>Birthday</a:t>
            </a:r>
            <a:r>
              <a:rPr lang="en-US" sz="1800" dirty="0"/>
              <a:t> </a:t>
            </a:r>
            <a:r>
              <a:rPr lang="ru-RU" sz="1800" dirty="0"/>
              <a:t>методы, позволяющий получить информацию о дне рождения со следующими форматами представления даты: </a:t>
            </a:r>
            <a:r>
              <a:rPr lang="en-US" sz="1800" b="1" dirty="0">
                <a:latin typeface="Consolas" panose="020B0609020204030204" pitchFamily="49" charset="0"/>
              </a:rPr>
              <a:t>DD Month YYYY</a:t>
            </a:r>
            <a:r>
              <a:rPr lang="en-US" sz="1800" dirty="0"/>
              <a:t>, </a:t>
            </a:r>
            <a:r>
              <a:rPr lang="en-US" sz="1800" b="1" dirty="0">
                <a:latin typeface="Consolas" panose="020B0609020204030204" pitchFamily="49" charset="0"/>
              </a:rPr>
              <a:t>DD-MM-YY</a:t>
            </a:r>
            <a:r>
              <a:rPr lang="en-US" sz="1800" dirty="0"/>
              <a:t>.</a:t>
            </a:r>
            <a:endParaRPr lang="ru-RU" sz="1800" dirty="0"/>
          </a:p>
          <a:p>
            <a:pPr marL="342900" indent="-342900">
              <a:buFont typeface="+mj-lt"/>
              <a:buAutoNum type="arabicPeriod"/>
            </a:pPr>
            <a:r>
              <a:rPr lang="ru-RU" sz="1800" dirty="0"/>
              <a:t>Решите проблему високосного года (учтите верно количество дней до дня рождения).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1800" dirty="0"/>
              <a:t>Добавьте методы для получение текущего значения и изменения значения поля </a:t>
            </a:r>
            <a:r>
              <a:rPr lang="en-US" sz="1800" dirty="0"/>
              <a:t>name.</a:t>
            </a:r>
            <a:endParaRPr lang="ru-RU" sz="1800" dirty="0"/>
          </a:p>
          <a:p>
            <a:pPr marL="342900" indent="-342900">
              <a:buFont typeface="+mj-lt"/>
              <a:buAutoNum type="arabicPeriod"/>
            </a:pPr>
            <a:endParaRPr lang="ru-RU" sz="1800" dirty="0"/>
          </a:p>
          <a:p>
            <a:pPr marL="342900" indent="-342900">
              <a:buFont typeface="+mj-lt"/>
              <a:buAutoNum type="arabicPeriod"/>
            </a:pPr>
            <a:endParaRPr lang="ru-RU" sz="1800" dirty="0"/>
          </a:p>
          <a:p>
            <a:r>
              <a:rPr lang="ru-RU" sz="1800" dirty="0"/>
              <a:t>Вы, конечно же заметили, что создание дополнительных методов для получения доступа к закрытым полям класса довольно утомительно. Изучите свойства</a:t>
            </a:r>
            <a:r>
              <a:rPr lang="en-US" sz="1800" dirty="0"/>
              <a:t>: </a:t>
            </a:r>
            <a:r>
              <a:rPr lang="en-US" sz="1800" dirty="0">
                <a:hlinkClick r:id="rId2"/>
              </a:rPr>
              <a:t>https://docs.microsoft.com/ru-ru/dotnet/csharp/programming-guide/classes-and-structs/properties</a:t>
            </a:r>
            <a:r>
              <a:rPr lang="en-US" sz="1800" dirty="0"/>
              <a:t> </a:t>
            </a:r>
            <a:r>
              <a:rPr lang="ru-RU" sz="1800" dirty="0"/>
              <a:t>и замените методы доступа к закрытым членам класса свойствами. Воспользуйтесь ссылкой с готовыми набросками кода</a:t>
            </a:r>
            <a:r>
              <a:rPr lang="en-US" sz="1800" dirty="0"/>
              <a:t>:</a:t>
            </a:r>
            <a:r>
              <a:rPr lang="ru-RU" sz="1800" dirty="0"/>
              <a:t> </a:t>
            </a:r>
            <a:r>
              <a:rPr lang="ru-RU" sz="1800" dirty="0">
                <a:hlinkClick r:id="rId3"/>
              </a:rPr>
              <a:t>https://repl.it/@Maksimenkova/ClassesObjects01</a:t>
            </a:r>
            <a:endParaRPr lang="ru-RU" sz="1800" dirty="0"/>
          </a:p>
          <a:p>
            <a:pPr marL="342900" indent="-342900">
              <a:buFont typeface="+mj-lt"/>
              <a:buAutoNum type="arabicPeriod"/>
            </a:pPr>
            <a:endParaRPr lang="ru-RU" sz="1800" dirty="0"/>
          </a:p>
          <a:p>
            <a:pPr marL="342900" indent="-342900">
              <a:buFont typeface="+mj-lt"/>
              <a:buAutoNum type="arabicPeriod"/>
            </a:pPr>
            <a:endParaRPr lang="en-US" sz="1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1F2F3-AEAF-4FB7-80D2-09F9D6DDE653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44746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169296"/>
            <a:ext cx="7886700" cy="581931"/>
          </a:xfrm>
        </p:spPr>
        <p:txBody>
          <a:bodyPr/>
          <a:lstStyle/>
          <a:p>
            <a:r>
              <a:rPr lang="ru-RU" dirty="0"/>
              <a:t>Задача 2. Точка на плоскости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Объект 5"/>
              <p:cNvSpPr>
                <a:spLocks noGrp="1"/>
              </p:cNvSpPr>
              <p:nvPr>
                <p:ph idx="1"/>
              </p:nvPr>
            </p:nvSpPr>
            <p:spPr>
              <a:xfrm>
                <a:off x="232683" y="751227"/>
                <a:ext cx="8369780" cy="2498000"/>
              </a:xfrm>
              <a:ln>
                <a:solidFill>
                  <a:schemeClr val="accent1"/>
                </a:solidFill>
              </a:ln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endParaRPr lang="ru-RU" i="1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marL="0" indent="0">
                  <a:spcBef>
                    <a:spcPts val="0"/>
                  </a:spcBef>
                  <a:buNone/>
                </a:pPr>
                <a:r>
                  <a:rPr lang="el-GR" dirty="0">
                    <a:latin typeface="Arial" panose="020B0604020202020204" pitchFamily="34" charset="0"/>
                    <a:cs typeface="Arial" panose="020B0604020202020204" pitchFamily="34" charset="0"/>
                  </a:rPr>
                  <a:t>φ </a:t>
                </a:r>
                <a14:m>
                  <m:oMath xmlns:m="http://schemas.openxmlformats.org/officeDocument/2006/math">
                    <m:r>
                      <a:rPr lang="ru-RU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  <m:d>
                      <m:dPr>
                        <m:begChr m:val="{"/>
                        <m:endChr m:val=""/>
                        <m:ctrlPr>
                          <a:rPr lang="ru-RU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ru-RU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eqArrPr>
                          <m:e>
                            <m:func>
                              <m:funcPr>
                                <m:ctrlPr>
                                  <a:rPr lang="en-US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funcPr>
                              <m:fName>
                                <m:r>
                                  <m:rPr>
                                    <m:sty m:val="p"/>
                                  </m:rPr>
                                  <a:rPr lang="en-US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arctan</m:t>
                                </m:r>
                              </m:fName>
                              <m:e>
                                <m:d>
                                  <m:dPr>
                                    <m:ctrlPr>
                                      <a:rPr lang="en-US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f>
                                      <m:fPr>
                                        <m:ctrlPr>
                                          <a:rPr lang="en-US" i="1"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a:rPr lang="en-US" i="1"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</a:rPr>
                                          <m:t>𝑦</m:t>
                                        </m:r>
                                      </m:num>
                                      <m:den>
                                        <m:r>
                                          <a:rPr lang="en-US" i="1"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</a:rPr>
                                          <m:t>𝑥</m:t>
                                        </m:r>
                                      </m:den>
                                    </m:f>
                                  </m:e>
                                </m:d>
                              </m:e>
                            </m:func>
                            <m: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, 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&gt;0, 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𝑦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≥0</m:t>
                            </m:r>
                          </m:e>
                          <m:e>
                            <m:func>
                              <m:funcPr>
                                <m:ctrlPr>
                                  <a:rPr lang="en-US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funcPr>
                              <m:fName>
                                <m:r>
                                  <a:rPr lang="en-US" b="0" i="0" smtClean="0">
                                    <a:latin typeface="Cambria Math"/>
                                    <a:ea typeface="Cambria Math" panose="02040503050406030204" pitchFamily="18" charset="0"/>
                                  </a:rPr>
                                  <m:t>          </m:t>
                                </m:r>
                                <m:r>
                                  <m:rPr>
                                    <m:sty m:val="p"/>
                                  </m:rPr>
                                  <a:rPr lang="en-US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arctan</m:t>
                                </m:r>
                              </m:fName>
                              <m:e>
                                <m:d>
                                  <m:dPr>
                                    <m:ctrlPr>
                                      <a:rPr lang="en-US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f>
                                      <m:fPr>
                                        <m:ctrlPr>
                                          <a:rPr lang="en-US" i="1"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a:rPr lang="en-US" i="1"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</a:rPr>
                                          <m:t>𝑦</m:t>
                                        </m:r>
                                      </m:num>
                                      <m:den>
                                        <m:r>
                                          <a:rPr lang="en-US" i="1"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</a:rPr>
                                          <m:t>𝑥</m:t>
                                        </m:r>
                                      </m:den>
                                    </m:f>
                                  </m:e>
                                </m:d>
                              </m:e>
                            </m:func>
                            <m: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+2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𝜋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, 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&gt;0, 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𝑦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&lt;0</m:t>
                            </m:r>
                          </m:e>
                          <m:e>
                            <m:f>
                              <m:fPr>
                                <m:type m:val="noBar"/>
                                <m:ctrlPr>
                                  <a:rPr lang="ru-RU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r>
                                  <a:rPr lang="en-US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𝑎𝑟𝑐𝑡𝑎𝑛</m:t>
                                </m:r>
                                <m:d>
                                  <m:dPr>
                                    <m:ctrlPr>
                                      <a:rPr lang="en-US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f>
                                      <m:fPr>
                                        <m:ctrlPr>
                                          <a:rPr lang="en-US" i="1"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a:rPr lang="en-US" i="1"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</a:rPr>
                                          <m:t>𝑦</m:t>
                                        </m:r>
                                      </m:num>
                                      <m:den>
                                        <m:r>
                                          <a:rPr lang="en-US" i="1"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</a:rPr>
                                          <m:t>𝑥</m:t>
                                        </m:r>
                                      </m:den>
                                    </m:f>
                                  </m:e>
                                </m:d>
                                <m:r>
                                  <a:rPr lang="en-US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+</m:t>
                                </m:r>
                                <m:r>
                                  <a:rPr lang="en-US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𝜋</m:t>
                                </m:r>
                                <m:r>
                                  <a:rPr lang="en-US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,</m:t>
                                </m:r>
                                <m:r>
                                  <a:rPr lang="en-US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𝑥</m:t>
                                </m:r>
                                <m:r>
                                  <a:rPr lang="en-US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&lt;0</m:t>
                                </m:r>
                              </m:num>
                              <m:den>
                                <m:eqArr>
                                  <m:eqArrPr>
                                    <m:ctrlPr>
                                      <a:rPr lang="ru-RU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eqArrPr>
                                  <m:e>
                                    <m:f>
                                      <m:fPr>
                                        <m:ctrlPr>
                                          <a:rPr lang="ru-RU" i="1"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a:rPr lang="ru-RU" i="1"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</a:rPr>
                                          <m:t>𝜋</m:t>
                                        </m:r>
                                      </m:num>
                                      <m:den>
                                        <m:r>
                                          <a:rPr lang="en-US" i="1"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</a:rPr>
                                          <m:t>2</m:t>
                                        </m:r>
                                      </m:den>
                                    </m:f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,  </m:t>
                                    </m:r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𝑥</m:t>
                                    </m:r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=0,</m:t>
                                    </m:r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𝑦</m:t>
                                    </m:r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&gt;0</m:t>
                                    </m:r>
                                  </m:e>
                                  <m:e>
                                    <m:f>
                                      <m:fPr>
                                        <m:ctrlPr>
                                          <a:rPr lang="ru-RU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  <m:t>3</m:t>
                                        </m:r>
                                        <m:r>
                                          <a:rPr lang="en-US" i="1"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</a:rPr>
                                          <m:t>𝜋</m:t>
                                        </m:r>
                                      </m:num>
                                      <m:den>
                                        <m:r>
                                          <a:rPr lang="en-US" i="1">
                                            <a:latin typeface="Cambria Math" panose="02040503050406030204" pitchFamily="18" charset="0"/>
                                          </a:rPr>
                                          <m:t>2</m:t>
                                        </m:r>
                                      </m:den>
                                    </m:f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, </m:t>
                                    </m:r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=0,</m:t>
                                    </m:r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𝑦</m:t>
                                    </m:r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&lt;0</m:t>
                                    </m:r>
                                  </m:e>
                                  <m:e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0, </m:t>
                                    </m:r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=0,</m:t>
                                    </m:r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𝑦</m:t>
                                    </m:r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=0</m:t>
                                    </m:r>
                                  </m:e>
                                </m:eqArr>
                              </m:den>
                            </m:f>
                          </m:e>
                        </m:eqArr>
                      </m:e>
                    </m:d>
                  </m:oMath>
                </a14:m>
                <a:endParaRPr lang="ru-RU" dirty="0"/>
              </a:p>
              <a:p>
                <a:pPr marL="0" indent="0">
                  <a:buNone/>
                </a:pPr>
                <a:endParaRPr lang="ru-RU" dirty="0"/>
              </a:p>
            </p:txBody>
          </p:sp>
        </mc:Choice>
        <mc:Fallback xmlns="">
          <p:sp>
            <p:nvSpPr>
              <p:cNvPr id="6" name="Объект 5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32683" y="751227"/>
                <a:ext cx="8369780" cy="2498000"/>
              </a:xfrm>
              <a:blipFill>
                <a:blip r:embed="rId2"/>
                <a:stretch>
                  <a:fillRect l="-291"/>
                </a:stretch>
              </a:blipFill>
              <a:ln>
                <a:solidFill>
                  <a:schemeClr val="accent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1F2F3-AEAF-4FB7-80D2-09F9D6DDE653}" type="slidenum">
              <a:rPr lang="ru-RU" smtClean="0"/>
              <a:t>7</a:t>
            </a:fld>
            <a:endParaRPr lang="ru-RU"/>
          </a:p>
        </p:txBody>
      </p:sp>
      <p:sp>
        <p:nvSpPr>
          <p:cNvPr id="7" name="Объект 6"/>
          <p:cNvSpPr>
            <a:spLocks noGrp="1"/>
          </p:cNvSpPr>
          <p:nvPr>
            <p:ph sz="half" idx="4294967295"/>
          </p:nvPr>
        </p:nvSpPr>
        <p:spPr>
          <a:xfrm>
            <a:off x="232683" y="3348408"/>
            <a:ext cx="8369780" cy="3106737"/>
          </a:xfrm>
          <a:ln>
            <a:solidFill>
              <a:schemeClr val="accent1"/>
            </a:solidFill>
          </a:ln>
        </p:spPr>
        <p:txBody>
          <a:bodyPr>
            <a:normAutofit fontScale="77500" lnSpcReduction="20000"/>
          </a:bodyPr>
          <a:lstStyle/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600" dirty="0">
                <a:latin typeface="Arial" panose="020B0604020202020204" pitchFamily="34" charset="0"/>
                <a:cs typeface="Arial" panose="020B0604020202020204" pitchFamily="34" charset="0"/>
              </a:rPr>
              <a:t>Класс "точка на плоскости" (</a:t>
            </a:r>
            <a:r>
              <a:rPr lang="en-US" sz="2400" b="1" dirty="0">
                <a:solidFill>
                  <a:srgbClr val="2B91AF"/>
                </a:solidFill>
                <a:ea typeface="Calibri" panose="020F0502020204030204" pitchFamily="34" charset="0"/>
              </a:rPr>
              <a:t>Point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):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ru-RU" sz="2600" dirty="0">
                <a:latin typeface="Arial" panose="020B0604020202020204" pitchFamily="34" charset="0"/>
                <a:cs typeface="Arial" panose="020B0604020202020204" pitchFamily="34" charset="0"/>
              </a:rPr>
              <a:t>Автореализуемые вещественные свойства </a:t>
            </a:r>
            <a:r>
              <a:rPr lang="ru-RU" sz="2600" b="1" dirty="0">
                <a:latin typeface="Consolas" panose="020B0609020204030204" pitchFamily="49" charset="0"/>
                <a:cs typeface="Arial" panose="020B0604020202020204" pitchFamily="34" charset="0"/>
              </a:rPr>
              <a:t>Х</a:t>
            </a:r>
            <a:r>
              <a:rPr lang="ru-RU" sz="2600" dirty="0">
                <a:latin typeface="Arial" panose="020B0604020202020204" pitchFamily="34" charset="0"/>
                <a:cs typeface="Arial" panose="020B0604020202020204" pitchFamily="34" charset="0"/>
              </a:rPr>
              <a:t> и </a:t>
            </a:r>
            <a:r>
              <a:rPr lang="en-US" sz="2600" b="1" dirty="0">
                <a:latin typeface="Consolas" panose="020B0609020204030204" pitchFamily="49" charset="0"/>
                <a:cs typeface="Arial" panose="020B0604020202020204" pitchFamily="34" charset="0"/>
              </a:rPr>
              <a:t>Y</a:t>
            </a:r>
            <a:r>
              <a:rPr lang="ru-RU" sz="2600" dirty="0">
                <a:latin typeface="Arial" panose="020B0604020202020204" pitchFamily="34" charset="0"/>
                <a:cs typeface="Arial" panose="020B0604020202020204" pitchFamily="34" charset="0"/>
              </a:rPr>
              <a:t> задают декартовы координаты точки. 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ru-RU" sz="2600" dirty="0">
                <a:latin typeface="Arial" panose="020B0604020202020204" pitchFamily="34" charset="0"/>
                <a:cs typeface="Arial" panose="020B0604020202020204" pitchFamily="34" charset="0"/>
              </a:rPr>
              <a:t>Свойства </a:t>
            </a:r>
            <a:r>
              <a:rPr lang="ru-RU" sz="26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для чтения </a:t>
            </a:r>
            <a:r>
              <a:rPr lang="el-GR" sz="2600" b="1" dirty="0">
                <a:latin typeface="Arial" panose="020B0604020202020204" pitchFamily="34" charset="0"/>
                <a:cs typeface="Arial" panose="020B0604020202020204" pitchFamily="34" charset="0"/>
              </a:rPr>
              <a:t>ρ</a:t>
            </a:r>
            <a:r>
              <a:rPr lang="ru-RU" sz="2600" dirty="0">
                <a:latin typeface="Arial" panose="020B0604020202020204" pitchFamily="34" charset="0"/>
                <a:cs typeface="Arial" panose="020B0604020202020204" pitchFamily="34" charset="0"/>
              </a:rPr>
              <a:t> и </a:t>
            </a:r>
            <a:r>
              <a:rPr lang="el-GR" sz="2600" b="1" dirty="0">
                <a:latin typeface="Arial" panose="020B0604020202020204" pitchFamily="34" charset="0"/>
                <a:cs typeface="Arial" panose="020B0604020202020204" pitchFamily="34" charset="0"/>
              </a:rPr>
              <a:t>φ</a:t>
            </a:r>
            <a:r>
              <a:rPr lang="ru-RU" sz="2600" dirty="0">
                <a:latin typeface="Arial" panose="020B0604020202020204" pitchFamily="34" charset="0"/>
                <a:cs typeface="Arial" panose="020B0604020202020204" pitchFamily="34" charset="0"/>
              </a:rPr>
              <a:t> - полярные координаты точки. 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ru-RU" sz="2600" dirty="0">
                <a:latin typeface="Arial" panose="020B0604020202020204" pitchFamily="34" charset="0"/>
                <a:cs typeface="Arial" panose="020B0604020202020204" pitchFamily="34" charset="0"/>
              </a:rPr>
              <a:t>Конструктор общего вида и конструктор умолчания.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600" dirty="0">
                <a:latin typeface="Arial" panose="020B0604020202020204" pitchFamily="34" charset="0"/>
                <a:cs typeface="Arial" panose="020B0604020202020204" pitchFamily="34" charset="0"/>
              </a:rPr>
              <a:t>В основной программе создать два объекта класса </a:t>
            </a:r>
            <a:r>
              <a:rPr lang="en-US" sz="2400" b="1" dirty="0">
                <a:solidFill>
                  <a:srgbClr val="2B91AF"/>
                </a:solidFill>
                <a:ea typeface="Calibri" panose="020F0502020204030204" pitchFamily="34" charset="0"/>
              </a:rPr>
              <a:t>Point</a:t>
            </a:r>
            <a:r>
              <a:rPr lang="en-US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600" dirty="0">
                <a:latin typeface="Arial" panose="020B0604020202020204" pitchFamily="34" charset="0"/>
                <a:cs typeface="Arial" panose="020B0604020202020204" pitchFamily="34" charset="0"/>
              </a:rPr>
              <a:t>(две точки), 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600" dirty="0">
                <a:latin typeface="Arial" panose="020B0604020202020204" pitchFamily="34" charset="0"/>
                <a:cs typeface="Arial" panose="020B0604020202020204" pitchFamily="34" charset="0"/>
              </a:rPr>
              <a:t>ввести данные о третьей точке и вывести сведения о трех точках 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600" dirty="0">
                <a:latin typeface="Arial" panose="020B0604020202020204" pitchFamily="34" charset="0"/>
                <a:cs typeface="Arial" panose="020B0604020202020204" pitchFamily="34" charset="0"/>
              </a:rPr>
              <a:t>в порядке возрастания их расстояний от начала координат.</a:t>
            </a:r>
            <a:endParaRPr lang="en-US" sz="2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600" dirty="0">
                <a:latin typeface="Arial" panose="020B0604020202020204" pitchFamily="34" charset="0"/>
                <a:cs typeface="Arial" panose="020B0604020202020204" pitchFamily="34" charset="0"/>
              </a:rPr>
              <a:t>Конец работы программы – ввод двух нулевых значений координат</a:t>
            </a:r>
            <a:endParaRPr lang="en-US" sz="2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15000"/>
              </a:lnSpc>
              <a:spcAft>
                <a:spcPts val="0"/>
              </a:spcAft>
              <a:buNone/>
            </a:pPr>
            <a:endParaRPr lang="ru-RU" dirty="0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D5D65D9-A5EC-F748-B647-DA0823AB0D1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3964" y="2791299"/>
            <a:ext cx="1384300" cy="38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08524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b="1" dirty="0">
                <a:latin typeface="Arial" panose="020B0604020202020204" pitchFamily="34" charset="0"/>
                <a:cs typeface="Arial" panose="020B0604020202020204" pitchFamily="34" charset="0"/>
              </a:rPr>
              <a:t>Задача 2</a:t>
            </a: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244929" y="840921"/>
            <a:ext cx="8678635" cy="4343554"/>
          </a:xfrm>
        </p:spPr>
        <p:txBody>
          <a:bodyPr>
            <a:norm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dirty="0">
                <a:solidFill>
                  <a:srgbClr val="0000FF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class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 </a:t>
            </a:r>
            <a:r>
              <a:rPr lang="en-US" dirty="0">
                <a:solidFill>
                  <a:srgbClr val="2B91AF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Program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    {</a:t>
            </a:r>
            <a:endParaRPr lang="ru-RU" sz="1400" dirty="0">
              <a:ea typeface="Calibri" panose="020F0502020204030204" pitchFamily="34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dirty="0">
                <a:solidFill>
                  <a:srgbClr val="0000FF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class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 </a:t>
            </a:r>
            <a:r>
              <a:rPr lang="en-US" dirty="0">
                <a:solidFill>
                  <a:srgbClr val="2B91AF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Point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 {</a:t>
            </a:r>
            <a:endParaRPr lang="ru-RU" sz="1400" dirty="0">
              <a:ea typeface="Calibri" panose="020F0502020204030204" pitchFamily="34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  </a:t>
            </a:r>
            <a:r>
              <a:rPr lang="en-US" dirty="0">
                <a:solidFill>
                  <a:srgbClr val="0000FF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public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 </a:t>
            </a:r>
            <a:r>
              <a:rPr lang="en-US" dirty="0">
                <a:solidFill>
                  <a:srgbClr val="0000FF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double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 X { </a:t>
            </a:r>
            <a:r>
              <a:rPr lang="en-US" dirty="0">
                <a:solidFill>
                  <a:srgbClr val="0000FF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get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; </a:t>
            </a:r>
            <a:r>
              <a:rPr lang="en-US" dirty="0">
                <a:solidFill>
                  <a:srgbClr val="0000FF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set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; }</a:t>
            </a:r>
            <a:endParaRPr lang="ru-RU" sz="1400" dirty="0">
              <a:ea typeface="Calibri" panose="020F0502020204030204" pitchFamily="34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  </a:t>
            </a:r>
            <a:r>
              <a:rPr lang="en-US" dirty="0">
                <a:solidFill>
                  <a:srgbClr val="0000FF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public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 </a:t>
            </a:r>
            <a:r>
              <a:rPr lang="en-US" dirty="0">
                <a:solidFill>
                  <a:srgbClr val="0000FF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double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 Y { </a:t>
            </a:r>
            <a:r>
              <a:rPr lang="en-US" dirty="0">
                <a:solidFill>
                  <a:srgbClr val="0000FF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get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; </a:t>
            </a:r>
            <a:r>
              <a:rPr lang="en-US" dirty="0">
                <a:solidFill>
                  <a:srgbClr val="0000FF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set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; }</a:t>
            </a:r>
            <a:endParaRPr lang="ru-RU" sz="1400" dirty="0">
              <a:ea typeface="Calibri" panose="020F0502020204030204" pitchFamily="34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  </a:t>
            </a:r>
            <a:r>
              <a:rPr lang="en-US" dirty="0">
                <a:solidFill>
                  <a:srgbClr val="0000FF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public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 Point(</a:t>
            </a:r>
            <a:r>
              <a:rPr lang="en-US" dirty="0">
                <a:solidFill>
                  <a:srgbClr val="0000FF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double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 x, </a:t>
            </a:r>
            <a:r>
              <a:rPr lang="en-US" dirty="0">
                <a:solidFill>
                  <a:srgbClr val="0000FF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double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 y) { X = x; Y = y; }</a:t>
            </a:r>
            <a:endParaRPr lang="ru-RU" sz="1400" dirty="0">
              <a:ea typeface="Calibri" panose="020F0502020204030204" pitchFamily="34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  </a:t>
            </a:r>
            <a:r>
              <a:rPr lang="en-US" dirty="0">
                <a:solidFill>
                  <a:srgbClr val="0000FF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public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 Point() : </a:t>
            </a:r>
            <a:r>
              <a:rPr lang="en-US" dirty="0">
                <a:solidFill>
                  <a:srgbClr val="0000FF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this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 (0,0)</a:t>
            </a:r>
            <a:r>
              <a:rPr lang="ru-RU" dirty="0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 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{ } </a:t>
            </a:r>
            <a:r>
              <a:rPr lang="en-US" dirty="0">
                <a:solidFill>
                  <a:srgbClr val="008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// </a:t>
            </a:r>
            <a:r>
              <a:rPr lang="ru-RU" dirty="0">
                <a:solidFill>
                  <a:srgbClr val="008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конструктор умолчания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400" dirty="0">
                <a:solidFill>
                  <a:srgbClr val="008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//</a:t>
            </a:r>
            <a:r>
              <a:rPr lang="en-US" sz="1400" dirty="0">
                <a:solidFill>
                  <a:srgbClr val="008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 </a:t>
            </a:r>
            <a:r>
              <a:rPr lang="ru-RU" sz="1400" dirty="0">
                <a:solidFill>
                  <a:srgbClr val="008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СВОЙСТВО </a:t>
            </a:r>
            <a:r>
              <a:rPr lang="en-US" sz="1400" dirty="0">
                <a:solidFill>
                  <a:srgbClr val="008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RO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1400" dirty="0">
                <a:solidFill>
                  <a:srgbClr val="008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// </a:t>
            </a:r>
            <a:r>
              <a:rPr lang="ru-RU" sz="1400" dirty="0">
                <a:solidFill>
                  <a:srgbClr val="008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СВОЙСТВО </a:t>
            </a:r>
            <a:r>
              <a:rPr lang="en-US" sz="1400" dirty="0">
                <a:solidFill>
                  <a:srgbClr val="008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FI</a:t>
            </a:r>
            <a:endParaRPr lang="ru-RU" sz="1400" dirty="0">
              <a:ea typeface="Calibri" panose="020F0502020204030204" pitchFamily="34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>
                <a:solidFill>
                  <a:srgbClr val="0000FF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  </a:t>
            </a:r>
            <a:r>
              <a:rPr lang="en-US" dirty="0">
                <a:solidFill>
                  <a:srgbClr val="0000FF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public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 </a:t>
            </a:r>
            <a:r>
              <a:rPr lang="en-US" dirty="0">
                <a:solidFill>
                  <a:srgbClr val="0000FF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string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PointData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   {</a:t>
            </a:r>
            <a:r>
              <a:rPr lang="ru-RU" dirty="0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	</a:t>
            </a:r>
            <a:r>
              <a:rPr lang="en-US" sz="1400" dirty="0">
                <a:solidFill>
                  <a:srgbClr val="008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// </a:t>
            </a:r>
            <a:r>
              <a:rPr lang="ru-RU" sz="1400" dirty="0">
                <a:solidFill>
                  <a:srgbClr val="008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СВОЙСТВО </a:t>
            </a:r>
            <a:endParaRPr lang="ru-RU" sz="1400" dirty="0">
              <a:ea typeface="Calibri" panose="020F0502020204030204" pitchFamily="34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  </a:t>
            </a:r>
            <a:r>
              <a:rPr lang="ru-RU" dirty="0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 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 </a:t>
            </a:r>
            <a:r>
              <a:rPr lang="en-US" dirty="0">
                <a:solidFill>
                  <a:srgbClr val="0000FF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get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  {</a:t>
            </a:r>
            <a:endParaRPr lang="ru-RU" sz="1400" dirty="0">
              <a:ea typeface="Calibri" panose="020F0502020204030204" pitchFamily="34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       </a:t>
            </a:r>
            <a:r>
              <a:rPr lang="en-US" dirty="0">
                <a:solidFill>
                  <a:srgbClr val="0000FF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string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maket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 = </a:t>
            </a:r>
            <a:r>
              <a:rPr lang="en-US" dirty="0">
                <a:solidFill>
                  <a:srgbClr val="A31515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"X = {0:F2}; Y = {1:F2}; Ro = {2:F2}; Fi = {3:F2} "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;</a:t>
            </a:r>
            <a:endParaRPr lang="ru-RU" sz="1400" dirty="0">
              <a:ea typeface="Calibri" panose="020F0502020204030204" pitchFamily="34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       </a:t>
            </a:r>
            <a:r>
              <a:rPr lang="en-US" dirty="0">
                <a:solidFill>
                  <a:srgbClr val="0000FF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return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 </a:t>
            </a:r>
            <a:r>
              <a:rPr lang="en-US" dirty="0" err="1">
                <a:solidFill>
                  <a:srgbClr val="0000FF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string</a:t>
            </a:r>
            <a:r>
              <a:rPr lang="en-US" dirty="0" err="1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.Format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(</a:t>
            </a:r>
            <a:r>
              <a:rPr lang="en-US" dirty="0" err="1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maket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, X, Y, Ro, Fi);</a:t>
            </a:r>
            <a:endParaRPr lang="ru-RU" sz="1400" dirty="0">
              <a:ea typeface="Calibri" panose="020F0502020204030204" pitchFamily="34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  </a:t>
            </a:r>
            <a:r>
              <a:rPr lang="ru-RU" dirty="0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 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 }</a:t>
            </a:r>
            <a:endParaRPr lang="ru-RU" sz="1400" dirty="0">
              <a:ea typeface="Calibri" panose="020F0502020204030204" pitchFamily="34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  }</a:t>
            </a:r>
            <a:endParaRPr lang="ru-RU" sz="1400" dirty="0">
              <a:ea typeface="Calibri" panose="020F0502020204030204" pitchFamily="34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}</a:t>
            </a:r>
            <a:endParaRPr lang="ru-RU" sz="1400" dirty="0">
              <a:ea typeface="Calibri" panose="020F0502020204030204" pitchFamily="34" charset="0"/>
            </a:endParaRPr>
          </a:p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1F2F3-AEAF-4FB7-80D2-09F9D6DDE653}" type="slidenum">
              <a:rPr lang="ru-RU" smtClean="0"/>
              <a:t>8</a:t>
            </a:fld>
            <a:endParaRPr lang="ru-RU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887CBA73-7BDF-4718-AA06-1A5A9E9AEB41}"/>
              </a:ext>
            </a:extLst>
          </p:cNvPr>
          <p:cNvSpPr/>
          <p:nvPr/>
        </p:nvSpPr>
        <p:spPr>
          <a:xfrm>
            <a:off x="2943224" y="5216415"/>
            <a:ext cx="591502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hlinkClick r:id="rId3"/>
              </a:rPr>
              <a:t>https://repl.it/@Maksimenkova/ClassesObjects02</a:t>
            </a:r>
            <a:r>
              <a:rPr lang="en-US" dirty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9582733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b="1" dirty="0">
                <a:latin typeface="Arial" panose="020B0604020202020204" pitchFamily="34" charset="0"/>
                <a:cs typeface="Arial" panose="020B0604020202020204" pitchFamily="34" charset="0"/>
              </a:rPr>
              <a:t>Задача 2</a:t>
            </a: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232682" y="901306"/>
            <a:ext cx="8678635" cy="2942725"/>
          </a:xfrm>
        </p:spPr>
        <p:txBody>
          <a:bodyPr>
            <a:noAutofit/>
          </a:bodyPr>
          <a:lstStyle/>
          <a:p>
            <a:pPr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dirty="0">
                <a:solidFill>
                  <a:srgbClr val="0000FF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public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 </a:t>
            </a:r>
            <a:r>
              <a:rPr lang="en-US" dirty="0">
                <a:solidFill>
                  <a:srgbClr val="0000FF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double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 Ro { </a:t>
            </a:r>
            <a:endParaRPr lang="ru-RU" dirty="0">
              <a:solidFill>
                <a:srgbClr val="000000"/>
              </a:solidFill>
              <a:highlight>
                <a:srgbClr val="FFFFFF"/>
              </a:highlight>
              <a:ea typeface="Calibri" panose="020F0502020204030204" pitchFamily="34" charset="0"/>
            </a:endParaRPr>
          </a:p>
          <a:p>
            <a:pPr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ru-RU" dirty="0">
                <a:solidFill>
                  <a:srgbClr val="0000FF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  </a:t>
            </a:r>
            <a:r>
              <a:rPr lang="en-US" dirty="0">
                <a:solidFill>
                  <a:srgbClr val="0000FF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get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 { </a:t>
            </a:r>
            <a:endParaRPr lang="ru-RU" dirty="0">
              <a:solidFill>
                <a:srgbClr val="000000"/>
              </a:solidFill>
              <a:highlight>
                <a:srgbClr val="FFFFFF"/>
              </a:highlight>
              <a:ea typeface="Calibri" panose="020F0502020204030204" pitchFamily="34" charset="0"/>
            </a:endParaRPr>
          </a:p>
          <a:p>
            <a:pPr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ru-RU" dirty="0">
                <a:solidFill>
                  <a:srgbClr val="0000FF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     </a:t>
            </a:r>
            <a:r>
              <a:rPr lang="en-US" dirty="0">
                <a:solidFill>
                  <a:srgbClr val="FF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//#TODO1: </a:t>
            </a:r>
            <a:r>
              <a:rPr lang="ru-RU" dirty="0">
                <a:solidFill>
                  <a:srgbClr val="FF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реализовать свойство</a:t>
            </a:r>
          </a:p>
          <a:p>
            <a:pPr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   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} </a:t>
            </a:r>
            <a:endParaRPr lang="ru-RU" dirty="0">
              <a:solidFill>
                <a:srgbClr val="000000"/>
              </a:solidFill>
              <a:highlight>
                <a:srgbClr val="FFFFFF"/>
              </a:highlight>
              <a:ea typeface="Calibri" panose="020F0502020204030204" pitchFamily="34" charset="0"/>
            </a:endParaRPr>
          </a:p>
          <a:p>
            <a:pPr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}</a:t>
            </a:r>
            <a:endParaRPr lang="ru-RU" dirty="0">
              <a:highlight>
                <a:srgbClr val="FFFFFF"/>
              </a:highlight>
              <a:ea typeface="Calibri" panose="020F0502020204030204" pitchFamily="34" charset="0"/>
            </a:endParaRPr>
          </a:p>
          <a:p>
            <a:pPr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dirty="0">
                <a:solidFill>
                  <a:srgbClr val="0000FF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public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 </a:t>
            </a:r>
            <a:r>
              <a:rPr lang="en-US" dirty="0">
                <a:solidFill>
                  <a:srgbClr val="0000FF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double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 Fi { </a:t>
            </a:r>
            <a:endParaRPr lang="ru-RU" dirty="0">
              <a:solidFill>
                <a:srgbClr val="000000"/>
              </a:solidFill>
              <a:highlight>
                <a:srgbClr val="FFFFFF"/>
              </a:highlight>
              <a:ea typeface="Calibri" panose="020F0502020204030204" pitchFamily="34" charset="0"/>
            </a:endParaRPr>
          </a:p>
          <a:p>
            <a:pPr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   </a:t>
            </a:r>
            <a:r>
              <a:rPr lang="en-US" dirty="0">
                <a:solidFill>
                  <a:srgbClr val="0000FF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get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 {</a:t>
            </a:r>
            <a:endParaRPr lang="ru-RU" dirty="0">
              <a:ea typeface="Calibri" panose="020F0502020204030204" pitchFamily="34" charset="0"/>
            </a:endParaRPr>
          </a:p>
          <a:p>
            <a:pPr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     </a:t>
            </a:r>
            <a:r>
              <a:rPr lang="ru-RU" dirty="0">
                <a:solidFill>
                  <a:srgbClr val="FF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//</a:t>
            </a:r>
            <a:r>
              <a:rPr lang="en-US" dirty="0">
                <a:solidFill>
                  <a:srgbClr val="FF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#TODO2: </a:t>
            </a:r>
            <a:r>
              <a:rPr lang="ru-RU" dirty="0">
                <a:solidFill>
                  <a:srgbClr val="FF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реализовать свойство</a:t>
            </a:r>
            <a:endParaRPr lang="ru-RU" dirty="0">
              <a:solidFill>
                <a:srgbClr val="FF0000"/>
              </a:solidFill>
              <a:ea typeface="Calibri" panose="020F0502020204030204" pitchFamily="34" charset="0"/>
            </a:endParaRPr>
          </a:p>
          <a:p>
            <a:pPr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  } </a:t>
            </a:r>
            <a:endParaRPr lang="ru-RU" dirty="0">
              <a:solidFill>
                <a:srgbClr val="000000"/>
              </a:solidFill>
              <a:highlight>
                <a:srgbClr val="FFFFFF"/>
              </a:highlight>
              <a:ea typeface="Calibri" panose="020F0502020204030204" pitchFamily="34" charset="0"/>
            </a:endParaRPr>
          </a:p>
          <a:p>
            <a:pPr>
              <a:lnSpc>
                <a:spcPct val="11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ea typeface="Calibri" panose="020F0502020204030204" pitchFamily="34" charset="0"/>
              </a:rPr>
              <a:t>}</a:t>
            </a:r>
            <a:endParaRPr lang="ru-RU" dirty="0">
              <a:ea typeface="Calibri" panose="020F0502020204030204" pitchFamily="34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11F2F3-AEAF-4FB7-80D2-09F9D6DDE653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6273755"/>
      </p:ext>
    </p:extLst>
  </p:cSld>
  <p:clrMapOvr>
    <a:masterClrMapping/>
  </p:clrMapOvr>
</p:sld>
</file>

<file path=ppt/theme/theme1.xml><?xml version="1.0" encoding="utf-8"?>
<a:theme xmlns:a="http://schemas.openxmlformats.org/drawingml/2006/main" name="Programming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ogramming" id="{F1E4D8B1-96B7-49B9-92C8-2B3424F6582D}" vid="{8183A2FE-724D-42EF-B20B-DC99BF43CE63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Тема 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ppt/theme/themeOverride2.xml><?xml version="1.0" encoding="utf-8"?>
<a:themeOverride xmlns:a="http://schemas.openxmlformats.org/drawingml/2006/main">
  <a:clrScheme name="Тема 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4953</TotalTime>
  <Words>3827</Words>
  <Application>Microsoft Office PowerPoint</Application>
  <PresentationFormat>Экран (4:3)</PresentationFormat>
  <Paragraphs>470</Paragraphs>
  <Slides>35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35</vt:i4>
      </vt:variant>
    </vt:vector>
  </HeadingPairs>
  <TitlesOfParts>
    <vt:vector size="41" baseType="lpstr">
      <vt:lpstr>Arial</vt:lpstr>
      <vt:lpstr>Calibri</vt:lpstr>
      <vt:lpstr>Cambria Math</vt:lpstr>
      <vt:lpstr>Consolas</vt:lpstr>
      <vt:lpstr>Times New Roman</vt:lpstr>
      <vt:lpstr>Programming</vt:lpstr>
      <vt:lpstr>Модуль 2, практическое занятие 1</vt:lpstr>
      <vt:lpstr>Задача 1</vt:lpstr>
      <vt:lpstr>Задача 1</vt:lpstr>
      <vt:lpstr>Задача 1</vt:lpstr>
      <vt:lpstr>Задача 1</vt:lpstr>
      <vt:lpstr>Дополнительное задание к задаче 1</vt:lpstr>
      <vt:lpstr>Задача 2. Точка на плоскости</vt:lpstr>
      <vt:lpstr>Задача 2</vt:lpstr>
      <vt:lpstr>Задача 2</vt:lpstr>
      <vt:lpstr>Задача 2</vt:lpstr>
      <vt:lpstr>Задача 2</vt:lpstr>
      <vt:lpstr>Задача 3</vt:lpstr>
      <vt:lpstr>Задача 3</vt:lpstr>
      <vt:lpstr>Задача 3</vt:lpstr>
      <vt:lpstr>Задача 3</vt:lpstr>
      <vt:lpstr>Задание к задаче 3</vt:lpstr>
      <vt:lpstr>Задача 4</vt:lpstr>
      <vt:lpstr>Задача 4</vt:lpstr>
      <vt:lpstr>Задача 4</vt:lpstr>
      <vt:lpstr>Задача 4</vt:lpstr>
      <vt:lpstr>Задача 5</vt:lpstr>
      <vt:lpstr>Задача 5</vt:lpstr>
      <vt:lpstr>Задача 5</vt:lpstr>
      <vt:lpstr>Задача 5</vt:lpstr>
      <vt:lpstr>Задание к задаче 5</vt:lpstr>
      <vt:lpstr>Задача 6</vt:lpstr>
      <vt:lpstr>Задача 6</vt:lpstr>
      <vt:lpstr>Задача 6</vt:lpstr>
      <vt:lpstr>Задача 7</vt:lpstr>
      <vt:lpstr>Задача 7</vt:lpstr>
      <vt:lpstr>Задача 8</vt:lpstr>
      <vt:lpstr>Задача 8</vt:lpstr>
      <vt:lpstr>Задача 8</vt:lpstr>
      <vt:lpstr>Домашнее задание</vt:lpstr>
      <vt:lpstr>Домашнее задание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Модуль 2, практическое занятие 1</dc:title>
  <dc:creator>Olga Maksimenkova</dc:creator>
  <cp:lastModifiedBy>Дударев Виктор Анатольевич</cp:lastModifiedBy>
  <cp:revision>113</cp:revision>
  <dcterms:created xsi:type="dcterms:W3CDTF">2014-11-02T19:49:53Z</dcterms:created>
  <dcterms:modified xsi:type="dcterms:W3CDTF">2021-10-24T19:56:49Z</dcterms:modified>
</cp:coreProperties>
</file>