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97" r:id="rId2"/>
    <p:sldId id="376" r:id="rId3"/>
    <p:sldId id="360" r:id="rId4"/>
    <p:sldId id="392" r:id="rId5"/>
    <p:sldId id="393" r:id="rId6"/>
    <p:sldId id="394" r:id="rId7"/>
    <p:sldId id="395" r:id="rId8"/>
    <p:sldId id="396" r:id="rId9"/>
    <p:sldId id="398" r:id="rId10"/>
    <p:sldId id="399" r:id="rId11"/>
    <p:sldId id="400" r:id="rId12"/>
    <p:sldId id="401" r:id="rId13"/>
    <p:sldId id="278" r:id="rId14"/>
    <p:sldId id="296" r:id="rId15"/>
    <p:sldId id="402" r:id="rId16"/>
    <p:sldId id="299" r:id="rId17"/>
    <p:sldId id="301" r:id="rId18"/>
    <p:sldId id="302" r:id="rId19"/>
    <p:sldId id="304" r:id="rId20"/>
    <p:sldId id="403" r:id="rId21"/>
    <p:sldId id="404" r:id="rId22"/>
    <p:sldId id="405" r:id="rId23"/>
  </p:sldIdLst>
  <p:sldSz cx="12192000" cy="6858000"/>
  <p:notesSz cx="6761163" cy="99425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F76BA0C-5A76-4739-929E-7EAF6EC3B014}">
          <p14:sldIdLst>
            <p14:sldId id="297"/>
          </p14:sldIdLst>
        </p14:section>
        <p14:section name="Lock" id="{EF52314D-B5B6-4F2E-ADC4-4EB3E08E4108}">
          <p14:sldIdLst>
            <p14:sldId id="376"/>
            <p14:sldId id="360"/>
            <p14:sldId id="392"/>
            <p14:sldId id="393"/>
            <p14:sldId id="394"/>
            <p14:sldId id="395"/>
            <p14:sldId id="396"/>
            <p14:sldId id="398"/>
            <p14:sldId id="399"/>
            <p14:sldId id="400"/>
            <p14:sldId id="401"/>
            <p14:sldId id="278"/>
            <p14:sldId id="296"/>
            <p14:sldId id="402"/>
            <p14:sldId id="299"/>
            <p14:sldId id="301"/>
            <p14:sldId id="302"/>
            <p14:sldId id="304"/>
            <p14:sldId id="403"/>
            <p14:sldId id="404"/>
            <p14:sldId id="40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28" autoAdjust="0"/>
    <p:restoredTop sz="94132" autoAdjust="0"/>
  </p:normalViewPr>
  <p:slideViewPr>
    <p:cSldViewPr>
      <p:cViewPr varScale="1">
        <p:scale>
          <a:sx n="114" d="100"/>
          <a:sy n="114" d="100"/>
        </p:scale>
        <p:origin x="546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05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29050" y="0"/>
            <a:ext cx="29305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E850C4DE-AF14-4582-889A-7CFA584CA1E0}" type="datetimeFigureOut">
              <a:rPr lang="ru-RU"/>
              <a:pPr>
                <a:defRPr/>
              </a:pPr>
              <a:t>28.02.2022</a:t>
            </a:fld>
            <a:endParaRPr lang="ru-RU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2905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D519A847-C010-4499-B1C2-4E2E947D9AD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716547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BDC29779-9140-41DE-B968-531B11A5F519}" type="datetimeFigureOut">
              <a:rPr lang="ru-RU"/>
              <a:pPr>
                <a:defRPr/>
              </a:pPr>
              <a:t>28.02.2022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263" y="746125"/>
            <a:ext cx="662463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0048DDDE-8552-4D5E-8F01-8DC87D8C230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719554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384A6B-1E48-4C51-95F0-AD0425578AF6}" type="datetime1">
              <a:rPr lang="ru-RU"/>
              <a:pPr>
                <a:defRPr/>
              </a:pPr>
              <a:t>28.02.2022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D39553-E3A1-42BC-B3CD-6CC90B33CE9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11135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25B3B7-2BF6-43C9-BD1F-1A15C4040E37}" type="datetime1">
              <a:rPr lang="ru-RU"/>
              <a:pPr>
                <a:defRPr/>
              </a:pPr>
              <a:t>28.02.2022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165559-D17F-4021-87CE-D702F543D42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6564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BCC7B0-C8D0-46DE-98A0-4F5B5690C504}" type="datetime1">
              <a:rPr lang="ru-RU"/>
              <a:pPr>
                <a:defRPr/>
              </a:pPr>
              <a:t>28.02.2022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D16B17-54B6-49E3-A7C9-276571EE334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4047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D9BA8C-919F-4B48-AAB7-2CFDEEF7F7EF}" type="datetime1">
              <a:rPr lang="ru-RU"/>
              <a:pPr>
                <a:defRPr/>
              </a:pPr>
              <a:t>28.02.2022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D258D5-9FD6-423E-B463-B253F6DB03B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73905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02FC4-8AFF-45D3-92E3-F9A9DC26D72C}" type="datetime1">
              <a:rPr lang="ru-RU"/>
              <a:pPr>
                <a:defRPr/>
              </a:pPr>
              <a:t>28.02.2022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9CA5C6-2EB2-4C67-9682-4FD089602C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67926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E5148-CFF5-424F-93A2-84476F3BD584}" type="datetime1">
              <a:rPr lang="ru-RU"/>
              <a:pPr>
                <a:defRPr/>
              </a:pPr>
              <a:t>28.02.2022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2A458D-5B5B-4E74-B55E-E768C755303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02927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6A2298-DE27-48B2-9150-5C9B9028E9BE}" type="datetime1">
              <a:rPr lang="ru-RU"/>
              <a:pPr>
                <a:defRPr/>
              </a:pPr>
              <a:t>28.02.2022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EF92E4-A2FD-4932-8FCD-2CDE998E9F6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42392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DA3825-5F9D-4CAD-A2C4-85BC3DE5AE01}" type="datetime1">
              <a:rPr lang="ru-RU"/>
              <a:pPr>
                <a:defRPr/>
              </a:pPr>
              <a:t>28.02.2022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52088A-F097-4D7A-BACB-71E0D575649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23685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F57CE-6366-4850-9315-F2FCDEE20DD1}" type="datetime1">
              <a:rPr lang="ru-RU"/>
              <a:pPr>
                <a:defRPr/>
              </a:pPr>
              <a:t>28.02.2022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604A15-7D9E-4F0B-B2C2-E7C6974E338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38893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19045B-044E-4E6A-8C00-CD3C08B5A15F}" type="datetime1">
              <a:rPr lang="ru-RU"/>
              <a:pPr>
                <a:defRPr/>
              </a:pPr>
              <a:t>28.02.2022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D3039F-AB53-4952-B4DD-621E0C2F483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13564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11FEA6-1A18-4C37-BAC2-E2D6294603C0}" type="datetime1">
              <a:rPr lang="ru-RU"/>
              <a:pPr>
                <a:defRPr/>
              </a:pPr>
              <a:t>28.02.2022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BF77DB-AA0C-41B0-B306-93FB8491724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26213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fld id="{F80A290D-868B-4A24-A285-47F3F65414D1}" type="datetime1">
              <a:rPr lang="ru-RU"/>
              <a:pPr>
                <a:defRPr/>
              </a:pPr>
              <a:t>28.02.2022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C7D29C7-3377-4E5A-8AB7-1CF5F1B8602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microsoft.com/ru-ru/dotnet/csharp/language-reference/keywords/volatile" TargetMode="Externa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2135188" y="2060576"/>
            <a:ext cx="7772400" cy="1470025"/>
          </a:xfrm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3</a:t>
            </a: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практическое занятие 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8a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09864" y="4149726"/>
            <a:ext cx="6835775" cy="1655763"/>
          </a:xfrm>
          <a:ln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lvl="1" eaLnBrk="1" hangingPunct="1"/>
            <a:r>
              <a:rPr lang="ru-RU" altLang="ru-RU" b="1" dirty="0">
                <a:solidFill>
                  <a:srgbClr val="009900"/>
                </a:solidFill>
              </a:rPr>
              <a:t>Многопоточность</a:t>
            </a:r>
            <a:endParaRPr lang="en-US" altLang="ru-RU" b="1" dirty="0">
              <a:solidFill>
                <a:srgbClr val="009900"/>
              </a:solidFill>
            </a:endParaRPr>
          </a:p>
          <a:p>
            <a:pPr lvl="1" eaLnBrk="1" hangingPunct="1"/>
            <a:endParaRPr lang="ru-RU" altLang="ru-RU" b="1" dirty="0">
              <a:solidFill>
                <a:srgbClr val="009900"/>
              </a:solidFill>
            </a:endParaRP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80058F47-4A6B-4DC2-8E2F-B8EBEE4864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6081" y="304800"/>
            <a:ext cx="39106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dirty="0">
                <a:cs typeface="Arial" panose="020B0604020202020204" pitchFamily="34" charset="0"/>
              </a:rPr>
              <a:t>Дисциплина «Программирование»</a:t>
            </a:r>
          </a:p>
        </p:txBody>
      </p:sp>
    </p:spTree>
    <p:extLst>
      <p:ext uri="{BB962C8B-B14F-4D97-AF65-F5344CB8AC3E}">
        <p14:creationId xmlns:p14="http://schemas.microsoft.com/office/powerpoint/2010/main" val="346204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7921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2. Наивная реализация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10</a:t>
            </a:fld>
            <a:endParaRPr lang="ru-RU" alt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116E3A-926A-4E4E-8471-445EED35D6EB}"/>
              </a:ext>
            </a:extLst>
          </p:cNvPr>
          <p:cNvSpPr txBox="1"/>
          <p:nvPr/>
        </p:nvSpPr>
        <p:spPr>
          <a:xfrm>
            <a:off x="533400" y="1066801"/>
            <a:ext cx="11125200" cy="120032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0000"/>
                </a:solidFill>
              </a:rPr>
              <a:t>Запустите игру, вызвав метод </a:t>
            </a:r>
            <a:r>
              <a:rPr lang="en-US" b="1" dirty="0">
                <a:solidFill>
                  <a:srgbClr val="000000"/>
                </a:solidFill>
              </a:rPr>
              <a:t>Add </a:t>
            </a:r>
            <a:r>
              <a:rPr lang="ru-RU" b="1" dirty="0">
                <a:solidFill>
                  <a:srgbClr val="000000"/>
                </a:solidFill>
              </a:rPr>
              <a:t>в пяти параллельных потоках. По окончании игры определите количество элементов в коллекции.</a:t>
            </a:r>
          </a:p>
          <a:p>
            <a:pPr>
              <a:defRPr/>
            </a:pPr>
            <a:endParaRPr lang="ru-RU" b="1" dirty="0">
              <a:solidFill>
                <a:srgbClr val="000000"/>
              </a:solidFill>
            </a:endParaRP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</a:rPr>
              <a:t>Повторите запуск программы несколько раз.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59BC89-5593-4D50-BC4F-01F3ABAEBFD3}"/>
              </a:ext>
            </a:extLst>
          </p:cNvPr>
          <p:cNvSpPr txBox="1"/>
          <p:nvPr/>
        </p:nvSpPr>
        <p:spPr>
          <a:xfrm>
            <a:off x="1707509" y="2598003"/>
            <a:ext cx="8776982" cy="2862322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Task t = </a:t>
            </a:r>
            <a:r>
              <a:rPr lang="en-GB" dirty="0" err="1">
                <a:solidFill>
                  <a:srgbClr val="000000"/>
                </a:solidFill>
                <a:latin typeface="Consolas" panose="020B0609020204030204" pitchFamily="49" charset="0"/>
              </a:rPr>
              <a:t>Task.WhenAll</a:t>
            </a:r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         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en-GB" dirty="0" err="1">
                <a:solidFill>
                  <a:srgbClr val="000000"/>
                </a:solidFill>
                <a:latin typeface="Consolas" panose="020B0609020204030204" pitchFamily="49" charset="0"/>
              </a:rPr>
              <a:t>Task.Run</a:t>
            </a:r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(() =&gt; Add()),</a:t>
            </a:r>
          </a:p>
          <a:p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</a:t>
            </a:r>
            <a:r>
              <a:rPr lang="en-GB" dirty="0" err="1">
                <a:solidFill>
                  <a:srgbClr val="000000"/>
                </a:solidFill>
                <a:latin typeface="Consolas" panose="020B0609020204030204" pitchFamily="49" charset="0"/>
              </a:rPr>
              <a:t>Task.Run</a:t>
            </a:r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(() =&gt; Add()),</a:t>
            </a:r>
          </a:p>
          <a:p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</a:t>
            </a:r>
            <a:r>
              <a:rPr lang="en-GB" dirty="0" err="1">
                <a:solidFill>
                  <a:srgbClr val="000000"/>
                </a:solidFill>
                <a:latin typeface="Consolas" panose="020B0609020204030204" pitchFamily="49" charset="0"/>
              </a:rPr>
              <a:t>Task.Run</a:t>
            </a:r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(() =&gt; Add()),</a:t>
            </a:r>
          </a:p>
          <a:p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</a:t>
            </a:r>
            <a:r>
              <a:rPr lang="en-GB" dirty="0" err="1">
                <a:solidFill>
                  <a:srgbClr val="000000"/>
                </a:solidFill>
                <a:latin typeface="Consolas" panose="020B0609020204030204" pitchFamily="49" charset="0"/>
              </a:rPr>
              <a:t>Task.Run</a:t>
            </a:r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(() =&gt; Add()),</a:t>
            </a:r>
          </a:p>
          <a:p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</a:t>
            </a:r>
            <a:r>
              <a:rPr lang="en-GB" dirty="0" err="1">
                <a:solidFill>
                  <a:srgbClr val="000000"/>
                </a:solidFill>
                <a:latin typeface="Consolas" panose="020B0609020204030204" pitchFamily="49" charset="0"/>
              </a:rPr>
              <a:t>Task.Run</a:t>
            </a:r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(() =&gt; Add()));</a:t>
            </a:r>
          </a:p>
          <a:p>
            <a:endParaRPr lang="en-GB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dirty="0" err="1">
                <a:solidFill>
                  <a:srgbClr val="000000"/>
                </a:solidFill>
                <a:latin typeface="Consolas" panose="020B0609020204030204" pitchFamily="49" charset="0"/>
              </a:rPr>
              <a:t>t.Wait</a:t>
            </a:r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GB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Console.WriteLine($"Total number of elements: {</a:t>
            </a:r>
            <a:r>
              <a:rPr lang="en-GB" dirty="0" err="1">
                <a:solidFill>
                  <a:srgbClr val="000000"/>
                </a:solidFill>
                <a:latin typeface="Consolas" panose="020B0609020204030204" pitchFamily="49" charset="0"/>
              </a:rPr>
              <a:t>dictionary.Count</a:t>
            </a:r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}");</a:t>
            </a: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8502298-36BA-1847-89B5-40AE8423F1B6}"/>
              </a:ext>
            </a:extLst>
          </p:cNvPr>
          <p:cNvSpPr txBox="1"/>
          <p:nvPr/>
        </p:nvSpPr>
        <p:spPr>
          <a:xfrm>
            <a:off x="533400" y="5767429"/>
            <a:ext cx="11125200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0000"/>
                </a:solidFill>
              </a:rPr>
              <a:t>С какими проблемами вы столкнулись? Попытайтесь объяснить причину.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</a:rPr>
              <a:t>Попробуйте изменить способ добавления элементов, вызвав метод </a:t>
            </a:r>
            <a:r>
              <a:rPr lang="en-US" b="1" dirty="0" err="1">
                <a:solidFill>
                  <a:srgbClr val="000000"/>
                </a:solidFill>
              </a:rPr>
              <a:t>TryAdd</a:t>
            </a:r>
            <a:r>
              <a:rPr lang="en-US" b="1" dirty="0">
                <a:solidFill>
                  <a:srgbClr val="000000"/>
                </a:solidFill>
              </a:rPr>
              <a:t>(). </a:t>
            </a:r>
            <a:endParaRPr lang="ru-RU" b="1" dirty="0">
              <a:solidFill>
                <a:srgbClr val="000000"/>
              </a:solidFill>
            </a:endParaRP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</a:rPr>
              <a:t>Почему ситуация не улучшилась?</a:t>
            </a:r>
          </a:p>
        </p:txBody>
      </p:sp>
    </p:spTree>
    <p:extLst>
      <p:ext uri="{BB962C8B-B14F-4D97-AF65-F5344CB8AC3E}">
        <p14:creationId xmlns:p14="http://schemas.microsoft.com/office/powerpoint/2010/main" val="7645595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11277600" cy="7921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2. Использование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потокобезопасной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коллекции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11</a:t>
            </a:fld>
            <a:endParaRPr lang="ru-RU" alt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116E3A-926A-4E4E-8471-445EED35D6EB}"/>
              </a:ext>
            </a:extLst>
          </p:cNvPr>
          <p:cNvSpPr txBox="1"/>
          <p:nvPr/>
        </p:nvSpPr>
        <p:spPr>
          <a:xfrm>
            <a:off x="457200" y="1066801"/>
            <a:ext cx="11277600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0000"/>
                </a:solidFill>
              </a:rPr>
              <a:t>Создайте объект типа </a:t>
            </a:r>
            <a:r>
              <a:rPr lang="en-US" b="1" dirty="0" err="1">
                <a:solidFill>
                  <a:srgbClr val="000000"/>
                </a:solidFill>
              </a:rPr>
              <a:t>ConcurrentDictionary</a:t>
            </a:r>
            <a:r>
              <a:rPr lang="en-US" b="1" dirty="0">
                <a:solidFill>
                  <a:srgbClr val="000000"/>
                </a:solidFill>
              </a:rPr>
              <a:t>&lt;int, int&gt; </a:t>
            </a:r>
            <a:r>
              <a:rPr lang="ru-RU" b="1" dirty="0">
                <a:solidFill>
                  <a:srgbClr val="000000"/>
                </a:solidFill>
              </a:rPr>
              <a:t>и перепишите метод для добавления пар значений одним игроком.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59BC89-5593-4D50-BC4F-01F3ABAEBFD3}"/>
              </a:ext>
            </a:extLst>
          </p:cNvPr>
          <p:cNvSpPr txBox="1"/>
          <p:nvPr/>
        </p:nvSpPr>
        <p:spPr>
          <a:xfrm>
            <a:off x="1707509" y="1997840"/>
            <a:ext cx="8776982" cy="4247317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private </a:t>
            </a:r>
            <a:r>
              <a:rPr lang="en-GB" dirty="0" err="1">
                <a:solidFill>
                  <a:srgbClr val="000000"/>
                </a:solidFill>
                <a:latin typeface="Consolas" panose="020B0609020204030204" pitchFamily="49" charset="0"/>
              </a:rPr>
              <a:t>const</a:t>
            </a:r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 int RUNS = 1_000;</a:t>
            </a: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static </a:t>
            </a:r>
            <a:r>
              <a:rPr lang="en-GB" dirty="0" err="1">
                <a:solidFill>
                  <a:srgbClr val="000000"/>
                </a:solidFill>
                <a:latin typeface="Consolas" panose="020B0609020204030204" pitchFamily="49" charset="0"/>
              </a:rPr>
              <a:t>readonly</a:t>
            </a:r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dirty="0" err="1">
                <a:solidFill>
                  <a:srgbClr val="000000"/>
                </a:solidFill>
                <a:latin typeface="Consolas" panose="020B0609020204030204" pitchFamily="49" charset="0"/>
              </a:rPr>
              <a:t>ConcurrentDictionary</a:t>
            </a:r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&lt;int, int&gt; </a:t>
            </a:r>
            <a:r>
              <a:rPr lang="en-GB" dirty="0" err="1">
                <a:solidFill>
                  <a:srgbClr val="000000"/>
                </a:solidFill>
                <a:latin typeface="Consolas" panose="020B0609020204030204" pitchFamily="49" charset="0"/>
              </a:rPr>
              <a:t>concurrentDictionary</a:t>
            </a:r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 =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new </a:t>
            </a:r>
            <a:r>
              <a:rPr lang="en-GB" dirty="0" err="1">
                <a:solidFill>
                  <a:srgbClr val="000000"/>
                </a:solidFill>
                <a:latin typeface="Consolas" panose="020B0609020204030204" pitchFamily="49" charset="0"/>
              </a:rPr>
              <a:t>ConcurrentDictionary</a:t>
            </a:r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&lt;int, int&gt;();</a:t>
            </a: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static void </a:t>
            </a:r>
            <a:r>
              <a:rPr lang="en-GB" dirty="0" err="1">
                <a:solidFill>
                  <a:srgbClr val="000000"/>
                </a:solidFill>
                <a:latin typeface="Consolas" panose="020B0609020204030204" pitchFamily="49" charset="0"/>
              </a:rPr>
              <a:t>AddThreadSafe</a:t>
            </a:r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    for (var i = 0; i &lt; RUNS; ++i)</a:t>
            </a:r>
          </a:p>
          <a:p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        if (</a:t>
            </a:r>
            <a:r>
              <a:rPr lang="en-GB" dirty="0" err="1">
                <a:solidFill>
                  <a:srgbClr val="000000"/>
                </a:solidFill>
                <a:latin typeface="Consolas" panose="020B0609020204030204" pitchFamily="49" charset="0"/>
              </a:rPr>
              <a:t>concurrentDictionary.TryAdd</a:t>
            </a:r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(i, i))</a:t>
            </a:r>
          </a:p>
          <a:p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        {</a:t>
            </a:r>
          </a:p>
          <a:p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            Console.WriteLine($"{i} was added");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94125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61913"/>
            <a:ext cx="8229600" cy="7921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2. Использование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потокобезопасной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коллекции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12</a:t>
            </a:fld>
            <a:endParaRPr lang="ru-RU" alt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116E3A-926A-4E4E-8471-445EED35D6EB}"/>
              </a:ext>
            </a:extLst>
          </p:cNvPr>
          <p:cNvSpPr txBox="1"/>
          <p:nvPr/>
        </p:nvSpPr>
        <p:spPr>
          <a:xfrm>
            <a:off x="457200" y="854076"/>
            <a:ext cx="11353800" cy="2308324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0000"/>
                </a:solidFill>
              </a:rPr>
              <a:t>Запустите игру, аналогично вызвав метод </a:t>
            </a:r>
            <a:r>
              <a:rPr lang="en-US" b="1" dirty="0" err="1">
                <a:solidFill>
                  <a:srgbClr val="000000"/>
                </a:solidFill>
              </a:rPr>
              <a:t>AddThreadSafe</a:t>
            </a:r>
            <a:r>
              <a:rPr lang="en-US" b="1" dirty="0">
                <a:solidFill>
                  <a:srgbClr val="000000"/>
                </a:solidFill>
              </a:rPr>
              <a:t> </a:t>
            </a:r>
            <a:r>
              <a:rPr lang="ru-RU" b="1" dirty="0">
                <a:solidFill>
                  <a:srgbClr val="000000"/>
                </a:solidFill>
              </a:rPr>
              <a:t>в пяти параллельных потоках. По окончании игры определите количество элементов в коллекции.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</a:rPr>
              <a:t>Повторите запуск программы несколько раз. Объясните полученные результаты.</a:t>
            </a:r>
          </a:p>
          <a:p>
            <a:pPr>
              <a:defRPr/>
            </a:pPr>
            <a:endParaRPr lang="ru-RU" b="1" dirty="0">
              <a:solidFill>
                <a:srgbClr val="000000"/>
              </a:solidFill>
            </a:endParaRP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</a:rPr>
              <a:t>Изучите другие методы класса </a:t>
            </a:r>
            <a:r>
              <a:rPr lang="en-US" b="1" dirty="0" err="1">
                <a:solidFill>
                  <a:srgbClr val="000000"/>
                </a:solidFill>
              </a:rPr>
              <a:t>ConcurrentDictionary</a:t>
            </a:r>
            <a:r>
              <a:rPr lang="en-US" b="1" dirty="0">
                <a:solidFill>
                  <a:srgbClr val="000000"/>
                </a:solidFill>
              </a:rPr>
              <a:t>. </a:t>
            </a:r>
            <a:endParaRPr lang="ru-RU" b="1" dirty="0">
              <a:solidFill>
                <a:srgbClr val="000000"/>
              </a:solidFill>
            </a:endParaRPr>
          </a:p>
          <a:p>
            <a:pPr>
              <a:defRPr/>
            </a:pPr>
            <a:endParaRPr lang="ru-RU" b="1" dirty="0">
              <a:solidFill>
                <a:srgbClr val="000000"/>
              </a:solidFill>
            </a:endParaRP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</a:rPr>
              <a:t>Изучите нижеприведенный фрагмент кода и сделайте его </a:t>
            </a:r>
            <a:r>
              <a:rPr lang="ru-RU" b="1" dirty="0" err="1">
                <a:solidFill>
                  <a:srgbClr val="000000"/>
                </a:solidFill>
              </a:rPr>
              <a:t>потокобезопасным</a:t>
            </a:r>
            <a:r>
              <a:rPr lang="ru-RU" b="1" dirty="0">
                <a:solidFill>
                  <a:srgbClr val="000000"/>
                </a:solidFill>
              </a:rPr>
              <a:t>. Протестируйте новый вариант.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E14B709-498F-264E-A8A0-8FCE162D4B1E}"/>
              </a:ext>
            </a:extLst>
          </p:cNvPr>
          <p:cNvSpPr txBox="1"/>
          <p:nvPr/>
        </p:nvSpPr>
        <p:spPr>
          <a:xfrm>
            <a:off x="1707509" y="3274833"/>
            <a:ext cx="8776982" cy="3539430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GB" sz="1600" dirty="0">
                <a:solidFill>
                  <a:srgbClr val="000000"/>
                </a:solidFill>
                <a:latin typeface="Consolas" panose="020B0609020204030204" pitchFamily="49" charset="0"/>
              </a:rPr>
              <a:t> static void </a:t>
            </a:r>
            <a:r>
              <a:rPr lang="en-GB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AddOrUpdate</a:t>
            </a:r>
            <a:r>
              <a:rPr lang="en-GB" sz="16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16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GB" sz="1600" dirty="0">
                <a:solidFill>
                  <a:srgbClr val="000000"/>
                </a:solidFill>
                <a:latin typeface="Consolas" panose="020B0609020204030204" pitchFamily="49" charset="0"/>
              </a:rPr>
              <a:t>for (var i = 0; i &lt; RUNS; ++i)</a:t>
            </a:r>
          </a:p>
          <a:p>
            <a:r>
              <a:rPr lang="en-GB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{</a:t>
            </a:r>
          </a:p>
          <a:p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</a:t>
            </a:r>
            <a:r>
              <a:rPr lang="en-GB" sz="1600" dirty="0">
                <a:solidFill>
                  <a:srgbClr val="000000"/>
                </a:solidFill>
                <a:latin typeface="Consolas" panose="020B0609020204030204" pitchFamily="49" charset="0"/>
              </a:rPr>
              <a:t>if (</a:t>
            </a:r>
            <a:r>
              <a:rPr lang="en-GB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dictionary.ContainsKey</a:t>
            </a:r>
            <a:r>
              <a:rPr lang="en-GB" sz="1600" dirty="0">
                <a:solidFill>
                  <a:srgbClr val="000000"/>
                </a:solidFill>
                <a:latin typeface="Consolas" panose="020B0609020204030204" pitchFamily="49" charset="0"/>
              </a:rPr>
              <a:t>(i))</a:t>
            </a:r>
          </a:p>
          <a:p>
            <a:r>
              <a:rPr lang="en-GB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{</a:t>
            </a:r>
          </a:p>
          <a:p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GB" sz="1600" dirty="0">
                <a:solidFill>
                  <a:srgbClr val="000000"/>
                </a:solidFill>
                <a:latin typeface="Consolas" panose="020B0609020204030204" pitchFamily="49" charset="0"/>
              </a:rPr>
              <a:t>dictionary[i] = dictionary[i] + 1;</a:t>
            </a:r>
          </a:p>
          <a:p>
            <a:r>
              <a:rPr lang="en-GB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GB" sz="1600" dirty="0">
                <a:solidFill>
                  <a:srgbClr val="000000"/>
                </a:solidFill>
                <a:latin typeface="Consolas" panose="020B0609020204030204" pitchFamily="49" charset="0"/>
              </a:rPr>
              <a:t>Console.WriteLine($"{i} was updated to {dictionary[i]}");</a:t>
            </a:r>
          </a:p>
          <a:p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</a:t>
            </a:r>
            <a:r>
              <a:rPr lang="en-GB" sz="1600" dirty="0">
                <a:solidFill>
                  <a:srgbClr val="000000"/>
                </a:solidFill>
                <a:latin typeface="Consolas" panose="020B0609020204030204" pitchFamily="49" charset="0"/>
              </a:rPr>
              <a:t>} else</a:t>
            </a:r>
          </a:p>
          <a:p>
            <a:r>
              <a:rPr lang="en-GB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{</a:t>
            </a:r>
          </a:p>
          <a:p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GB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dictionary.Add</a:t>
            </a:r>
            <a:r>
              <a:rPr lang="en-GB" sz="1600" dirty="0">
                <a:solidFill>
                  <a:srgbClr val="000000"/>
                </a:solidFill>
                <a:latin typeface="Consolas" panose="020B0609020204030204" pitchFamily="49" charset="0"/>
              </a:rPr>
              <a:t>(i, i);</a:t>
            </a:r>
          </a:p>
          <a:p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GB" sz="1600" dirty="0">
                <a:solidFill>
                  <a:srgbClr val="000000"/>
                </a:solidFill>
                <a:latin typeface="Consolas" panose="020B0609020204030204" pitchFamily="49" charset="0"/>
              </a:rPr>
              <a:t>Console.WriteLine($"{i} was added");</a:t>
            </a:r>
            <a:endParaRPr lang="ru-RU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</a:t>
            </a:r>
            <a:r>
              <a:rPr lang="en-GB" sz="16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GB" sz="16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sz="16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sz="16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18507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789646F-CDBF-4648-8E16-41FBFDEB7FB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fld id="{00000000-1234-1234-1234-123412341234}" type="slidenum">
              <a:rPr lang="en-US" smtClean="0"/>
              <a:pPr>
                <a:spcBef>
                  <a:spcPts val="0"/>
                </a:spcBef>
                <a:spcAft>
                  <a:spcPts val="0"/>
                </a:spcAft>
              </a:pPr>
              <a:t>13</a:t>
            </a:fld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Google Shape;3189;p16">
                <a:extLst>
                  <a:ext uri="{FF2B5EF4-FFF2-40B4-BE49-F238E27FC236}">
                    <a16:creationId xmlns:a16="http://schemas.microsoft.com/office/drawing/2014/main" id="{45C1CACF-DAB9-1F41-8A9C-370E3063E393}"/>
                  </a:ext>
                </a:extLst>
              </p:cNvPr>
              <p:cNvSpPr txBox="1"/>
              <p:nvPr/>
            </p:nvSpPr>
            <p:spPr>
              <a:xfrm>
                <a:off x="76200" y="777134"/>
                <a:ext cx="12039600" cy="707846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sz="2000" dirty="0"/>
                  <a:t>Напишите программу, считающую интеграл функции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000" dirty="0">
                    <a:solidFill>
                      <a:srgbClr val="000000"/>
                    </a:solidFill>
                    <a:sym typeface="Arial"/>
                  </a:rPr>
                  <a:t> </a:t>
                </a:r>
                <a:r>
                  <a:rPr lang="ru-RU" sz="2000" dirty="0">
                    <a:solidFill>
                      <a:srgbClr val="000000"/>
                    </a:solidFill>
                    <a:sym typeface="Arial"/>
                  </a:rPr>
                  <a:t>методом Монте-Карло</a:t>
                </a:r>
                <a:r>
                  <a:rPr lang="ru-RU" sz="2000" baseline="30000" dirty="0">
                    <a:solidFill>
                      <a:srgbClr val="000000"/>
                    </a:solidFill>
                    <a:sym typeface="Arial"/>
                  </a:rPr>
                  <a:t>1</a:t>
                </a:r>
                <a:r>
                  <a:rPr lang="ru-RU" sz="2000" dirty="0">
                    <a:solidFill>
                      <a:srgbClr val="000000"/>
                    </a:solidFill>
                    <a:sym typeface="Arial"/>
                  </a:rPr>
                  <a:t> </a:t>
                </a:r>
              </a:p>
              <a:p>
                <a:pPr>
                  <a:spcBef>
                    <a:spcPts val="0"/>
                  </a:spcBef>
                  <a:spcAft>
                    <a:spcPts val="0"/>
                  </a:spcAft>
                </a:pPr>
                <a:r>
                  <a:rPr lang="ru-RU" sz="2000" dirty="0">
                    <a:solidFill>
                      <a:srgbClr val="000000"/>
                    </a:solidFill>
                    <a:sym typeface="Arial"/>
                  </a:rPr>
                  <a:t>на отрезке</a:t>
                </a:r>
                <a:r>
                  <a:rPr lang="en-US" sz="2000" dirty="0">
                    <a:solidFill>
                      <a:srgbClr val="000000"/>
                    </a:solidFill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sym typeface="Arial"/>
                      </a:rPr>
                      <m:t>[0, 1]</m:t>
                    </m:r>
                  </m:oMath>
                </a14:m>
                <a:r>
                  <a:rPr lang="en-US" sz="2000" dirty="0">
                    <a:solidFill>
                      <a:srgbClr val="000000"/>
                    </a:solidFill>
                    <a:sym typeface="Arial"/>
                  </a:rPr>
                  <a:t>. </a:t>
                </a:r>
                <a:endParaRPr lang="en-US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mc:Choice>
        <mc:Fallback>
          <p:sp>
            <p:nvSpPr>
              <p:cNvPr id="5" name="Google Shape;3189;p16">
                <a:extLst>
                  <a:ext uri="{FF2B5EF4-FFF2-40B4-BE49-F238E27FC236}">
                    <a16:creationId xmlns:a16="http://schemas.microsoft.com/office/drawing/2014/main" id="{45C1CACF-DAB9-1F41-8A9C-370E3063E3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200" y="777134"/>
                <a:ext cx="12039600" cy="707846"/>
              </a:xfrm>
              <a:prstGeom prst="rect">
                <a:avLst/>
              </a:prstGeom>
              <a:blipFill>
                <a:blip r:embed="rId2"/>
                <a:stretch>
                  <a:fillRect l="-506" t="-2521" b="-13445"/>
                </a:stretch>
              </a:blipFill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8211826E-2AE5-F24D-8826-E7C6E8935CE5}"/>
              </a:ext>
            </a:extLst>
          </p:cNvPr>
          <p:cNvSpPr/>
          <p:nvPr/>
        </p:nvSpPr>
        <p:spPr>
          <a:xfrm>
            <a:off x="102066" y="6384098"/>
            <a:ext cx="106081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baseline="30000" dirty="0"/>
              <a:t>1</a:t>
            </a:r>
            <a:r>
              <a:rPr lang="en-US" sz="2000" b="1" baseline="30000" dirty="0"/>
              <a:t> </a:t>
            </a:r>
            <a:r>
              <a:rPr lang="en-GB" u="sng" dirty="0">
                <a:solidFill>
                  <a:schemeClr val="accent6"/>
                </a:solidFill>
              </a:rPr>
              <a:t>https://</a:t>
            </a:r>
            <a:r>
              <a:rPr lang="en-GB" u="sng" dirty="0" err="1">
                <a:solidFill>
                  <a:schemeClr val="accent6"/>
                </a:solidFill>
              </a:rPr>
              <a:t>ru.wikipedia.org</a:t>
            </a:r>
            <a:r>
              <a:rPr lang="en-GB" u="sng" dirty="0">
                <a:solidFill>
                  <a:schemeClr val="accent6"/>
                </a:solidFill>
              </a:rPr>
              <a:t>/wiki</a:t>
            </a:r>
            <a:r>
              <a:rPr lang="ru-RU" u="sng" dirty="0">
                <a:solidFill>
                  <a:schemeClr val="accent6"/>
                </a:solidFill>
              </a:rPr>
              <a:t>/</a:t>
            </a:r>
            <a:r>
              <a:rPr lang="ru-RU" u="sng" dirty="0" err="1">
                <a:solidFill>
                  <a:schemeClr val="accent6"/>
                </a:solidFill>
              </a:rPr>
              <a:t>Метод_Монте-Карло#Интегрирование_методом_Монте-Карло</a:t>
            </a:r>
            <a:endParaRPr lang="en-RU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FF9B87BF-1F8D-4A8A-A858-1662CD6EA4E7}"/>
              </a:ext>
            </a:extLst>
          </p:cNvPr>
          <p:cNvSpPr txBox="1">
            <a:spLocks/>
          </p:cNvSpPr>
          <p:nvPr/>
        </p:nvSpPr>
        <p:spPr bwMode="auto">
          <a:xfrm>
            <a:off x="1971368" y="104570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sz="28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3. Метод Монте-Карло</a:t>
            </a:r>
          </a:p>
        </p:txBody>
      </p:sp>
      <p:sp>
        <p:nvSpPr>
          <p:cNvPr id="8" name="Google Shape;3189;p16">
            <a:extLst>
              <a:ext uri="{FF2B5EF4-FFF2-40B4-BE49-F238E27FC236}">
                <a16:creationId xmlns:a16="http://schemas.microsoft.com/office/drawing/2014/main" id="{8D7CAFC8-0CA5-4362-BEA8-EC97FCAEC80E}"/>
              </a:ext>
            </a:extLst>
          </p:cNvPr>
          <p:cNvSpPr txBox="1"/>
          <p:nvPr/>
        </p:nvSpPr>
        <p:spPr>
          <a:xfrm>
            <a:off x="1714500" y="1624098"/>
            <a:ext cx="8763000" cy="4624302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  <a:t>private static </a:t>
            </a:r>
            <a:r>
              <a:rPr lang="en-GB" sz="1550" dirty="0" err="1">
                <a:latin typeface="Consolas" panose="020B0609020204030204" pitchFamily="49" charset="0"/>
                <a:cs typeface="Consolas" panose="020B0609020204030204" pitchFamily="49" charset="0"/>
              </a:rPr>
              <a:t>readonly</a:t>
            </a:r>
            <a: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  <a:t> Random Random = new Random();</a:t>
            </a:r>
            <a:b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b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  <a:t>private static double Integral(</a:t>
            </a:r>
            <a:r>
              <a:rPr lang="en-GB" sz="1550" dirty="0" err="1">
                <a:latin typeface="Consolas" panose="020B0609020204030204" pitchFamily="49" charset="0"/>
                <a:cs typeface="Consolas" panose="020B0609020204030204" pitchFamily="49" charset="0"/>
              </a:rPr>
              <a:t>Func</a:t>
            </a:r>
            <a: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  <a:t>&lt;double, double&gt; </a:t>
            </a:r>
            <a:r>
              <a:rPr lang="en-GB" sz="1550" dirty="0" err="1">
                <a:latin typeface="Consolas" panose="020B0609020204030204" pitchFamily="49" charset="0"/>
                <a:cs typeface="Consolas" panose="020B0609020204030204" pitchFamily="49" charset="0"/>
              </a:rPr>
              <a:t>func</a:t>
            </a:r>
            <a: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  <a:t>, int a, int b, int n)</a:t>
            </a:r>
            <a:b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b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  <a:t>    int correct = 0;</a:t>
            </a:r>
            <a:b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  <a:t>    int </a:t>
            </a:r>
            <a:r>
              <a:rPr lang="en-GB" sz="1550" dirty="0" err="1">
                <a:latin typeface="Consolas" panose="020B0609020204030204" pitchFamily="49" charset="0"/>
                <a:cs typeface="Consolas" panose="020B0609020204030204" pitchFamily="49" charset="0"/>
              </a:rPr>
              <a:t>minX</a:t>
            </a:r>
            <a: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  <a:t> = a, </a:t>
            </a:r>
            <a:r>
              <a:rPr lang="en-GB" sz="1550" dirty="0" err="1">
                <a:latin typeface="Consolas" panose="020B0609020204030204" pitchFamily="49" charset="0"/>
                <a:cs typeface="Consolas" panose="020B0609020204030204" pitchFamily="49" charset="0"/>
              </a:rPr>
              <a:t>maxX</a:t>
            </a:r>
            <a: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  <a:t> = b;</a:t>
            </a:r>
            <a:b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  <a:t>    int </a:t>
            </a:r>
            <a:r>
              <a:rPr lang="en-GB" sz="1550" dirty="0" err="1">
                <a:latin typeface="Consolas" panose="020B0609020204030204" pitchFamily="49" charset="0"/>
                <a:cs typeface="Consolas" panose="020B0609020204030204" pitchFamily="49" charset="0"/>
              </a:rPr>
              <a:t>maxY</a:t>
            </a:r>
            <a: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  <a:t> = (int) </a:t>
            </a:r>
            <a:r>
              <a:rPr lang="en-GB" sz="1550" dirty="0" err="1">
                <a:latin typeface="Consolas" panose="020B0609020204030204" pitchFamily="49" charset="0"/>
                <a:cs typeface="Consolas" panose="020B0609020204030204" pitchFamily="49" charset="0"/>
              </a:rPr>
              <a:t>Math.Max</a:t>
            </a:r>
            <a: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GB" sz="1550" dirty="0" err="1">
                <a:latin typeface="Consolas" panose="020B0609020204030204" pitchFamily="49" charset="0"/>
                <a:cs typeface="Consolas" panose="020B0609020204030204" pitchFamily="49" charset="0"/>
              </a:rPr>
              <a:t>func</a:t>
            </a:r>
            <a: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  <a:t>(a), </a:t>
            </a:r>
            <a:r>
              <a:rPr lang="en-GB" sz="1550" dirty="0" err="1">
                <a:latin typeface="Consolas" panose="020B0609020204030204" pitchFamily="49" charset="0"/>
                <a:cs typeface="Consolas" panose="020B0609020204030204" pitchFamily="49" charset="0"/>
              </a:rPr>
              <a:t>func</a:t>
            </a:r>
            <a: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  <a:t>(b)) + 1;</a:t>
            </a:r>
            <a:b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  <a:t>    for (int </a:t>
            </a:r>
            <a:r>
              <a:rPr lang="en-GB" sz="1550" dirty="0" err="1"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  <a:t> = 0; </a:t>
            </a:r>
            <a:r>
              <a:rPr lang="en-GB" sz="1550" dirty="0" err="1"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  <a:t> &lt; n; </a:t>
            </a:r>
            <a:r>
              <a:rPr lang="en-GB" sz="1550" dirty="0" err="1"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  <a:t>++)</a:t>
            </a:r>
            <a:b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  <a:t>    {</a:t>
            </a:r>
            <a:b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  <a:t>        double x = </a:t>
            </a:r>
            <a:r>
              <a:rPr lang="en-GB" sz="1550" dirty="0" err="1">
                <a:latin typeface="Consolas" panose="020B0609020204030204" pitchFamily="49" charset="0"/>
                <a:cs typeface="Consolas" panose="020B0609020204030204" pitchFamily="49" charset="0"/>
              </a:rPr>
              <a:t>Random.Next</a:t>
            </a:r>
            <a: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GB" sz="1550" dirty="0" err="1">
                <a:latin typeface="Consolas" panose="020B0609020204030204" pitchFamily="49" charset="0"/>
                <a:cs typeface="Consolas" panose="020B0609020204030204" pitchFamily="49" charset="0"/>
              </a:rPr>
              <a:t>minX</a:t>
            </a:r>
            <a: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lang="en-GB" sz="1550" dirty="0" err="1">
                <a:latin typeface="Consolas" panose="020B0609020204030204" pitchFamily="49" charset="0"/>
                <a:cs typeface="Consolas" panose="020B0609020204030204" pitchFamily="49" charset="0"/>
              </a:rPr>
              <a:t>maxX</a:t>
            </a:r>
            <a: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  <a:t>) + </a:t>
            </a:r>
            <a:r>
              <a:rPr lang="en-GB" sz="1550" dirty="0" err="1">
                <a:latin typeface="Consolas" panose="020B0609020204030204" pitchFamily="49" charset="0"/>
                <a:cs typeface="Consolas" panose="020B0609020204030204" pitchFamily="49" charset="0"/>
              </a:rPr>
              <a:t>Random.NextDouble</a:t>
            </a:r>
            <a: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  <a:t>();</a:t>
            </a:r>
            <a:b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  <a:t>        double y = </a:t>
            </a:r>
            <a:r>
              <a:rPr lang="en-GB" sz="1550" dirty="0" err="1">
                <a:latin typeface="Consolas" panose="020B0609020204030204" pitchFamily="49" charset="0"/>
                <a:cs typeface="Consolas" panose="020B0609020204030204" pitchFamily="49" charset="0"/>
              </a:rPr>
              <a:t>Random.Next</a:t>
            </a:r>
            <a: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  <a:t>(0, </a:t>
            </a:r>
            <a:r>
              <a:rPr lang="en-GB" sz="1550" dirty="0" err="1">
                <a:latin typeface="Consolas" panose="020B0609020204030204" pitchFamily="49" charset="0"/>
                <a:cs typeface="Consolas" panose="020B0609020204030204" pitchFamily="49" charset="0"/>
              </a:rPr>
              <a:t>maxY</a:t>
            </a:r>
            <a: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  <a:t>) + </a:t>
            </a:r>
            <a:r>
              <a:rPr lang="en-GB" sz="1550" dirty="0" err="1">
                <a:latin typeface="Consolas" panose="020B0609020204030204" pitchFamily="49" charset="0"/>
                <a:cs typeface="Consolas" panose="020B0609020204030204" pitchFamily="49" charset="0"/>
              </a:rPr>
              <a:t>Random.NextDouble</a:t>
            </a:r>
            <a: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  <a:t>();</a:t>
            </a:r>
            <a:b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  <a:t>        if (y &lt;= </a:t>
            </a:r>
            <a:r>
              <a:rPr lang="en-GB" sz="1550" dirty="0" err="1">
                <a:latin typeface="Consolas" panose="020B0609020204030204" pitchFamily="49" charset="0"/>
                <a:cs typeface="Consolas" panose="020B0609020204030204" pitchFamily="49" charset="0"/>
              </a:rPr>
              <a:t>func</a:t>
            </a:r>
            <a: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  <a:t>(x))</a:t>
            </a:r>
            <a:b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  <a:t>        {</a:t>
            </a:r>
            <a:b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  <a:t>            correct++;</a:t>
            </a:r>
            <a:b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  <a:t>        }</a:t>
            </a:r>
            <a:b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  <a:t>    }</a:t>
            </a:r>
            <a:b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b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  <a:t>    return (double) correct / n * (</a:t>
            </a:r>
            <a:r>
              <a:rPr lang="en-GB" sz="1550" dirty="0" err="1">
                <a:latin typeface="Consolas" panose="020B0609020204030204" pitchFamily="49" charset="0"/>
                <a:cs typeface="Consolas" panose="020B0609020204030204" pitchFamily="49" charset="0"/>
              </a:rPr>
              <a:t>maxX</a:t>
            </a:r>
            <a: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  <a:t> - </a:t>
            </a:r>
            <a:r>
              <a:rPr lang="en-GB" sz="1550" dirty="0" err="1">
                <a:latin typeface="Consolas" panose="020B0609020204030204" pitchFamily="49" charset="0"/>
                <a:cs typeface="Consolas" panose="020B0609020204030204" pitchFamily="49" charset="0"/>
              </a:rPr>
              <a:t>minX</a:t>
            </a:r>
            <a: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  <a:t>) * </a:t>
            </a:r>
            <a:r>
              <a:rPr lang="en-GB" sz="1550" dirty="0" err="1">
                <a:latin typeface="Consolas" panose="020B0609020204030204" pitchFamily="49" charset="0"/>
                <a:cs typeface="Consolas" panose="020B0609020204030204" pitchFamily="49" charset="0"/>
              </a:rPr>
              <a:t>maxY</a:t>
            </a:r>
            <a: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  <a:b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550" dirty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sz="1550" dirty="0"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241826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789646F-CDBF-4648-8E16-41FBFDEB7FB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fld id="{00000000-1234-1234-1234-123412341234}" type="slidenum">
              <a:rPr lang="en-US" smtClean="0"/>
              <a:pPr>
                <a:spcBef>
                  <a:spcPts val="0"/>
                </a:spcBef>
                <a:spcAft>
                  <a:spcPts val="0"/>
                </a:spcAft>
              </a:pPr>
              <a:t>14</a:t>
            </a:fld>
            <a:endParaRPr lang="en-US" dirty="0"/>
          </a:p>
        </p:txBody>
      </p:sp>
      <p:sp>
        <p:nvSpPr>
          <p:cNvPr id="5" name="Google Shape;3189;p16">
            <a:extLst>
              <a:ext uri="{FF2B5EF4-FFF2-40B4-BE49-F238E27FC236}">
                <a16:creationId xmlns:a16="http://schemas.microsoft.com/office/drawing/2014/main" id="{45C1CACF-DAB9-1F41-8A9C-370E3063E393}"/>
              </a:ext>
            </a:extLst>
          </p:cNvPr>
          <p:cNvSpPr txBox="1"/>
          <p:nvPr/>
        </p:nvSpPr>
        <p:spPr>
          <a:xfrm>
            <a:off x="1714500" y="1443862"/>
            <a:ext cx="8763000" cy="2585283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GB" dirty="0">
                <a:latin typeface="Consolas" panose="020B0609020204030204" pitchFamily="49" charset="0"/>
                <a:cs typeface="Consolas" panose="020B0609020204030204" pitchFamily="49" charset="0"/>
              </a:rPr>
              <a:t>public static void Main(string[] </a:t>
            </a:r>
            <a:r>
              <a:rPr lang="en-GB" dirty="0" err="1">
                <a:latin typeface="Consolas" panose="020B0609020204030204" pitchFamily="49" charset="0"/>
                <a:cs typeface="Consolas" panose="020B0609020204030204" pitchFamily="49" charset="0"/>
              </a:rPr>
              <a:t>args</a:t>
            </a:r>
            <a:r>
              <a:rPr lang="en-GB" dirty="0">
                <a:latin typeface="Consolas" panose="020B0609020204030204" pitchFamily="49" charset="0"/>
                <a:cs typeface="Consolas" panose="020B0609020204030204" pitchFamily="49" charset="0"/>
              </a:rPr>
              <a:t>)</a:t>
            </a:r>
            <a:br>
              <a:rPr lang="en-GB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dirty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br>
              <a:rPr lang="en-GB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dirty="0">
                <a:latin typeface="Consolas" panose="020B0609020204030204" pitchFamily="49" charset="0"/>
                <a:cs typeface="Consolas" panose="020B0609020204030204" pitchFamily="49" charset="0"/>
              </a:rPr>
              <a:t>    Stopwatch timer = new Stopwatch();</a:t>
            </a:r>
            <a:br>
              <a:rPr lang="en-GB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GB" dirty="0" err="1">
                <a:latin typeface="Consolas" panose="020B0609020204030204" pitchFamily="49" charset="0"/>
                <a:cs typeface="Consolas" panose="020B0609020204030204" pitchFamily="49" charset="0"/>
              </a:rPr>
              <a:t>timer.Start</a:t>
            </a:r>
            <a:r>
              <a:rPr lang="en-GB" dirty="0">
                <a:latin typeface="Consolas" panose="020B0609020204030204" pitchFamily="49" charset="0"/>
                <a:cs typeface="Consolas" panose="020B0609020204030204" pitchFamily="49" charset="0"/>
              </a:rPr>
              <a:t>();</a:t>
            </a:r>
            <a:br>
              <a:rPr lang="en-GB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GB" dirty="0" err="1">
                <a:latin typeface="Consolas" panose="020B0609020204030204" pitchFamily="49" charset="0"/>
                <a:cs typeface="Consolas" panose="020B0609020204030204" pitchFamily="49" charset="0"/>
              </a:rPr>
              <a:t>Console.WriteLine</a:t>
            </a:r>
            <a:r>
              <a:rPr lang="en-GB" dirty="0">
                <a:latin typeface="Consolas" panose="020B0609020204030204" pitchFamily="49" charset="0"/>
                <a:cs typeface="Consolas" panose="020B0609020204030204" pitchFamily="49" charset="0"/>
              </a:rPr>
              <a:t>("Integral");</a:t>
            </a:r>
            <a:br>
              <a:rPr lang="en-GB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GB" dirty="0" err="1">
                <a:latin typeface="Consolas" panose="020B0609020204030204" pitchFamily="49" charset="0"/>
                <a:cs typeface="Consolas" panose="020B0609020204030204" pitchFamily="49" charset="0"/>
              </a:rPr>
              <a:t>Console.WriteLine</a:t>
            </a:r>
            <a:r>
              <a:rPr lang="en-GB" dirty="0">
                <a:latin typeface="Consolas" panose="020B0609020204030204" pitchFamily="49" charset="0"/>
                <a:cs typeface="Consolas" panose="020B0609020204030204" pitchFamily="49" charset="0"/>
              </a:rPr>
              <a:t>(Integral(x =&gt; x * x, 0, 1, (int) 1e7));</a:t>
            </a:r>
            <a:br>
              <a:rPr lang="en-GB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GB" dirty="0" err="1">
                <a:latin typeface="Consolas" panose="020B0609020204030204" pitchFamily="49" charset="0"/>
                <a:cs typeface="Consolas" panose="020B0609020204030204" pitchFamily="49" charset="0"/>
              </a:rPr>
              <a:t>timer.Stop</a:t>
            </a:r>
            <a:r>
              <a:rPr lang="en-GB" dirty="0">
                <a:latin typeface="Consolas" panose="020B0609020204030204" pitchFamily="49" charset="0"/>
                <a:cs typeface="Consolas" panose="020B0609020204030204" pitchFamily="49" charset="0"/>
              </a:rPr>
              <a:t>();</a:t>
            </a:r>
            <a:br>
              <a:rPr lang="en-GB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GB" dirty="0" err="1">
                <a:latin typeface="Consolas" panose="020B0609020204030204" pitchFamily="49" charset="0"/>
                <a:cs typeface="Consolas" panose="020B0609020204030204" pitchFamily="49" charset="0"/>
              </a:rPr>
              <a:t>Console.WriteLine</a:t>
            </a:r>
            <a:r>
              <a:rPr lang="en-GB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GB" dirty="0" err="1">
                <a:latin typeface="Consolas" panose="020B0609020204030204" pitchFamily="49" charset="0"/>
                <a:cs typeface="Consolas" panose="020B0609020204030204" pitchFamily="49" charset="0"/>
              </a:rPr>
              <a:t>timer.ElapsedMilliseconds</a:t>
            </a:r>
            <a:r>
              <a:rPr lang="en-GB" dirty="0">
                <a:latin typeface="Consolas" panose="020B0609020204030204" pitchFamily="49" charset="0"/>
                <a:cs typeface="Consolas" panose="020B0609020204030204" pitchFamily="49" charset="0"/>
              </a:rPr>
              <a:t> * 1.0 / 1000);</a:t>
            </a:r>
            <a:br>
              <a:rPr lang="en-GB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dirty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dirty="0">
              <a:latin typeface="Consolas" panose="020B0609020204030204" pitchFamily="49" charset="0"/>
              <a:cs typeface="Consolas" panose="020B0609020204030204" pitchFamily="49" charset="0"/>
              <a:sym typeface="Arial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254DDC97-47AA-3D44-85FD-ADA6E3D2816E}"/>
                  </a:ext>
                </a:extLst>
              </p:cNvPr>
              <p:cNvSpPr/>
              <p:nvPr/>
            </p:nvSpPr>
            <p:spPr>
              <a:xfrm>
                <a:off x="533400" y="4259978"/>
                <a:ext cx="10820399" cy="22467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000" b="1" dirty="0"/>
                  <a:t>TODO: 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ru-RU" sz="2000" dirty="0"/>
                  <a:t>Создать </a:t>
                </a:r>
                <a:r>
                  <a:rPr lang="en-US" sz="2000" dirty="0" err="1"/>
                  <a:t>WinForm</a:t>
                </a:r>
                <a:r>
                  <a:rPr lang="en-US" sz="2000" dirty="0"/>
                  <a:t> / WFP </a:t>
                </a:r>
                <a:r>
                  <a:rPr lang="ru-RU" sz="2000" dirty="0"/>
                  <a:t>приложение с вынесением вычисления значения методом Монте-Карло в </a:t>
                </a:r>
                <a:r>
                  <a:rPr lang="en-US" sz="2000" dirty="0" err="1"/>
                  <a:t>BackgroundWorker</a:t>
                </a:r>
                <a:r>
                  <a:rPr lang="en-US" sz="2000" dirty="0"/>
                  <a:t>, </a:t>
                </a:r>
                <a:r>
                  <a:rPr lang="ru-RU" sz="2000" dirty="0"/>
                  <a:t>отображать прогресс вычисления с помощью </a:t>
                </a:r>
                <a:r>
                  <a:rPr lang="en-US" sz="2000" dirty="0" err="1"/>
                  <a:t>ProgressBar</a:t>
                </a:r>
                <a:r>
                  <a:rPr lang="en-US" sz="2000" dirty="0"/>
                  <a:t>.</a:t>
                </a:r>
              </a:p>
              <a:p>
                <a:pPr marL="342900" indent="-342900">
                  <a:buFont typeface="+mj-lt"/>
                  <a:buAutoNum type="arabicPeriod"/>
                </a:pPr>
                <a:r>
                  <a:rPr lang="ru-RU" sz="2000" dirty="0"/>
                  <a:t>Оптимально распараллелить метод Монте-Карло, число </a:t>
                </a:r>
                <a14:m>
                  <m:oMath xmlns:m="http://schemas.openxmlformats.org/officeDocument/2006/math">
                    <m:r>
                      <a:rPr lang="en-US" sz="2000" i="1" dirty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sz="2000" dirty="0"/>
                  <a:t> </a:t>
                </a:r>
                <a:r>
                  <a:rPr lang="ru-RU" sz="2000" dirty="0"/>
                  <a:t>вводится пользователем</a:t>
                </a:r>
                <a:r>
                  <a:rPr lang="en-US" sz="2000" dirty="0"/>
                  <a:t>.</a:t>
                </a:r>
                <a:r>
                  <a:rPr lang="ru-RU" sz="2000" dirty="0"/>
                  <a:t> Считается, что квадрат разбивается на </a:t>
                </a:r>
                <a14:m>
                  <m:oMath xmlns:m="http://schemas.openxmlformats.org/officeDocument/2006/math">
                    <m:r>
                      <a:rPr lang="en-US" sz="2000" i="1" dirty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2000" i="1" dirty="0">
                        <a:latin typeface="Cambria Math" panose="02040503050406030204" pitchFamily="18" charset="0"/>
                      </a:rPr>
                      <m:t>∗</m:t>
                    </m:r>
                    <m:r>
                      <a:rPr lang="en-US" sz="2000" i="1" dirty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sz="2000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ru-RU" sz="2000" dirty="0"/>
                  <a:t>квадратов. </a:t>
                </a:r>
                <a:endParaRPr lang="en-US" sz="2000" dirty="0"/>
              </a:p>
              <a:p>
                <a:endParaRPr lang="ru-RU" sz="2000" dirty="0"/>
              </a:p>
            </p:txBody>
          </p:sp>
        </mc:Choice>
        <mc:Fallback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254DDC97-47AA-3D44-85FD-ADA6E3D2816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4259978"/>
                <a:ext cx="10820399" cy="2246769"/>
              </a:xfrm>
              <a:prstGeom prst="rect">
                <a:avLst/>
              </a:prstGeom>
              <a:blipFill>
                <a:blip r:embed="rId2"/>
                <a:stretch>
                  <a:fillRect l="-620" t="-135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7B82759E-3237-4AE8-BBDC-EB42121643FA}"/>
              </a:ext>
            </a:extLst>
          </p:cNvPr>
          <p:cNvSpPr txBox="1">
            <a:spLocks/>
          </p:cNvSpPr>
          <p:nvPr/>
        </p:nvSpPr>
        <p:spPr bwMode="auto">
          <a:xfrm>
            <a:off x="1971368" y="104570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sz="28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3. Метод Монте-Карло</a:t>
            </a:r>
          </a:p>
        </p:txBody>
      </p:sp>
    </p:spTree>
    <p:extLst>
      <p:ext uri="{BB962C8B-B14F-4D97-AF65-F5344CB8AC3E}">
        <p14:creationId xmlns:p14="http://schemas.microsoft.com/office/powerpoint/2010/main" val="31941816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789646F-CDBF-4648-8E16-41FBFDEB7FB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fld id="{00000000-1234-1234-1234-123412341234}" type="slidenum">
              <a:rPr lang="en-US" smtClean="0"/>
              <a:pPr>
                <a:spcBef>
                  <a:spcPts val="0"/>
                </a:spcBef>
                <a:spcAft>
                  <a:spcPts val="0"/>
                </a:spcAft>
              </a:pPr>
              <a:t>15</a:t>
            </a:fld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Google Shape;3189;p16">
                <a:extLst>
                  <a:ext uri="{FF2B5EF4-FFF2-40B4-BE49-F238E27FC236}">
                    <a16:creationId xmlns:a16="http://schemas.microsoft.com/office/drawing/2014/main" id="{45C1CACF-DAB9-1F41-8A9C-370E3063E393}"/>
                  </a:ext>
                </a:extLst>
              </p:cNvPr>
              <p:cNvSpPr txBox="1"/>
              <p:nvPr/>
            </p:nvSpPr>
            <p:spPr>
              <a:xfrm>
                <a:off x="609600" y="1443861"/>
                <a:ext cx="11125200" cy="707846"/>
              </a:xfrm>
              <a:prstGeom prst="rect">
                <a:avLst/>
              </a:prstGeom>
              <a:noFill/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lvl="0"/>
                <a:r>
                  <a:rPr lang="ru-RU" sz="2000" dirty="0"/>
                  <a:t>Напишите программу, считающую интеграл функции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sz="2000" i="1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GB" sz="20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GB" sz="2000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000" dirty="0">
                    <a:solidFill>
                      <a:srgbClr val="000000"/>
                    </a:solidFill>
                    <a:sym typeface="Arial"/>
                  </a:rPr>
                  <a:t> </a:t>
                </a:r>
                <a:r>
                  <a:rPr lang="ru-RU" sz="2000" dirty="0">
                    <a:solidFill>
                      <a:srgbClr val="000000"/>
                    </a:solidFill>
                    <a:sym typeface="Arial"/>
                  </a:rPr>
                  <a:t>методом левых прямоугольников</a:t>
                </a:r>
                <a:r>
                  <a:rPr lang="ru-RU" sz="2000" baseline="30000" dirty="0">
                    <a:solidFill>
                      <a:srgbClr val="000000"/>
                    </a:solidFill>
                    <a:sym typeface="Arial"/>
                  </a:rPr>
                  <a:t>1</a:t>
                </a:r>
                <a:r>
                  <a:rPr lang="ru-RU" sz="2000" dirty="0">
                    <a:solidFill>
                      <a:srgbClr val="000000"/>
                    </a:solidFill>
                    <a:sym typeface="Arial"/>
                  </a:rPr>
                  <a:t> на отрезке</a:t>
                </a:r>
                <a:r>
                  <a:rPr lang="en-US" sz="2000" dirty="0">
                    <a:solidFill>
                      <a:srgbClr val="000000"/>
                    </a:solidFill>
                    <a:sym typeface="Arial"/>
                  </a:rPr>
                  <a:t>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sym typeface="Arial"/>
                      </a:rPr>
                      <m:t>[</m:t>
                    </m:r>
                    <m:r>
                      <a:rPr 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sym typeface="Arial"/>
                      </a:rPr>
                      <m:t>𝑎</m:t>
                    </m:r>
                    <m:r>
                      <a:rPr 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sym typeface="Arial"/>
                      </a:rPr>
                      <m:t>,  </m:t>
                    </m:r>
                    <m:r>
                      <a:rPr 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sym typeface="Arial"/>
                      </a:rPr>
                      <m:t>𝑏</m:t>
                    </m:r>
                    <m:r>
                      <a:rPr lang="en-US" sz="2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sym typeface="Arial"/>
                      </a:rPr>
                      <m:t>]</m:t>
                    </m:r>
                  </m:oMath>
                </a14:m>
                <a:r>
                  <a:rPr lang="ru-RU" sz="2000" dirty="0">
                    <a:solidFill>
                      <a:srgbClr val="000000"/>
                    </a:solidFill>
                    <a:sym typeface="Arial"/>
                  </a:rPr>
                  <a:t> с заданной точностью </a:t>
                </a:r>
                <a14:m>
                  <m:oMath xmlns:m="http://schemas.openxmlformats.org/officeDocument/2006/math">
                    <m:r>
                      <a:rPr lang="en-US" sz="2000" i="1">
                        <a:latin typeface="Cambria Math" panose="02040503050406030204" pitchFamily="18" charset="0"/>
                      </a:rPr>
                      <m:t>𝑑𝑒𝑙𝑡𝑎</m:t>
                    </m:r>
                  </m:oMath>
                </a14:m>
                <a:r>
                  <a:rPr lang="en-US" sz="2000" dirty="0">
                    <a:solidFill>
                      <a:srgbClr val="000000"/>
                    </a:solidFill>
                    <a:sym typeface="Arial"/>
                  </a:rPr>
                  <a:t>. </a:t>
                </a:r>
                <a:endParaRPr lang="en-US" dirty="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mc:Choice>
        <mc:Fallback>
          <p:sp>
            <p:nvSpPr>
              <p:cNvPr id="5" name="Google Shape;3189;p16">
                <a:extLst>
                  <a:ext uri="{FF2B5EF4-FFF2-40B4-BE49-F238E27FC236}">
                    <a16:creationId xmlns:a16="http://schemas.microsoft.com/office/drawing/2014/main" id="{45C1CACF-DAB9-1F41-8A9C-370E3063E3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1443861"/>
                <a:ext cx="11125200" cy="707846"/>
              </a:xfrm>
              <a:prstGeom prst="rect">
                <a:avLst/>
              </a:prstGeom>
              <a:blipFill>
                <a:blip r:embed="rId2"/>
                <a:stretch>
                  <a:fillRect l="-547" t="-3390" b="-14407"/>
                </a:stretch>
              </a:blipFill>
              <a:ln w="9525" cap="flat" cmpd="sng">
                <a:solidFill>
                  <a:srgbClr val="0070C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>
            <a:extLst>
              <a:ext uri="{FF2B5EF4-FFF2-40B4-BE49-F238E27FC236}">
                <a16:creationId xmlns:a16="http://schemas.microsoft.com/office/drawing/2014/main" id="{1DD42561-C7EF-694E-A9BF-5DF694F1B505}"/>
              </a:ext>
            </a:extLst>
          </p:cNvPr>
          <p:cNvSpPr/>
          <p:nvPr/>
        </p:nvSpPr>
        <p:spPr>
          <a:xfrm>
            <a:off x="152400" y="6352143"/>
            <a:ext cx="87531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baseline="30000" dirty="0"/>
              <a:t>1</a:t>
            </a:r>
            <a:r>
              <a:rPr lang="en-US" sz="2000" b="1" baseline="30000" dirty="0"/>
              <a:t> </a:t>
            </a:r>
            <a:r>
              <a:rPr lang="en-GB" u="sng" dirty="0">
                <a:solidFill>
                  <a:schemeClr val="accent6"/>
                </a:solidFill>
              </a:rPr>
              <a:t>https://</a:t>
            </a:r>
            <a:r>
              <a:rPr lang="en-GB" u="sng" dirty="0" err="1">
                <a:solidFill>
                  <a:schemeClr val="accent6"/>
                </a:solidFill>
              </a:rPr>
              <a:t>ru.wikipedia.org</a:t>
            </a:r>
            <a:r>
              <a:rPr lang="en-GB" u="sng" dirty="0">
                <a:solidFill>
                  <a:schemeClr val="accent6"/>
                </a:solidFill>
              </a:rPr>
              <a:t>/wiki</a:t>
            </a:r>
            <a:r>
              <a:rPr lang="ru-RU" u="sng" dirty="0">
                <a:solidFill>
                  <a:schemeClr val="accent6"/>
                </a:solidFill>
              </a:rPr>
              <a:t>/</a:t>
            </a:r>
            <a:r>
              <a:rPr lang="ru-RU" u="sng" dirty="0" err="1">
                <a:solidFill>
                  <a:schemeClr val="accent6"/>
                </a:solidFill>
              </a:rPr>
              <a:t>Метод_прямоугольников</a:t>
            </a:r>
            <a:endParaRPr lang="en-RU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E6710799-09B1-4489-8267-6CEDA57995D8}"/>
              </a:ext>
            </a:extLst>
          </p:cNvPr>
          <p:cNvSpPr txBox="1">
            <a:spLocks/>
          </p:cNvSpPr>
          <p:nvPr/>
        </p:nvSpPr>
        <p:spPr bwMode="auto">
          <a:xfrm>
            <a:off x="1971368" y="104570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sz="28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4. Интеграл</a:t>
            </a:r>
          </a:p>
        </p:txBody>
      </p:sp>
      <p:sp>
        <p:nvSpPr>
          <p:cNvPr id="8" name="Google Shape;3189;p16">
            <a:extLst>
              <a:ext uri="{FF2B5EF4-FFF2-40B4-BE49-F238E27FC236}">
                <a16:creationId xmlns:a16="http://schemas.microsoft.com/office/drawing/2014/main" id="{CEDF921C-D1CF-4BFD-8BF6-E9078B3B88D1}"/>
              </a:ext>
            </a:extLst>
          </p:cNvPr>
          <p:cNvSpPr txBox="1"/>
          <p:nvPr/>
        </p:nvSpPr>
        <p:spPr>
          <a:xfrm>
            <a:off x="624280" y="2459614"/>
            <a:ext cx="11125199" cy="347783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2000" dirty="0">
                <a:latin typeface="Consolas" panose="020B0609020204030204" pitchFamily="49" charset="0"/>
                <a:cs typeface="Consolas" panose="020B0609020204030204" pitchFamily="49" charset="0"/>
              </a:rPr>
              <a:t>private static double Integral(</a:t>
            </a:r>
            <a:endParaRPr lang="ru-RU" sz="200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lvl="0"/>
            <a:r>
              <a:rPr lang="ru-RU" sz="2000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GB" sz="2000" dirty="0" err="1">
                <a:latin typeface="Consolas" panose="020B0609020204030204" pitchFamily="49" charset="0"/>
                <a:cs typeface="Consolas" panose="020B0609020204030204" pitchFamily="49" charset="0"/>
              </a:rPr>
              <a:t>Func</a:t>
            </a:r>
            <a:r>
              <a:rPr lang="en-GB" sz="2000" dirty="0">
                <a:latin typeface="Consolas" panose="020B0609020204030204" pitchFamily="49" charset="0"/>
                <a:cs typeface="Consolas" panose="020B0609020204030204" pitchFamily="49" charset="0"/>
              </a:rPr>
              <a:t>&lt;double, double&gt; </a:t>
            </a:r>
            <a:r>
              <a:rPr lang="en-GB" sz="2000" dirty="0" err="1">
                <a:latin typeface="Consolas" panose="020B0609020204030204" pitchFamily="49" charset="0"/>
                <a:cs typeface="Consolas" panose="020B0609020204030204" pitchFamily="49" charset="0"/>
              </a:rPr>
              <a:t>func</a:t>
            </a:r>
            <a:r>
              <a:rPr lang="en-GB" sz="2000" dirty="0">
                <a:latin typeface="Consolas" panose="020B0609020204030204" pitchFamily="49" charset="0"/>
                <a:cs typeface="Consolas" panose="020B0609020204030204" pitchFamily="49" charset="0"/>
              </a:rPr>
              <a:t>, double a, double b,</a:t>
            </a:r>
            <a:r>
              <a:rPr lang="ru-RU" sz="200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GB" sz="2000" dirty="0">
                <a:latin typeface="Consolas" panose="020B0609020204030204" pitchFamily="49" charset="0"/>
                <a:cs typeface="Consolas" panose="020B0609020204030204" pitchFamily="49" charset="0"/>
              </a:rPr>
              <a:t>double delta)</a:t>
            </a:r>
            <a:br>
              <a:rPr lang="en-GB" sz="20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2000" dirty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br>
              <a:rPr lang="en-GB" sz="20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2000" dirty="0">
                <a:latin typeface="Consolas" panose="020B0609020204030204" pitchFamily="49" charset="0"/>
                <a:cs typeface="Consolas" panose="020B0609020204030204" pitchFamily="49" charset="0"/>
              </a:rPr>
              <a:t>    double s = 0;</a:t>
            </a:r>
            <a:br>
              <a:rPr lang="en-GB" sz="20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2000" dirty="0">
                <a:latin typeface="Consolas" panose="020B0609020204030204" pitchFamily="49" charset="0"/>
                <a:cs typeface="Consolas" panose="020B0609020204030204" pitchFamily="49" charset="0"/>
              </a:rPr>
              <a:t>    for (double x = a; x &lt; b; x += delta)</a:t>
            </a:r>
            <a:br>
              <a:rPr lang="en-GB" sz="20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2000" dirty="0">
                <a:latin typeface="Consolas" panose="020B0609020204030204" pitchFamily="49" charset="0"/>
                <a:cs typeface="Consolas" panose="020B0609020204030204" pitchFamily="49" charset="0"/>
              </a:rPr>
              <a:t>    {</a:t>
            </a:r>
            <a:br>
              <a:rPr lang="en-GB" sz="20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2000" dirty="0">
                <a:latin typeface="Consolas" panose="020B0609020204030204" pitchFamily="49" charset="0"/>
                <a:cs typeface="Consolas" panose="020B0609020204030204" pitchFamily="49" charset="0"/>
              </a:rPr>
              <a:t>        s += </a:t>
            </a:r>
            <a:r>
              <a:rPr lang="en-GB" sz="2000" dirty="0" err="1">
                <a:latin typeface="Consolas" panose="020B0609020204030204" pitchFamily="49" charset="0"/>
                <a:cs typeface="Consolas" panose="020B0609020204030204" pitchFamily="49" charset="0"/>
              </a:rPr>
              <a:t>func</a:t>
            </a:r>
            <a:r>
              <a:rPr lang="en-GB" sz="2000" dirty="0">
                <a:latin typeface="Consolas" panose="020B0609020204030204" pitchFamily="49" charset="0"/>
                <a:cs typeface="Consolas" panose="020B0609020204030204" pitchFamily="49" charset="0"/>
              </a:rPr>
              <a:t>(x) * delta;</a:t>
            </a:r>
            <a:br>
              <a:rPr lang="en-GB" sz="20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2000" dirty="0">
                <a:latin typeface="Consolas" panose="020B0609020204030204" pitchFamily="49" charset="0"/>
                <a:cs typeface="Consolas" panose="020B0609020204030204" pitchFamily="49" charset="0"/>
              </a:rPr>
              <a:t>    }</a:t>
            </a:r>
            <a:br>
              <a:rPr lang="en-GB" sz="20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br>
              <a:rPr lang="en-GB" sz="20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2000" dirty="0">
                <a:latin typeface="Consolas" panose="020B0609020204030204" pitchFamily="49" charset="0"/>
                <a:cs typeface="Consolas" panose="020B0609020204030204" pitchFamily="49" charset="0"/>
              </a:rPr>
              <a:t>    return s;</a:t>
            </a:r>
            <a:br>
              <a:rPr lang="en-GB" sz="20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2000" dirty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en-US" sz="200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513740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789646F-CDBF-4648-8E16-41FBFDEB7FB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fld id="{00000000-1234-1234-1234-123412341234}" type="slidenum">
              <a:rPr lang="en-US" smtClean="0"/>
              <a:pPr>
                <a:spcBef>
                  <a:spcPts val="0"/>
                </a:spcBef>
                <a:spcAft>
                  <a:spcPts val="0"/>
                </a:spcAft>
              </a:pPr>
              <a:t>16</a:t>
            </a:fld>
            <a:endParaRPr lang="en-US" dirty="0"/>
          </a:p>
        </p:txBody>
      </p:sp>
      <p:sp>
        <p:nvSpPr>
          <p:cNvPr id="5" name="Google Shape;3189;p16">
            <a:extLst>
              <a:ext uri="{FF2B5EF4-FFF2-40B4-BE49-F238E27FC236}">
                <a16:creationId xmlns:a16="http://schemas.microsoft.com/office/drawing/2014/main" id="{45C1CACF-DAB9-1F41-8A9C-370E3063E393}"/>
              </a:ext>
            </a:extLst>
          </p:cNvPr>
          <p:cNvSpPr txBox="1"/>
          <p:nvPr/>
        </p:nvSpPr>
        <p:spPr>
          <a:xfrm>
            <a:off x="1714500" y="1443862"/>
            <a:ext cx="8763000" cy="4524275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private static double </a:t>
            </a:r>
            <a:r>
              <a:rPr lang="en-GB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IntegralParallelStupid</a:t>
            </a: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</a:p>
          <a:p>
            <a:pPr lvl="0"/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GB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Func</a:t>
            </a: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&lt;double, double&gt; </a:t>
            </a:r>
            <a:r>
              <a:rPr lang="en-GB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func</a:t>
            </a: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, double a, double b, double delta, int n = 10)</a:t>
            </a: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    double s = 0, step = (b - a) / n;</a:t>
            </a: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    for (int </a:t>
            </a:r>
            <a:r>
              <a:rPr lang="en-GB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 = 0; </a:t>
            </a:r>
            <a:r>
              <a:rPr lang="en-GB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 &lt; n; </a:t>
            </a:r>
            <a:r>
              <a:rPr lang="en-GB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 += 1)</a:t>
            </a: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    {</a:t>
            </a: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        var task = new Task&lt;double&gt;(</a:t>
            </a: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            () =&gt; Integral(</a:t>
            </a:r>
            <a:r>
              <a:rPr lang="en-GB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func</a:t>
            </a: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, a + </a:t>
            </a:r>
            <a:r>
              <a:rPr lang="en-GB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 * step, a + (</a:t>
            </a:r>
            <a:r>
              <a:rPr lang="en-GB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 + 1) * step, delta)</a:t>
            </a: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        );</a:t>
            </a: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        </a:t>
            </a:r>
            <a:r>
              <a:rPr lang="en-GB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task.Start</a:t>
            </a: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();</a:t>
            </a: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        </a:t>
            </a:r>
            <a:r>
              <a:rPr lang="en-GB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task.Wait</a:t>
            </a: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();</a:t>
            </a: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        s += </a:t>
            </a:r>
            <a:r>
              <a:rPr lang="en-GB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task.Result</a:t>
            </a: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    }</a:t>
            </a: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    return s;</a:t>
            </a: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Arial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56FD5A3D-61A0-4556-9904-BC1F5CDBE3E0}"/>
              </a:ext>
            </a:extLst>
          </p:cNvPr>
          <p:cNvSpPr txBox="1">
            <a:spLocks/>
          </p:cNvSpPr>
          <p:nvPr/>
        </p:nvSpPr>
        <p:spPr bwMode="auto">
          <a:xfrm>
            <a:off x="1971368" y="104570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sz="28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4. Интеграл</a:t>
            </a:r>
          </a:p>
        </p:txBody>
      </p:sp>
    </p:spTree>
    <p:extLst>
      <p:ext uri="{BB962C8B-B14F-4D97-AF65-F5344CB8AC3E}">
        <p14:creationId xmlns:p14="http://schemas.microsoft.com/office/powerpoint/2010/main" val="32180564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789646F-CDBF-4648-8E16-41FBFDEB7FB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fld id="{00000000-1234-1234-1234-123412341234}" type="slidenum">
              <a:rPr lang="en-US" smtClean="0"/>
              <a:pPr>
                <a:spcBef>
                  <a:spcPts val="0"/>
                </a:spcBef>
                <a:spcAft>
                  <a:spcPts val="0"/>
                </a:spcAft>
              </a:pPr>
              <a:t>17</a:t>
            </a:fld>
            <a:endParaRPr lang="en-US" dirty="0"/>
          </a:p>
        </p:txBody>
      </p:sp>
      <p:sp>
        <p:nvSpPr>
          <p:cNvPr id="5" name="Google Shape;3189;p16">
            <a:extLst>
              <a:ext uri="{FF2B5EF4-FFF2-40B4-BE49-F238E27FC236}">
                <a16:creationId xmlns:a16="http://schemas.microsoft.com/office/drawing/2014/main" id="{45C1CACF-DAB9-1F41-8A9C-370E3063E393}"/>
              </a:ext>
            </a:extLst>
          </p:cNvPr>
          <p:cNvSpPr txBox="1"/>
          <p:nvPr/>
        </p:nvSpPr>
        <p:spPr>
          <a:xfrm>
            <a:off x="1714500" y="1443862"/>
            <a:ext cx="8763000" cy="3785611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private static async Task&lt;double&gt; </a:t>
            </a:r>
            <a:r>
              <a:rPr lang="en-GB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IntegralParallelAsyncStupid</a:t>
            </a: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GB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Func</a:t>
            </a: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&lt;double, double&gt; </a:t>
            </a:r>
            <a:r>
              <a:rPr lang="en-GB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func</a:t>
            </a: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, double a, double b, double delta, int n = 10)</a:t>
            </a: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    double s = 0, step = (b - a) / n;</a:t>
            </a: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    for (int </a:t>
            </a:r>
            <a:r>
              <a:rPr lang="en-GB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 = 0; </a:t>
            </a:r>
            <a:r>
              <a:rPr lang="en-GB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 &lt; n; </a:t>
            </a:r>
            <a:r>
              <a:rPr lang="en-GB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 += 1)</a:t>
            </a: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    {</a:t>
            </a: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        int k = </a:t>
            </a:r>
            <a:r>
              <a:rPr lang="en-GB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        s += await </a:t>
            </a:r>
            <a:r>
              <a:rPr lang="en-GB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Task.Run</a:t>
            </a: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            () =&gt; Integral(</a:t>
            </a:r>
            <a:r>
              <a:rPr lang="en-GB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func</a:t>
            </a: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, a + k * step, a + (k + 1) * step, delta)</a:t>
            </a: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        );</a:t>
            </a: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    }</a:t>
            </a: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    return s;</a:t>
            </a: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Arial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7AD89149-C588-48CF-A9FC-C0AA7C50A574}"/>
              </a:ext>
            </a:extLst>
          </p:cNvPr>
          <p:cNvSpPr txBox="1">
            <a:spLocks/>
          </p:cNvSpPr>
          <p:nvPr/>
        </p:nvSpPr>
        <p:spPr bwMode="auto">
          <a:xfrm>
            <a:off x="1971368" y="104570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sz="28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4. Интеграл</a:t>
            </a:r>
          </a:p>
        </p:txBody>
      </p:sp>
    </p:spTree>
    <p:extLst>
      <p:ext uri="{BB962C8B-B14F-4D97-AF65-F5344CB8AC3E}">
        <p14:creationId xmlns:p14="http://schemas.microsoft.com/office/powerpoint/2010/main" val="139803243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789646F-CDBF-4648-8E16-41FBFDEB7FB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fld id="{00000000-1234-1234-1234-123412341234}" type="slidenum">
              <a:rPr lang="en-US" smtClean="0"/>
              <a:pPr>
                <a:spcBef>
                  <a:spcPts val="0"/>
                </a:spcBef>
                <a:spcAft>
                  <a:spcPts val="0"/>
                </a:spcAft>
              </a:pPr>
              <a:t>18</a:t>
            </a:fld>
            <a:endParaRPr lang="en-US" dirty="0"/>
          </a:p>
        </p:txBody>
      </p:sp>
      <p:sp>
        <p:nvSpPr>
          <p:cNvPr id="5" name="Google Shape;3189;p16">
            <a:extLst>
              <a:ext uri="{FF2B5EF4-FFF2-40B4-BE49-F238E27FC236}">
                <a16:creationId xmlns:a16="http://schemas.microsoft.com/office/drawing/2014/main" id="{45C1CACF-DAB9-1F41-8A9C-370E3063E393}"/>
              </a:ext>
            </a:extLst>
          </p:cNvPr>
          <p:cNvSpPr txBox="1"/>
          <p:nvPr/>
        </p:nvSpPr>
        <p:spPr>
          <a:xfrm>
            <a:off x="1714500" y="1413084"/>
            <a:ext cx="8763000" cy="4031833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private static </a:t>
            </a:r>
            <a:r>
              <a:rPr lang="en-GB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readonly</a:t>
            </a: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 Stopwatch Timer = new Stopwatch();</a:t>
            </a: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private static void Output&lt;T&gt;(string name,</a:t>
            </a: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GB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Func</a:t>
            </a: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&lt;</a:t>
            </a:r>
            <a:r>
              <a:rPr lang="en-GB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Func</a:t>
            </a: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&lt;double, double&gt;, double, double, double, int, T&gt; integral,</a:t>
            </a: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GB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Func</a:t>
            </a: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&lt;double, double&gt; f, double a, double b, double delta, int n = 10)</a:t>
            </a: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GB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Timer.Start</a:t>
            </a: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();</a:t>
            </a: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GB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Console.WriteLine</a:t>
            </a: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GB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typeof</a:t>
            </a: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(T) == </a:t>
            </a:r>
            <a:r>
              <a:rPr lang="en-GB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typeof</a:t>
            </a: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(Task&lt;double&gt;)</a:t>
            </a: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        ? $"{name} result = {(</a:t>
            </a:r>
            <a:r>
              <a:rPr lang="en-GB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integral.Invoke</a:t>
            </a: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(f, a, b, delta, n) as Task&lt;double&gt;).Result}"</a:t>
            </a: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        : $"{name} result = {</a:t>
            </a:r>
            <a:r>
              <a:rPr lang="en-GB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integral.Invoke</a:t>
            </a: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(f, a, b, delta, n)}");</a:t>
            </a: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GB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Timer.Stop</a:t>
            </a: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();</a:t>
            </a: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GB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Console.WriteLine</a:t>
            </a: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GB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Timer.ElapsedMilliseconds</a:t>
            </a: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 * 1.0 / 1000);</a:t>
            </a: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GB" sz="1600" dirty="0" err="1">
                <a:latin typeface="Consolas" panose="020B0609020204030204" pitchFamily="49" charset="0"/>
                <a:cs typeface="Consolas" panose="020B0609020204030204" pitchFamily="49" charset="0"/>
              </a:rPr>
              <a:t>Timer.Reset</a:t>
            </a: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();</a:t>
            </a:r>
            <a:b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600" dirty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Arial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80AC10F3-7669-47E2-937D-EA9119C68F49}"/>
              </a:ext>
            </a:extLst>
          </p:cNvPr>
          <p:cNvSpPr txBox="1">
            <a:spLocks/>
          </p:cNvSpPr>
          <p:nvPr/>
        </p:nvSpPr>
        <p:spPr bwMode="auto">
          <a:xfrm>
            <a:off x="1971368" y="104570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sz="28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4. Интеграл</a:t>
            </a:r>
          </a:p>
        </p:txBody>
      </p:sp>
    </p:spTree>
    <p:extLst>
      <p:ext uri="{BB962C8B-B14F-4D97-AF65-F5344CB8AC3E}">
        <p14:creationId xmlns:p14="http://schemas.microsoft.com/office/powerpoint/2010/main" val="26647012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789646F-CDBF-4648-8E16-41FBFDEB7FB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fld id="{00000000-1234-1234-1234-123412341234}" type="slidenum">
              <a:rPr lang="en-US" smtClean="0"/>
              <a:pPr>
                <a:spcBef>
                  <a:spcPts val="0"/>
                </a:spcBef>
                <a:spcAft>
                  <a:spcPts val="0"/>
                </a:spcAft>
              </a:pPr>
              <a:t>19</a:t>
            </a:fld>
            <a:endParaRPr lang="en-US" dirty="0"/>
          </a:p>
        </p:txBody>
      </p:sp>
      <p:sp>
        <p:nvSpPr>
          <p:cNvPr id="5" name="Google Shape;3189;p16">
            <a:extLst>
              <a:ext uri="{FF2B5EF4-FFF2-40B4-BE49-F238E27FC236}">
                <a16:creationId xmlns:a16="http://schemas.microsoft.com/office/drawing/2014/main" id="{45C1CACF-DAB9-1F41-8A9C-370E3063E393}"/>
              </a:ext>
            </a:extLst>
          </p:cNvPr>
          <p:cNvSpPr txBox="1"/>
          <p:nvPr/>
        </p:nvSpPr>
        <p:spPr>
          <a:xfrm>
            <a:off x="1714500" y="896732"/>
            <a:ext cx="8763000" cy="3093114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GB" sz="1500" dirty="0">
                <a:latin typeface="Consolas" panose="020B0609020204030204" pitchFamily="49" charset="0"/>
                <a:cs typeface="Consolas" panose="020B0609020204030204" pitchFamily="49" charset="0"/>
              </a:rPr>
              <a:t>public static void Main(string[] </a:t>
            </a:r>
            <a:r>
              <a:rPr lang="en-GB" sz="1500" dirty="0" err="1">
                <a:latin typeface="Consolas" panose="020B0609020204030204" pitchFamily="49" charset="0"/>
                <a:cs typeface="Consolas" panose="020B0609020204030204" pitchFamily="49" charset="0"/>
              </a:rPr>
              <a:t>args</a:t>
            </a:r>
            <a:r>
              <a:rPr lang="en-GB" sz="1500" dirty="0">
                <a:latin typeface="Consolas" panose="020B0609020204030204" pitchFamily="49" charset="0"/>
                <a:cs typeface="Consolas" panose="020B0609020204030204" pitchFamily="49" charset="0"/>
              </a:rPr>
              <a:t>)</a:t>
            </a:r>
            <a:br>
              <a:rPr lang="en-GB" sz="15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500" dirty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br>
              <a:rPr lang="en-GB" sz="15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500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GB" sz="1500" dirty="0" err="1">
                <a:latin typeface="Consolas" panose="020B0609020204030204" pitchFamily="49" charset="0"/>
                <a:cs typeface="Consolas" panose="020B0609020204030204" pitchFamily="49" charset="0"/>
              </a:rPr>
              <a:t>Timer.Start</a:t>
            </a:r>
            <a:r>
              <a:rPr lang="en-GB" sz="1500" dirty="0">
                <a:latin typeface="Consolas" panose="020B0609020204030204" pitchFamily="49" charset="0"/>
                <a:cs typeface="Consolas" panose="020B0609020204030204" pitchFamily="49" charset="0"/>
              </a:rPr>
              <a:t>();</a:t>
            </a:r>
            <a:br>
              <a:rPr lang="en-GB" sz="15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500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GB" sz="1500" dirty="0" err="1">
                <a:latin typeface="Consolas" panose="020B0609020204030204" pitchFamily="49" charset="0"/>
                <a:cs typeface="Consolas" panose="020B0609020204030204" pitchFamily="49" charset="0"/>
              </a:rPr>
              <a:t>Console.WriteLine</a:t>
            </a:r>
            <a:r>
              <a:rPr lang="en-GB" sz="1500" dirty="0">
                <a:latin typeface="Consolas" panose="020B0609020204030204" pitchFamily="49" charset="0"/>
                <a:cs typeface="Consolas" panose="020B0609020204030204" pitchFamily="49" charset="0"/>
              </a:rPr>
              <a:t>($"Integral result = {Integral(x =&gt; x * x, 0, 1, 1e-8)}");</a:t>
            </a:r>
            <a:br>
              <a:rPr lang="en-GB" sz="15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500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GB" sz="1500" dirty="0" err="1">
                <a:latin typeface="Consolas" panose="020B0609020204030204" pitchFamily="49" charset="0"/>
                <a:cs typeface="Consolas" panose="020B0609020204030204" pitchFamily="49" charset="0"/>
              </a:rPr>
              <a:t>Timer.Stop</a:t>
            </a:r>
            <a:r>
              <a:rPr lang="en-GB" sz="1500" dirty="0">
                <a:latin typeface="Consolas" panose="020B0609020204030204" pitchFamily="49" charset="0"/>
                <a:cs typeface="Consolas" panose="020B0609020204030204" pitchFamily="49" charset="0"/>
              </a:rPr>
              <a:t>();</a:t>
            </a:r>
            <a:br>
              <a:rPr lang="en-GB" sz="15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500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GB" sz="1500" dirty="0" err="1">
                <a:latin typeface="Consolas" panose="020B0609020204030204" pitchFamily="49" charset="0"/>
                <a:cs typeface="Consolas" panose="020B0609020204030204" pitchFamily="49" charset="0"/>
              </a:rPr>
              <a:t>Console.WriteLine</a:t>
            </a:r>
            <a:r>
              <a:rPr lang="en-GB" sz="1500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GB" sz="1500" dirty="0" err="1">
                <a:latin typeface="Consolas" panose="020B0609020204030204" pitchFamily="49" charset="0"/>
                <a:cs typeface="Consolas" panose="020B0609020204030204" pitchFamily="49" charset="0"/>
              </a:rPr>
              <a:t>Timer.ElapsedMilliseconds</a:t>
            </a:r>
            <a:r>
              <a:rPr lang="en-GB" sz="1500" dirty="0">
                <a:latin typeface="Consolas" panose="020B0609020204030204" pitchFamily="49" charset="0"/>
                <a:cs typeface="Consolas" panose="020B0609020204030204" pitchFamily="49" charset="0"/>
              </a:rPr>
              <a:t> * 1.0 / 1000);</a:t>
            </a:r>
            <a:br>
              <a:rPr lang="en-GB" sz="15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500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GB" sz="1500" dirty="0" err="1">
                <a:latin typeface="Consolas" panose="020B0609020204030204" pitchFamily="49" charset="0"/>
                <a:cs typeface="Consolas" panose="020B0609020204030204" pitchFamily="49" charset="0"/>
              </a:rPr>
              <a:t>Timer.Reset</a:t>
            </a:r>
            <a:r>
              <a:rPr lang="en-GB" sz="1500" dirty="0">
                <a:latin typeface="Consolas" panose="020B0609020204030204" pitchFamily="49" charset="0"/>
                <a:cs typeface="Consolas" panose="020B0609020204030204" pitchFamily="49" charset="0"/>
              </a:rPr>
              <a:t>();</a:t>
            </a:r>
            <a:br>
              <a:rPr lang="en-GB" sz="15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500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br>
              <a:rPr lang="en-GB" sz="15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500" dirty="0">
                <a:latin typeface="Consolas" panose="020B0609020204030204" pitchFamily="49" charset="0"/>
                <a:cs typeface="Consolas" panose="020B0609020204030204" pitchFamily="49" charset="0"/>
              </a:rPr>
              <a:t>    Output("</a:t>
            </a:r>
            <a:r>
              <a:rPr lang="en-GB" sz="1500" dirty="0" err="1">
                <a:latin typeface="Consolas" panose="020B0609020204030204" pitchFamily="49" charset="0"/>
                <a:cs typeface="Consolas" panose="020B0609020204030204" pitchFamily="49" charset="0"/>
              </a:rPr>
              <a:t>IntegralParallelStupid</a:t>
            </a:r>
            <a:r>
              <a:rPr lang="en-GB" sz="1500" dirty="0">
                <a:latin typeface="Consolas" panose="020B0609020204030204" pitchFamily="49" charset="0"/>
                <a:cs typeface="Consolas" panose="020B0609020204030204" pitchFamily="49" charset="0"/>
              </a:rPr>
              <a:t>",</a:t>
            </a:r>
            <a:br>
              <a:rPr lang="en-GB" sz="15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500" dirty="0">
                <a:latin typeface="Consolas" panose="020B0609020204030204" pitchFamily="49" charset="0"/>
                <a:cs typeface="Consolas" panose="020B0609020204030204" pitchFamily="49" charset="0"/>
              </a:rPr>
              <a:t>        </a:t>
            </a:r>
            <a:r>
              <a:rPr lang="en-GB" sz="1500" dirty="0" err="1">
                <a:latin typeface="Consolas" panose="020B0609020204030204" pitchFamily="49" charset="0"/>
                <a:cs typeface="Consolas" panose="020B0609020204030204" pitchFamily="49" charset="0"/>
              </a:rPr>
              <a:t>IntegralParallelStupid</a:t>
            </a:r>
            <a:r>
              <a:rPr lang="en-GB" sz="1500" dirty="0">
                <a:latin typeface="Consolas" panose="020B0609020204030204" pitchFamily="49" charset="0"/>
                <a:cs typeface="Consolas" panose="020B0609020204030204" pitchFamily="49" charset="0"/>
              </a:rPr>
              <a:t>, x =&gt; x * x, 0, 1, 1e-8);</a:t>
            </a:r>
            <a:br>
              <a:rPr lang="en-GB" sz="15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500" dirty="0">
                <a:latin typeface="Consolas" panose="020B0609020204030204" pitchFamily="49" charset="0"/>
                <a:cs typeface="Consolas" panose="020B0609020204030204" pitchFamily="49" charset="0"/>
              </a:rPr>
              <a:t>    Output("</a:t>
            </a:r>
            <a:r>
              <a:rPr lang="en-GB" sz="1500" dirty="0" err="1">
                <a:latin typeface="Consolas" panose="020B0609020204030204" pitchFamily="49" charset="0"/>
                <a:cs typeface="Consolas" panose="020B0609020204030204" pitchFamily="49" charset="0"/>
              </a:rPr>
              <a:t>IntegralParallelAsyncStupid</a:t>
            </a:r>
            <a:r>
              <a:rPr lang="en-GB" sz="1500" dirty="0">
                <a:latin typeface="Consolas" panose="020B0609020204030204" pitchFamily="49" charset="0"/>
                <a:cs typeface="Consolas" panose="020B0609020204030204" pitchFamily="49" charset="0"/>
              </a:rPr>
              <a:t>",</a:t>
            </a:r>
            <a:br>
              <a:rPr lang="en-GB" sz="15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500" dirty="0">
                <a:latin typeface="Consolas" panose="020B0609020204030204" pitchFamily="49" charset="0"/>
                <a:cs typeface="Consolas" panose="020B0609020204030204" pitchFamily="49" charset="0"/>
              </a:rPr>
              <a:t>        </a:t>
            </a:r>
            <a:r>
              <a:rPr lang="en-GB" sz="1500" dirty="0" err="1">
                <a:latin typeface="Consolas" panose="020B0609020204030204" pitchFamily="49" charset="0"/>
                <a:cs typeface="Consolas" panose="020B0609020204030204" pitchFamily="49" charset="0"/>
              </a:rPr>
              <a:t>IntegralParallelAsyncStupid</a:t>
            </a:r>
            <a:r>
              <a:rPr lang="en-GB" sz="1500" dirty="0">
                <a:latin typeface="Consolas" panose="020B0609020204030204" pitchFamily="49" charset="0"/>
                <a:cs typeface="Consolas" panose="020B0609020204030204" pitchFamily="49" charset="0"/>
              </a:rPr>
              <a:t>, x =&gt; x * x, 0, 1, 1e-8);</a:t>
            </a:r>
            <a:br>
              <a:rPr lang="en-GB" sz="1500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GB" sz="1500" dirty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en-US" sz="150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Arial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F68A4A89-DCFB-4D60-85D7-076EA8028849}"/>
              </a:ext>
            </a:extLst>
          </p:cNvPr>
          <p:cNvSpPr txBox="1">
            <a:spLocks/>
          </p:cNvSpPr>
          <p:nvPr/>
        </p:nvSpPr>
        <p:spPr bwMode="auto">
          <a:xfrm>
            <a:off x="1971368" y="104570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sz="28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4. Интеграл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F073F46-2D7F-4FA0-BC7F-C576D97278A0}"/>
              </a:ext>
            </a:extLst>
          </p:cNvPr>
          <p:cNvSpPr txBox="1"/>
          <p:nvPr/>
        </p:nvSpPr>
        <p:spPr>
          <a:xfrm>
            <a:off x="533400" y="4490899"/>
            <a:ext cx="109728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TODO: </a:t>
            </a:r>
            <a:endParaRPr lang="ru-RU" b="1" dirty="0"/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Подумайте, в чем заключается проблема написанных методов. Как это можно исправить?</a:t>
            </a:r>
          </a:p>
          <a:p>
            <a:pPr marL="342900" indent="-342900">
              <a:buFont typeface="+mj-lt"/>
              <a:buAutoNum type="arabicPeriod"/>
            </a:pPr>
            <a:endParaRPr lang="ru-RU" dirty="0"/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Доработайте </a:t>
            </a:r>
            <a:r>
              <a:rPr lang="en-GB" dirty="0"/>
              <a:t>WinForms / WPF </a:t>
            </a:r>
            <a:r>
              <a:rPr lang="ru-RU" dirty="0"/>
              <a:t>приложение, добавьте вычисление интеграла, как методом левых прямоугольников</a:t>
            </a:r>
            <a:r>
              <a:rPr lang="en-US" dirty="0"/>
              <a:t>,</a:t>
            </a:r>
            <a:r>
              <a:rPr lang="ru-RU" dirty="0"/>
              <a:t> так и методом Монте-Карло, а также возможность вычисления интеграла синуса. 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30955252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7921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 Об общем банковском счете или о важности синхронизации доступа к нему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2</a:t>
            </a:fld>
            <a:endParaRPr lang="ru-RU" alt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945FC4-6162-4F3F-A8BD-EF6A6F5D7DB8}"/>
              </a:ext>
            </a:extLst>
          </p:cNvPr>
          <p:cNvSpPr txBox="1"/>
          <p:nvPr/>
        </p:nvSpPr>
        <p:spPr>
          <a:xfrm>
            <a:off x="457200" y="1536174"/>
            <a:ext cx="11277600" cy="449353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2200" b="1" dirty="0">
                <a:solidFill>
                  <a:srgbClr val="000000"/>
                </a:solidFill>
              </a:rPr>
              <a:t>Представьте, что в некоторой группе людей достигнута договоренность о совместном использовании банковского счета для различных покупок. При открытии счета на него помещают некоторую сумму, например, 1000 условных единиц (у.е.), а затем все люди совместно, и конечно же, одновременно начинают тратить эти деньги на покупки товаров произвольной стоимости от 1 до 50 у.е. и так происходит до тех пор, пока на счете полностью не закончатся все деньги (кредитная линия, конечно, закрыта).</a:t>
            </a:r>
          </a:p>
          <a:p>
            <a:pPr lvl="0">
              <a:defRPr/>
            </a:pPr>
            <a:endParaRPr lang="ru-RU" sz="2200" b="1" dirty="0">
              <a:solidFill>
                <a:srgbClr val="000000"/>
              </a:solidFill>
            </a:endParaRPr>
          </a:p>
          <a:p>
            <a:pPr lvl="0">
              <a:defRPr/>
            </a:pPr>
            <a:r>
              <a:rPr lang="ru-RU" sz="2200" b="1" dirty="0">
                <a:solidFill>
                  <a:srgbClr val="000000"/>
                </a:solidFill>
              </a:rPr>
              <a:t>Вам предлагается смоделировать описанную ситуацию для группы из 10 человек, считая, что интервалы времени между покупками одного человека – случайные величины от 1 до 10 </a:t>
            </a:r>
            <a:r>
              <a:rPr lang="ru-RU" sz="2200" b="1" dirty="0" err="1">
                <a:solidFill>
                  <a:srgbClr val="000000"/>
                </a:solidFill>
              </a:rPr>
              <a:t>мс</a:t>
            </a:r>
            <a:r>
              <a:rPr lang="ru-RU" sz="2200" b="1" dirty="0">
                <a:solidFill>
                  <a:srgbClr val="000000"/>
                </a:solidFill>
              </a:rPr>
              <a:t>. Поскольку, по условиям задачи сказано, что деньги тратятся всеми одновременно, понятно, что необходимо использовать многопоточность, а вы как раз изучили класс </a:t>
            </a:r>
            <a:r>
              <a:rPr lang="en-US" sz="2200" b="1" dirty="0">
                <a:solidFill>
                  <a:srgbClr val="000000"/>
                </a:solidFill>
              </a:rPr>
              <a:t>Thread.</a:t>
            </a:r>
            <a:endParaRPr lang="ru-RU" sz="22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1989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789646F-CDBF-4648-8E16-41FBFDEB7FB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fld id="{00000000-1234-1234-1234-123412341234}" type="slidenum">
              <a:rPr lang="en-US" smtClean="0"/>
              <a:pPr>
                <a:spcBef>
                  <a:spcPts val="0"/>
                </a:spcBef>
                <a:spcAft>
                  <a:spcPts val="0"/>
                </a:spcAft>
              </a:pPr>
              <a:t>20</a:t>
            </a:fld>
            <a:endParaRPr lang="en-US" dirty="0"/>
          </a:p>
        </p:txBody>
      </p:sp>
      <p:sp>
        <p:nvSpPr>
          <p:cNvPr id="5" name="Google Shape;3189;p16">
            <a:extLst>
              <a:ext uri="{FF2B5EF4-FFF2-40B4-BE49-F238E27FC236}">
                <a16:creationId xmlns:a16="http://schemas.microsoft.com/office/drawing/2014/main" id="{45C1CACF-DAB9-1F41-8A9C-370E3063E393}"/>
              </a:ext>
            </a:extLst>
          </p:cNvPr>
          <p:cNvSpPr txBox="1"/>
          <p:nvPr/>
        </p:nvSpPr>
        <p:spPr>
          <a:xfrm>
            <a:off x="533400" y="779183"/>
            <a:ext cx="11277600" cy="5262811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Http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-запросы должны выполняться асинхронно. Но что делать, когда хочется как можно быстрее опросить целый ряд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URL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? На помощь приходит 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Task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Итак, дан список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URL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-адресов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800"/>
              </a:spcAft>
            </a:pP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"</a:t>
            </a:r>
            <a:r>
              <a:rPr lang="en-US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https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://</a:t>
            </a:r>
            <a:r>
              <a:rPr lang="en-US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www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r>
              <a:rPr lang="en-US" sz="1600" dirty="0" err="1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hse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r>
              <a:rPr lang="en-US" sz="1600" dirty="0" err="1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ru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/"</a:t>
            </a:r>
            <a:r>
              <a:rPr lang="ru-RU" sz="1600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,		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"</a:t>
            </a:r>
            <a:r>
              <a:rPr lang="en-US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https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://</a:t>
            </a:r>
            <a:r>
              <a:rPr lang="en-US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www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r>
              <a:rPr lang="en-US" sz="1600" dirty="0" err="1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microsoft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r>
              <a:rPr lang="en-US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com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/</a:t>
            </a:r>
            <a:r>
              <a:rPr lang="en-US" sz="1600" dirty="0" err="1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ru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en-US" sz="1600" dirty="0" err="1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ru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/"</a:t>
            </a:r>
            <a:r>
              <a:rPr lang="ru-RU" sz="1600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,</a:t>
            </a:r>
            <a:endParaRPr lang="ru-RU" sz="16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Aft>
                <a:spcPts val="800"/>
              </a:spcAft>
            </a:pP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"</a:t>
            </a:r>
            <a:r>
              <a:rPr lang="en-US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https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://</a:t>
            </a:r>
            <a:r>
              <a:rPr lang="en-US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spinner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r>
              <a:rPr lang="en-US" sz="1600" dirty="0" err="1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hse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r>
              <a:rPr lang="en-US" sz="1600" dirty="0" err="1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ru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/"</a:t>
            </a:r>
            <a:r>
              <a:rPr lang="ru-RU" sz="1600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,		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"</a:t>
            </a:r>
            <a:r>
              <a:rPr lang="en-US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https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://</a:t>
            </a:r>
            <a:r>
              <a:rPr lang="en-US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www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r>
              <a:rPr lang="en-US" sz="1600" dirty="0" err="1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hse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r>
              <a:rPr lang="en-US" sz="1600" dirty="0" err="1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ru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/</a:t>
            </a:r>
            <a:r>
              <a:rPr lang="en-US" sz="1600" dirty="0" err="1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ba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/</a:t>
            </a:r>
            <a:r>
              <a:rPr lang="en-US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se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/</a:t>
            </a:r>
            <a:r>
              <a:rPr lang="en-US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courses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"</a:t>
            </a:r>
            <a:r>
              <a:rPr lang="ru-RU" sz="1600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,</a:t>
            </a:r>
            <a:endParaRPr lang="ru-RU" sz="16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Aft>
                <a:spcPts val="800"/>
              </a:spcAft>
            </a:pP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"</a:t>
            </a:r>
            <a:r>
              <a:rPr lang="en-US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https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://</a:t>
            </a:r>
            <a:r>
              <a:rPr lang="en-US" sz="1600" dirty="0" err="1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bmstu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r>
              <a:rPr lang="en-US" sz="1600" dirty="0" err="1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ru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/"</a:t>
            </a:r>
            <a:r>
              <a:rPr lang="ru-RU" sz="1600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,			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"</a:t>
            </a:r>
            <a:r>
              <a:rPr lang="en-US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https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://</a:t>
            </a:r>
            <a:r>
              <a:rPr lang="en-US" sz="1600" dirty="0" err="1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stackoverflow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r>
              <a:rPr lang="en-US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com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/"</a:t>
            </a:r>
            <a:r>
              <a:rPr lang="ru-RU" sz="1600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,</a:t>
            </a:r>
            <a:endParaRPr lang="ru-RU" sz="16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Aft>
                <a:spcPts val="800"/>
              </a:spcAft>
            </a:pP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"</a:t>
            </a:r>
            <a:r>
              <a:rPr lang="en-US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https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://</a:t>
            </a:r>
            <a:r>
              <a:rPr lang="en-US" sz="1600" dirty="0" err="1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kotlinlang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r>
              <a:rPr lang="en-US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org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/</a:t>
            </a:r>
            <a:r>
              <a:rPr lang="en-US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docs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/</a:t>
            </a:r>
            <a:r>
              <a:rPr lang="en-US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coroutines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en-US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guide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r>
              <a:rPr lang="en-US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html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"</a:t>
            </a:r>
            <a:r>
              <a:rPr lang="ru-RU" sz="1600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,</a:t>
            </a:r>
            <a:endParaRPr lang="ru-RU" sz="16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Aft>
                <a:spcPts val="800"/>
              </a:spcAft>
            </a:pP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"</a:t>
            </a:r>
            <a:r>
              <a:rPr lang="en-US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https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://</a:t>
            </a:r>
            <a:r>
              <a:rPr lang="en-US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docs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r>
              <a:rPr lang="en-US" sz="1600" dirty="0" err="1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microsoft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r>
              <a:rPr lang="en-US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com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/</a:t>
            </a:r>
            <a:r>
              <a:rPr lang="en-US" sz="1600" dirty="0" err="1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en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en-US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us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/</a:t>
            </a:r>
            <a:r>
              <a:rPr lang="en-US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dotnet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/</a:t>
            </a:r>
            <a:r>
              <a:rPr lang="en-US" sz="1600" dirty="0" err="1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csharp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/</a:t>
            </a:r>
            <a:r>
              <a:rPr lang="en-US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programming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en-US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guide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/</a:t>
            </a:r>
            <a:r>
              <a:rPr lang="en-US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concepts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/</a:t>
            </a:r>
            <a:r>
              <a:rPr lang="en-US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async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/"</a:t>
            </a:r>
            <a:r>
              <a:rPr lang="ru-RU" sz="1600" dirty="0">
                <a:solidFill>
                  <a:srgbClr val="00000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,</a:t>
            </a:r>
            <a:endParaRPr lang="ru-RU" sz="16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spcAft>
                <a:spcPts val="800"/>
              </a:spcAft>
            </a:pP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"</a:t>
            </a:r>
            <a:r>
              <a:rPr lang="en-US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https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://</a:t>
            </a:r>
            <a:r>
              <a:rPr lang="en-US" sz="1600" dirty="0" err="1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stackoverflow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r>
              <a:rPr lang="en-US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com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/</a:t>
            </a:r>
            <a:r>
              <a:rPr lang="en-US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questions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/12337671/</a:t>
            </a:r>
            <a:r>
              <a:rPr lang="en-US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using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en-US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async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en-US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await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en-US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for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en-US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multiple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-</a:t>
            </a:r>
            <a:r>
              <a:rPr lang="en-US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tasks</a:t>
            </a:r>
            <a:r>
              <a:rPr lang="ru-RU" sz="1600" dirty="0">
                <a:solidFill>
                  <a:srgbClr val="A31515"/>
                </a:solidFill>
                <a:ea typeface="Calibri" panose="020F0502020204030204" pitchFamily="34" charset="0"/>
                <a:cs typeface="Arial" panose="020B0604020202020204" pitchFamily="34" charset="0"/>
              </a:rPr>
              <a:t>"</a:t>
            </a:r>
            <a:endParaRPr lang="ru-RU" sz="1600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Нужно опросить их все асинхронно с помощью экземпляра класса </a:t>
            </a:r>
            <a:r>
              <a:rPr lang="en-US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HttpClient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Для каждого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URL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следует вывести количество байт, полученных от сервера, сразу же после того, как придёт ответ. После вывода всех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URL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соответствующими количествами байт следует вывести суммарное количество полученных байтов от всех Веб-ресурсов. Запуск всех запросов должен производиться одновременно, т.е. в одной точке программы.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Подсказка 1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Вызовы </a:t>
            </a:r>
            <a:r>
              <a:rPr lang="en-US" dirty="0"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Console</a:t>
            </a:r>
            <a:r>
              <a:rPr lang="ru-RU" dirty="0"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dirty="0"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WriteLine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потокобезопасны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Подсказка 2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Используйте </a:t>
            </a:r>
            <a:r>
              <a:rPr lang="en-US" dirty="0"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Task</a:t>
            </a:r>
            <a:r>
              <a:rPr lang="ru-RU" dirty="0"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en-US" dirty="0" err="1"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WhenAny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который возвращает ссылку на первую готовую задачу из своего </a:t>
            </a:r>
            <a:r>
              <a:rPr lang="en-US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IEnumerable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-аргумента.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F68A4A89-DCFB-4D60-85D7-076EA8028849}"/>
              </a:ext>
            </a:extLst>
          </p:cNvPr>
          <p:cNvSpPr txBox="1">
            <a:spLocks/>
          </p:cNvSpPr>
          <p:nvPr/>
        </p:nvSpPr>
        <p:spPr bwMode="auto">
          <a:xfrm>
            <a:off x="1714500" y="104570"/>
            <a:ext cx="87630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sz="28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sz="28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Про параллельную обработку и </a:t>
            </a:r>
            <a:r>
              <a:rPr lang="en-US" sz="28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Web</a:t>
            </a:r>
            <a:endParaRPr lang="ru-RU" sz="2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348438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789646F-CDBF-4648-8E16-41FBFDEB7FB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fld id="{00000000-1234-1234-1234-123412341234}" type="slidenum">
              <a:rPr lang="en-US" smtClean="0"/>
              <a:pPr>
                <a:spcBef>
                  <a:spcPts val="0"/>
                </a:spcBef>
                <a:spcAft>
                  <a:spcPts val="0"/>
                </a:spcAft>
              </a:pPr>
              <a:t>21</a:t>
            </a:fld>
            <a:endParaRPr lang="en-US" dirty="0"/>
          </a:p>
        </p:txBody>
      </p:sp>
      <p:sp>
        <p:nvSpPr>
          <p:cNvPr id="5" name="Google Shape;3189;p16">
            <a:extLst>
              <a:ext uri="{FF2B5EF4-FFF2-40B4-BE49-F238E27FC236}">
                <a16:creationId xmlns:a16="http://schemas.microsoft.com/office/drawing/2014/main" id="{45C1CACF-DAB9-1F41-8A9C-370E3063E393}"/>
              </a:ext>
            </a:extLst>
          </p:cNvPr>
          <p:cNvSpPr txBox="1"/>
          <p:nvPr/>
        </p:nvSpPr>
        <p:spPr>
          <a:xfrm>
            <a:off x="381000" y="2058100"/>
            <a:ext cx="11353800" cy="3970277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List&lt;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 _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urls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List&lt;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&gt;()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ru-RU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URL-</a:t>
            </a:r>
            <a:r>
              <a:rPr lang="ru-RU" dirty="0">
                <a:solidFill>
                  <a:srgbClr val="008000"/>
                </a:solidFill>
                <a:latin typeface="Consolas" panose="020B0609020204030204" pitchFamily="49" charset="0"/>
              </a:rPr>
              <a:t>адреса</a:t>
            </a: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ru-RU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endParaRPr lang="ru-RU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HttpClient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_client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HttpClient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async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Task&lt;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GetByteCountAndPrint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url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bytes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_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client.GetByteArrayAsync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url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$"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url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bytes.Length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 (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Thread.CurrentThread.GetHashCode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()}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)"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bytes.Length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F68A4A89-DCFB-4D60-85D7-076EA8028849}"/>
              </a:ext>
            </a:extLst>
          </p:cNvPr>
          <p:cNvSpPr txBox="1">
            <a:spLocks/>
          </p:cNvSpPr>
          <p:nvPr/>
        </p:nvSpPr>
        <p:spPr bwMode="auto">
          <a:xfrm>
            <a:off x="1714500" y="104570"/>
            <a:ext cx="87630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sz="28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sz="28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Про параллельную обработку и </a:t>
            </a:r>
            <a:r>
              <a:rPr lang="en-US" sz="28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Web</a:t>
            </a:r>
            <a:endParaRPr lang="ru-RU" sz="2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6F9106B-CC96-420B-BA40-37E2C7F448B4}"/>
              </a:ext>
            </a:extLst>
          </p:cNvPr>
          <p:cNvSpPr txBox="1"/>
          <p:nvPr/>
        </p:nvSpPr>
        <p:spPr>
          <a:xfrm>
            <a:off x="304800" y="1153901"/>
            <a:ext cx="11506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Вначале позаботимся о коллекции </a:t>
            </a:r>
            <a:r>
              <a:rPr lang="en-US" dirty="0"/>
              <a:t>URL-</a:t>
            </a:r>
            <a:r>
              <a:rPr lang="ru-RU" dirty="0"/>
              <a:t>адресов и написании метода для получения ответа от сервера и подсчета байт.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533113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789646F-CDBF-4648-8E16-41FBFDEB7FB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fld id="{00000000-1234-1234-1234-123412341234}" type="slidenum">
              <a:rPr lang="en-US" smtClean="0"/>
              <a:pPr>
                <a:spcBef>
                  <a:spcPts val="0"/>
                </a:spcBef>
                <a:spcAft>
                  <a:spcPts val="0"/>
                </a:spcAft>
              </a:pPr>
              <a:t>22</a:t>
            </a:fld>
            <a:endParaRPr lang="en-US" dirty="0"/>
          </a:p>
        </p:txBody>
      </p:sp>
      <p:sp>
        <p:nvSpPr>
          <p:cNvPr id="5" name="Google Shape;3189;p16">
            <a:extLst>
              <a:ext uri="{FF2B5EF4-FFF2-40B4-BE49-F238E27FC236}">
                <a16:creationId xmlns:a16="http://schemas.microsoft.com/office/drawing/2014/main" id="{45C1CACF-DAB9-1F41-8A9C-370E3063E393}"/>
              </a:ext>
            </a:extLst>
          </p:cNvPr>
          <p:cNvSpPr txBox="1"/>
          <p:nvPr/>
        </p:nvSpPr>
        <p:spPr>
          <a:xfrm>
            <a:off x="457200" y="1371600"/>
            <a:ext cx="11277600" cy="3416279"/>
          </a:xfrm>
          <a:prstGeom prst="rect">
            <a:avLst/>
          </a:prstGeom>
          <a:noFill/>
          <a:ln w="9525" cap="flat" cmpd="sng">
            <a:solidFill>
              <a:srgbClr val="0070C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totalBytes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0;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tasks = _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urls.Select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GetByteCountAndPrint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).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ToList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$"Please wait... </a:t>
            </a:r>
            <a:r>
              <a:rPr lang="ru-RU" dirty="0">
                <a:solidFill>
                  <a:srgbClr val="A31515"/>
                </a:solidFill>
                <a:latin typeface="Consolas" panose="020B0609020204030204" pitchFamily="49" charset="0"/>
              </a:rPr>
              <a:t>	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Thread.CurrentThread.GetHashCode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()}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)"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tasks.Any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())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done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await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Task.WhenAny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(tasks);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totalBytes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+=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done.Result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tasks.Remove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(done);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$"Total bytes: 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totalBytes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ru-RU" dirty="0">
                <a:solidFill>
                  <a:srgbClr val="A31515"/>
                </a:solidFill>
                <a:latin typeface="Consolas" panose="020B0609020204030204" pitchFamily="49" charset="0"/>
              </a:rPr>
              <a:t>	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Thread.CurrentThread.GetHashCode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()}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)"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F68A4A89-DCFB-4D60-85D7-076EA8028849}"/>
              </a:ext>
            </a:extLst>
          </p:cNvPr>
          <p:cNvSpPr txBox="1">
            <a:spLocks/>
          </p:cNvSpPr>
          <p:nvPr/>
        </p:nvSpPr>
        <p:spPr bwMode="auto">
          <a:xfrm>
            <a:off x="1714500" y="104570"/>
            <a:ext cx="87630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sz="28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sz="28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Про параллельную обработку и </a:t>
            </a:r>
            <a:r>
              <a:rPr lang="en-US" sz="28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Web</a:t>
            </a:r>
            <a:endParaRPr lang="ru-RU" sz="28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6F9106B-CC96-420B-BA40-37E2C7F448B4}"/>
              </a:ext>
            </a:extLst>
          </p:cNvPr>
          <p:cNvSpPr txBox="1"/>
          <p:nvPr/>
        </p:nvSpPr>
        <p:spPr>
          <a:xfrm>
            <a:off x="457200" y="876476"/>
            <a:ext cx="92147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Основной код программы может выглядеть так:</a:t>
            </a:r>
            <a:endParaRPr lang="en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248D921-BCF5-43FC-A33A-942ABEED2A97}"/>
              </a:ext>
            </a:extLst>
          </p:cNvPr>
          <p:cNvSpPr txBox="1"/>
          <p:nvPr/>
        </p:nvSpPr>
        <p:spPr>
          <a:xfrm>
            <a:off x="457200" y="5285720"/>
            <a:ext cx="112775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TODO</a:t>
            </a:r>
            <a:r>
              <a:rPr lang="ru-RU" b="1" dirty="0"/>
              <a:t>:</a:t>
            </a:r>
            <a:endParaRPr lang="en-US" b="1" dirty="0"/>
          </a:p>
          <a:p>
            <a:r>
              <a:rPr lang="ru-RU" dirty="0"/>
              <a:t>Засеките и выведите время выполнения каждого </a:t>
            </a:r>
            <a:r>
              <a:rPr lang="en-US" dirty="0"/>
              <a:t>HTTP-</a:t>
            </a:r>
            <a:r>
              <a:rPr lang="ru-RU" dirty="0"/>
              <a:t>запроса (используйте </a:t>
            </a:r>
            <a:r>
              <a:rPr lang="en-US" dirty="0"/>
              <a:t>Stopwatch</a:t>
            </a:r>
            <a:r>
              <a:rPr lang="ru-RU" dirty="0"/>
              <a:t>)</a:t>
            </a:r>
            <a:r>
              <a:rPr lang="en-US" dirty="0"/>
              <a:t>.</a:t>
            </a:r>
            <a:endParaRPr lang="en-RU" dirty="0"/>
          </a:p>
        </p:txBody>
      </p:sp>
    </p:spTree>
    <p:extLst>
      <p:ext uri="{BB962C8B-B14F-4D97-AF65-F5344CB8AC3E}">
        <p14:creationId xmlns:p14="http://schemas.microsoft.com/office/powerpoint/2010/main" val="2140604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7921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 Создание банковского счета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3</a:t>
            </a:fld>
            <a:endParaRPr lang="ru-RU" alt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116E3A-926A-4E4E-8471-445EED35D6EB}"/>
              </a:ext>
            </a:extLst>
          </p:cNvPr>
          <p:cNvSpPr txBox="1"/>
          <p:nvPr/>
        </p:nvSpPr>
        <p:spPr>
          <a:xfrm>
            <a:off x="533400" y="1066801"/>
            <a:ext cx="11506200" cy="36933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0000"/>
                </a:solidFill>
              </a:rPr>
              <a:t>Создайте класс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BankAccount</a:t>
            </a:r>
            <a:r>
              <a:rPr lang="ru-RU" b="1" dirty="0">
                <a:solidFill>
                  <a:srgbClr val="000000"/>
                </a:solidFill>
              </a:rPr>
              <a:t>, представляющий общий счет, в нем разместите поле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accountAmount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ru-RU" b="1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59BC89-5593-4D50-BC4F-01F3ABAEBFD3}"/>
              </a:ext>
            </a:extLst>
          </p:cNvPr>
          <p:cNvSpPr txBox="1"/>
          <p:nvPr/>
        </p:nvSpPr>
        <p:spPr>
          <a:xfrm>
            <a:off x="1707509" y="1997840"/>
            <a:ext cx="8776982" cy="4247317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BankAccount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private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thisLock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   volatile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accountAmount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Random r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Random();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BankAccount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sum)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accountAmount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sum;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dirty="0">
                <a:solidFill>
                  <a:srgbClr val="008000"/>
                </a:solidFill>
                <a:latin typeface="Consolas" panose="020B0609020204030204" pitchFamily="49" charset="0"/>
              </a:rPr>
              <a:t>другие члены класса</a:t>
            </a: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7489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7921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 Моделирование покупки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4</a:t>
            </a:fld>
            <a:endParaRPr lang="ru-RU" alt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116E3A-926A-4E4E-8471-445EED35D6EB}"/>
              </a:ext>
            </a:extLst>
          </p:cNvPr>
          <p:cNvSpPr txBox="1"/>
          <p:nvPr/>
        </p:nvSpPr>
        <p:spPr>
          <a:xfrm>
            <a:off x="304800" y="990600"/>
            <a:ext cx="11582400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0000"/>
                </a:solidFill>
              </a:rPr>
              <a:t>Метод 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Buy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b="1" dirty="0">
                <a:solidFill>
                  <a:srgbClr val="000000"/>
                </a:solidFill>
              </a:rPr>
              <a:t>для совершения покупки (возвращает сумму списания, если денег хватает на совершение покупки, 0 – не хватает или выбрасывает исключение, когда сумма на счету нулевая или отрицательная)</a:t>
            </a:r>
            <a:r>
              <a:rPr lang="en-US" b="1" dirty="0">
                <a:solidFill>
                  <a:srgbClr val="000000"/>
                </a:solidFill>
              </a:rPr>
              <a:t>:</a:t>
            </a:r>
            <a:r>
              <a:rPr lang="ru-RU" b="1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59BC89-5593-4D50-BC4F-01F3ABAEBFD3}"/>
              </a:ext>
            </a:extLst>
          </p:cNvPr>
          <p:cNvSpPr txBox="1"/>
          <p:nvPr/>
        </p:nvSpPr>
        <p:spPr>
          <a:xfrm>
            <a:off x="762000" y="1990131"/>
            <a:ext cx="10515599" cy="4770537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Buy(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sum) 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accountAmount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== 0)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throw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InvalidOperationException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$"</a:t>
            </a:r>
            <a:r>
              <a:rPr lang="ru-RU" sz="1600" dirty="0">
                <a:solidFill>
                  <a:srgbClr val="A31515"/>
                </a:solidFill>
                <a:latin typeface="Consolas" panose="020B0609020204030204" pitchFamily="49" charset="0"/>
              </a:rPr>
              <a:t>Нулевой баланс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...</a:t>
            </a:r>
            <a:r>
              <a:rPr lang="ru-RU" sz="16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sz="1600" dirty="0">
                <a:solidFill>
                  <a:srgbClr val="008000"/>
                </a:solidFill>
                <a:latin typeface="Consolas" panose="020B0609020204030204" pitchFamily="49" charset="0"/>
              </a:rPr>
              <a:t>// условие никогда не выполнится, пока вы не закомментируете </a:t>
            </a:r>
            <a:r>
              <a:rPr lang="ru-RU" sz="1600" dirty="0" err="1">
                <a:solidFill>
                  <a:srgbClr val="008000"/>
                </a:solidFill>
                <a:latin typeface="Consolas" panose="020B0609020204030204" pitchFamily="49" charset="0"/>
              </a:rPr>
              <a:t>lock</a:t>
            </a:r>
            <a:r>
              <a:rPr lang="ru-RU" sz="1600" dirty="0">
                <a:solidFill>
                  <a:srgbClr val="008000"/>
                </a:solidFill>
                <a:latin typeface="Consolas" panose="020B0609020204030204" pitchFamily="49" charset="0"/>
              </a:rPr>
              <a:t>.  </a:t>
            </a:r>
            <a:endParaRPr lang="ru-RU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accountAmount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&lt; 0)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throw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InvalidOperationException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$"</a:t>
            </a:r>
            <a:r>
              <a:rPr lang="ru-RU" sz="1600" dirty="0">
                <a:solidFill>
                  <a:srgbClr val="A31515"/>
                </a:solidFill>
                <a:latin typeface="Consolas" panose="020B0609020204030204" pitchFamily="49" charset="0"/>
              </a:rPr>
              <a:t>Отрицательный баланс"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lock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ru-RU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thisLock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accountAmount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&gt;= sum)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$"</a:t>
            </a:r>
            <a:r>
              <a:rPr lang="ru-RU" sz="1600" dirty="0">
                <a:solidFill>
                  <a:srgbClr val="A31515"/>
                </a:solidFill>
                <a:latin typeface="Consolas" panose="020B0609020204030204" pitchFamily="49" charset="0"/>
              </a:rPr>
              <a:t>Состояние счета: 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accountAmount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$" </a:t>
            </a:r>
            <a:r>
              <a:rPr lang="ru-RU" sz="1600" dirty="0">
                <a:solidFill>
                  <a:srgbClr val="A31515"/>
                </a:solidFill>
                <a:latin typeface="Consolas" panose="020B0609020204030204" pitchFamily="49" charset="0"/>
              </a:rPr>
              <a:t>Покупка на сумму: 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sum}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accountAmount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accountAmount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- sum;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$" </a:t>
            </a:r>
            <a:r>
              <a:rPr lang="ru-RU" sz="1600" dirty="0">
                <a:solidFill>
                  <a:srgbClr val="A31515"/>
                </a:solidFill>
                <a:latin typeface="Consolas" panose="020B0609020204030204" pitchFamily="49" charset="0"/>
              </a:rPr>
              <a:t>Счет после </a:t>
            </a:r>
            <a:r>
              <a:rPr lang="ru-RU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пок</a:t>
            </a:r>
            <a:r>
              <a:rPr lang="ru-RU" sz="1600" dirty="0">
                <a:solidFill>
                  <a:srgbClr val="A31515"/>
                </a:solidFill>
                <a:latin typeface="Consolas" panose="020B0609020204030204" pitchFamily="49" charset="0"/>
              </a:rPr>
              <a:t>.: 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accountAmount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sum;</a:t>
            </a:r>
          </a:p>
          <a:p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else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ru-RU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0; </a:t>
            </a:r>
            <a:r>
              <a:rPr lang="ru-RU" sz="1600" dirty="0">
                <a:solidFill>
                  <a:srgbClr val="008000"/>
                </a:solidFill>
                <a:latin typeface="Consolas" panose="020B0609020204030204" pitchFamily="49" charset="0"/>
              </a:rPr>
              <a:t>// не хватает денег - отказываем в покупке</a:t>
            </a:r>
            <a:endParaRPr lang="ru-RU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45232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7921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 Действия покупателя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5</a:t>
            </a:fld>
            <a:endParaRPr lang="ru-RU" alt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116E3A-926A-4E4E-8471-445EED35D6EB}"/>
              </a:ext>
            </a:extLst>
          </p:cNvPr>
          <p:cNvSpPr txBox="1"/>
          <p:nvPr/>
        </p:nvSpPr>
        <p:spPr>
          <a:xfrm>
            <a:off x="533400" y="1066801"/>
            <a:ext cx="11125200" cy="36933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0000"/>
                </a:solidFill>
              </a:rPr>
              <a:t>Метод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DoTransactions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b="1" dirty="0">
                <a:solidFill>
                  <a:srgbClr val="000000"/>
                </a:solidFill>
              </a:rPr>
              <a:t>моделирует действия покупателя, пытающегося совершать покупки</a:t>
            </a:r>
            <a:r>
              <a:rPr lang="en-US" b="1" dirty="0">
                <a:solidFill>
                  <a:srgbClr val="000000"/>
                </a:solidFill>
              </a:rPr>
              <a:t>:</a:t>
            </a:r>
            <a:r>
              <a:rPr lang="ru-RU" b="1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59BC89-5593-4D50-BC4F-01F3ABAEBFD3}"/>
              </a:ext>
            </a:extLst>
          </p:cNvPr>
          <p:cNvSpPr txBox="1"/>
          <p:nvPr/>
        </p:nvSpPr>
        <p:spPr>
          <a:xfrm>
            <a:off x="533401" y="1990131"/>
            <a:ext cx="11125200" cy="4247317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DoTransactions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try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    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Buy(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r.Next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(1, 50));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Thread.Sleep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r.Next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(1, 10));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catch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InvalidOperationException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ex) 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$"</a:t>
            </a:r>
            <a:r>
              <a:rPr lang="ru-RU" dirty="0">
                <a:solidFill>
                  <a:srgbClr val="A31515"/>
                </a:solidFill>
                <a:latin typeface="Consolas" panose="020B0609020204030204" pitchFamily="49" charset="0"/>
              </a:rPr>
              <a:t>Обработано исключение: 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ex.Message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. </a:t>
            </a:r>
            <a:r>
              <a:rPr lang="ru-RU" dirty="0">
                <a:solidFill>
                  <a:srgbClr val="A31515"/>
                </a:solidFill>
                <a:latin typeface="Consolas" panose="020B0609020204030204" pitchFamily="49" charset="0"/>
              </a:rPr>
              <a:t>Поток завершает работу..."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sz="16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06765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7921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 Основная программа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6</a:t>
            </a:fld>
            <a:endParaRPr lang="ru-RU" alt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116E3A-926A-4E4E-8471-445EED35D6EB}"/>
              </a:ext>
            </a:extLst>
          </p:cNvPr>
          <p:cNvSpPr txBox="1"/>
          <p:nvPr/>
        </p:nvSpPr>
        <p:spPr>
          <a:xfrm>
            <a:off x="533400" y="1066801"/>
            <a:ext cx="11049000" cy="36933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0000"/>
                </a:solidFill>
              </a:rPr>
              <a:t>Для моделирования одновременных действий покупателей используем потоки</a:t>
            </a:r>
            <a:r>
              <a:rPr lang="en-US" b="1" dirty="0">
                <a:solidFill>
                  <a:srgbClr val="000000"/>
                </a:solidFill>
              </a:rPr>
              <a:t>:</a:t>
            </a:r>
            <a:r>
              <a:rPr lang="ru-RU" b="1" dirty="0">
                <a:solidFill>
                  <a:srgbClr val="000000"/>
                </a:solidFill>
              </a:rPr>
              <a:t>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59BC89-5593-4D50-BC4F-01F3ABAEBFD3}"/>
              </a:ext>
            </a:extLst>
          </p:cNvPr>
          <p:cNvSpPr txBox="1"/>
          <p:nvPr/>
        </p:nvSpPr>
        <p:spPr>
          <a:xfrm>
            <a:off x="1707509" y="1990131"/>
            <a:ext cx="8884291" cy="3693319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Main()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Thread[] threads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Thread[10];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BankAccount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dep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BankAccount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(1000);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0;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&lt;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threads.Length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++)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threads[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Thread(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dep.DoTransactions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0;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&lt;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threads.Length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++)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threads[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].Start();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sz="16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963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7921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 Дополнительные задания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7</a:t>
            </a:fld>
            <a:endParaRPr lang="ru-RU" alt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59BC89-5593-4D50-BC4F-01F3ABAEBFD3}"/>
              </a:ext>
            </a:extLst>
          </p:cNvPr>
          <p:cNvSpPr txBox="1"/>
          <p:nvPr/>
        </p:nvSpPr>
        <p:spPr>
          <a:xfrm>
            <a:off x="609600" y="1066801"/>
            <a:ext cx="11048999" cy="5632311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Обязательные задания</a:t>
            </a:r>
            <a:r>
              <a:rPr lang="en-US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:</a:t>
            </a:r>
          </a:p>
          <a:p>
            <a:pPr marL="342900" indent="-342900">
              <a:buAutoNum type="arabicPeriod"/>
            </a:pPr>
            <a:r>
              <a:rPr lang="ru-RU" sz="2400" dirty="0">
                <a:solidFill>
                  <a:srgbClr val="000000"/>
                </a:solidFill>
                <a:latin typeface="Consolas" panose="020B0609020204030204" pitchFamily="49" charset="0"/>
              </a:rPr>
              <a:t>К сообщениям выводимым на экран добавьте информацию о потоке (имя или хеш-код).</a:t>
            </a:r>
            <a:endParaRPr lang="en-US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342900" indent="-342900">
              <a:buAutoNum type="arabicPeriod"/>
            </a:pPr>
            <a:endParaRPr lang="ru-RU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342900" indent="-342900">
              <a:buAutoNum type="arabicPeriod"/>
            </a:pPr>
            <a:r>
              <a:rPr lang="ru-RU" sz="2400" dirty="0">
                <a:solidFill>
                  <a:srgbClr val="000000"/>
                </a:solidFill>
                <a:latin typeface="Consolas" panose="020B0609020204030204" pitchFamily="49" charset="0"/>
              </a:rPr>
              <a:t>Уберите </a:t>
            </a:r>
            <a:r>
              <a:rPr lang="en-US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lock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Consolas" panose="020B0609020204030204" pitchFamily="49" charset="0"/>
              </a:rPr>
              <a:t>и проанализируйте поведение программы.</a:t>
            </a:r>
            <a:endParaRPr lang="en-US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342900" indent="-342900">
              <a:buAutoNum type="arabicPeriod"/>
            </a:pPr>
            <a:endParaRPr lang="en-US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Дополнительные задания *</a:t>
            </a:r>
            <a:r>
              <a:rPr lang="en-US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:</a:t>
            </a:r>
          </a:p>
          <a:p>
            <a:pPr marL="342900" indent="-342900">
              <a:buFontTx/>
              <a:buAutoNum type="arabicPeriod"/>
            </a:pPr>
            <a:r>
              <a:rPr lang="ru-RU" sz="2400" dirty="0">
                <a:solidFill>
                  <a:srgbClr val="000000"/>
                </a:solidFill>
                <a:latin typeface="Consolas" panose="020B0609020204030204" pitchFamily="49" charset="0"/>
              </a:rPr>
              <a:t>Замените </a:t>
            </a:r>
            <a:r>
              <a:rPr lang="en-US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lock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Consolas" panose="020B0609020204030204" pitchFamily="49" charset="0"/>
              </a:rPr>
              <a:t>на использование </a:t>
            </a:r>
            <a:r>
              <a:rPr lang="en-US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Monitor</a:t>
            </a:r>
            <a:r>
              <a:rPr lang="ru-RU" sz="24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2400" dirty="0" err="1">
                <a:solidFill>
                  <a:srgbClr val="000000"/>
                </a:solidFill>
                <a:latin typeface="Consolas" panose="020B0609020204030204" pitchFamily="49" charset="0"/>
              </a:rPr>
              <a:t>Monitor.Enter</a:t>
            </a:r>
            <a:r>
              <a:rPr lang="ru-RU" sz="2400" dirty="0">
                <a:solidFill>
                  <a:srgbClr val="000000"/>
                </a:solidFill>
                <a:latin typeface="Consolas" panose="020B0609020204030204" pitchFamily="49" charset="0"/>
              </a:rPr>
              <a:t> и </a:t>
            </a:r>
            <a:r>
              <a:rPr lang="en-US" sz="2400" dirty="0" err="1">
                <a:solidFill>
                  <a:srgbClr val="000000"/>
                </a:solidFill>
                <a:latin typeface="Consolas" panose="020B0609020204030204" pitchFamily="49" charset="0"/>
              </a:rPr>
              <a:t>Monitor.Exit</a:t>
            </a:r>
            <a:r>
              <a:rPr lang="ru-RU" sz="24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endParaRPr lang="ru-RU" sz="2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342900" indent="-342900">
              <a:buFontTx/>
              <a:buAutoNum type="arabicPeriod"/>
            </a:pPr>
            <a:r>
              <a:rPr lang="ru-RU" sz="2400" dirty="0">
                <a:solidFill>
                  <a:srgbClr val="000000"/>
                </a:solidFill>
                <a:latin typeface="Consolas" panose="020B0609020204030204" pitchFamily="49" charset="0"/>
              </a:rPr>
              <a:t>Попробуйте изменить тип переменной для синхронизации (</a:t>
            </a:r>
            <a:r>
              <a:rPr lang="en-US" sz="2400" dirty="0" err="1">
                <a:solidFill>
                  <a:srgbClr val="000000"/>
                </a:solidFill>
                <a:latin typeface="Consolas" panose="020B0609020204030204" pitchFamily="49" charset="0"/>
              </a:rPr>
              <a:t>thisLock</a:t>
            </a:r>
            <a:r>
              <a:rPr lang="ru-RU" sz="2400" dirty="0">
                <a:solidFill>
                  <a:srgbClr val="000000"/>
                </a:solidFill>
                <a:latin typeface="Consolas" panose="020B0609020204030204" pitchFamily="49" charset="0"/>
              </a:rPr>
              <a:t>) на значимый тип для </a:t>
            </a:r>
            <a:r>
              <a:rPr lang="en-US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lock</a:t>
            </a:r>
            <a:r>
              <a:rPr lang="ru-RU" sz="2400" dirty="0">
                <a:solidFill>
                  <a:srgbClr val="000000"/>
                </a:solidFill>
                <a:latin typeface="Consolas" panose="020B0609020204030204" pitchFamily="49" charset="0"/>
              </a:rPr>
              <a:t> и </a:t>
            </a:r>
            <a:r>
              <a:rPr lang="en-US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Monitor</a:t>
            </a:r>
            <a:r>
              <a:rPr lang="ru-RU" sz="2400" dirty="0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</a:p>
          <a:p>
            <a:pPr marL="342900" indent="-342900">
              <a:buAutoNum type="arabicPeriod"/>
            </a:pPr>
            <a:r>
              <a:rPr lang="ru-RU" sz="2400" dirty="0">
                <a:solidFill>
                  <a:srgbClr val="000000"/>
                </a:solidFill>
                <a:latin typeface="Consolas" panose="020B0609020204030204" pitchFamily="49" charset="0"/>
              </a:rPr>
              <a:t>Перепишите основной код приложения (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Main</a:t>
            </a:r>
            <a:r>
              <a:rPr lang="ru-RU" sz="24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2400" dirty="0">
                <a:solidFill>
                  <a:srgbClr val="000000"/>
                </a:solidFill>
                <a:latin typeface="Consolas" panose="020B0609020204030204" pitchFamily="49" charset="0"/>
              </a:rPr>
              <a:t>через использование задач (</a:t>
            </a:r>
            <a:r>
              <a:rPr lang="en-US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Task</a:t>
            </a:r>
            <a:r>
              <a:rPr lang="ru-RU" sz="24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</a:p>
          <a:p>
            <a:pPr marL="342900" indent="-342900">
              <a:buAutoNum type="arabicPeriod"/>
            </a:pPr>
            <a:r>
              <a:rPr lang="ru-RU" sz="2400" dirty="0">
                <a:solidFill>
                  <a:srgbClr val="000000"/>
                </a:solidFill>
                <a:latin typeface="Consolas" panose="020B0609020204030204" pitchFamily="49" charset="0"/>
              </a:rPr>
              <a:t>Изучите </a:t>
            </a:r>
            <a:r>
              <a:rPr lang="en-US" sz="2400" b="1" dirty="0">
                <a:solidFill>
                  <a:srgbClr val="0000FF"/>
                </a:solidFill>
                <a:latin typeface="Consolas" panose="020B0609020204030204" pitchFamily="49" charset="0"/>
              </a:rPr>
              <a:t>volatile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</a:rPr>
              <a:t>: </a:t>
            </a:r>
            <a:r>
              <a:rPr lang="en-US" sz="2400" dirty="0">
                <a:solidFill>
                  <a:srgbClr val="000000"/>
                </a:solidFill>
                <a:latin typeface="Consolas" panose="020B0609020204030204" pitchFamily="49" charset="0"/>
                <a:hlinkClick r:id="rId2"/>
              </a:rPr>
              <a:t>https://docs.microsoft.com/ru-ru/dotnet/csharp/language-reference/keywords/volatile</a:t>
            </a:r>
            <a:endParaRPr lang="en-US" sz="24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5328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7921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2. О важности синхронизации доступа к коллекции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8</a:t>
            </a:fld>
            <a:endParaRPr lang="ru-RU" alt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945FC4-6162-4F3F-A8BD-EF6A6F5D7DB8}"/>
              </a:ext>
            </a:extLst>
          </p:cNvPr>
          <p:cNvSpPr txBox="1"/>
          <p:nvPr/>
        </p:nvSpPr>
        <p:spPr>
          <a:xfrm>
            <a:off x="533400" y="1219200"/>
            <a:ext cx="11201400" cy="2308324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ru-RU" sz="2400" b="1" dirty="0">
                <a:solidFill>
                  <a:srgbClr val="000000"/>
                </a:solidFill>
              </a:rPr>
              <a:t>Смоделируйте ситуацию, когда пять игроков играют в следующую незамысловатую игру. Их задача состоит в заполнении словаря парами целочисленных значений (</a:t>
            </a:r>
            <a:r>
              <a:rPr lang="en-US" sz="2400" b="1" dirty="0">
                <a:solidFill>
                  <a:srgbClr val="000000"/>
                </a:solidFill>
              </a:rPr>
              <a:t>i, i)</a:t>
            </a:r>
            <a:r>
              <a:rPr lang="ru-RU" sz="2400" b="1" dirty="0">
                <a:solidFill>
                  <a:srgbClr val="000000"/>
                </a:solidFill>
              </a:rPr>
              <a:t>, где </a:t>
            </a:r>
            <a:r>
              <a:rPr lang="en-US" sz="2400" b="1" dirty="0">
                <a:solidFill>
                  <a:srgbClr val="000000"/>
                </a:solidFill>
              </a:rPr>
              <a:t>i = [0; 1000).</a:t>
            </a:r>
            <a:r>
              <a:rPr lang="ru-RU" sz="2400" b="1" dirty="0">
                <a:solidFill>
                  <a:srgbClr val="000000"/>
                </a:solidFill>
              </a:rPr>
              <a:t> </a:t>
            </a:r>
          </a:p>
          <a:p>
            <a:pPr lvl="0">
              <a:defRPr/>
            </a:pPr>
            <a:r>
              <a:rPr lang="ru-RU" sz="2400" b="1" dirty="0">
                <a:solidFill>
                  <a:srgbClr val="000000"/>
                </a:solidFill>
              </a:rPr>
              <a:t>При этом известно, что игроки не смогли поделить между собой пары для добавления, поэтому каждый из них пытается добавить все значения самостоятельно.</a:t>
            </a:r>
          </a:p>
        </p:txBody>
      </p:sp>
    </p:spTree>
    <p:extLst>
      <p:ext uri="{BB962C8B-B14F-4D97-AF65-F5344CB8AC3E}">
        <p14:creationId xmlns:p14="http://schemas.microsoft.com/office/powerpoint/2010/main" val="35364472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7921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2. Наивная реализация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9</a:t>
            </a:fld>
            <a:endParaRPr lang="ru-RU" alt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116E3A-926A-4E4E-8471-445EED35D6EB}"/>
              </a:ext>
            </a:extLst>
          </p:cNvPr>
          <p:cNvSpPr txBox="1"/>
          <p:nvPr/>
        </p:nvSpPr>
        <p:spPr>
          <a:xfrm>
            <a:off x="381000" y="1066801"/>
            <a:ext cx="11353800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0000"/>
                </a:solidFill>
              </a:rPr>
              <a:t>Создайте объект типа </a:t>
            </a:r>
            <a:r>
              <a:rPr lang="en-US" b="1" dirty="0">
                <a:solidFill>
                  <a:srgbClr val="000000"/>
                </a:solidFill>
              </a:rPr>
              <a:t>Dictionary&lt;int, int&gt; </a:t>
            </a:r>
            <a:r>
              <a:rPr lang="ru-RU" b="1" dirty="0">
                <a:solidFill>
                  <a:srgbClr val="000000"/>
                </a:solidFill>
              </a:rPr>
              <a:t>и напишите метод для добавления пар значений одним игроком.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759BC89-5593-4D50-BC4F-01F3ABAEBFD3}"/>
              </a:ext>
            </a:extLst>
          </p:cNvPr>
          <p:cNvSpPr txBox="1"/>
          <p:nvPr/>
        </p:nvSpPr>
        <p:spPr>
          <a:xfrm>
            <a:off x="1707509" y="1997840"/>
            <a:ext cx="8776982" cy="4524315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private </a:t>
            </a:r>
            <a:r>
              <a:rPr lang="en-GB" dirty="0" err="1">
                <a:solidFill>
                  <a:srgbClr val="000000"/>
                </a:solidFill>
                <a:latin typeface="Consolas" panose="020B0609020204030204" pitchFamily="49" charset="0"/>
              </a:rPr>
              <a:t>const</a:t>
            </a:r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 int RUNS = 1_000;</a:t>
            </a: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static </a:t>
            </a:r>
            <a:r>
              <a:rPr lang="en-GB" dirty="0" err="1">
                <a:solidFill>
                  <a:srgbClr val="000000"/>
                </a:solidFill>
                <a:latin typeface="Consolas" panose="020B0609020204030204" pitchFamily="49" charset="0"/>
              </a:rPr>
              <a:t>readonly</a:t>
            </a:r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 Dictionary&lt;int, int&gt; dictionary =</a:t>
            </a:r>
          </a:p>
          <a:p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            new Dictionary&lt;int, int&gt;();</a:t>
            </a: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static void Add()</a:t>
            </a:r>
          </a:p>
          <a:p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    for (var i = 0; i &lt; RUNS; ++i)</a:t>
            </a:r>
          </a:p>
          <a:p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        if (!</a:t>
            </a:r>
            <a:r>
              <a:rPr lang="en-GB" dirty="0" err="1">
                <a:solidFill>
                  <a:srgbClr val="000000"/>
                </a:solidFill>
                <a:latin typeface="Consolas" panose="020B0609020204030204" pitchFamily="49" charset="0"/>
              </a:rPr>
              <a:t>dictionary.ContainsKey</a:t>
            </a:r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(i))</a:t>
            </a:r>
          </a:p>
          <a:p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        {</a:t>
            </a:r>
          </a:p>
          <a:p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            dictionary[i] = i;</a:t>
            </a:r>
          </a:p>
          <a:p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            Console.WriteLine(i + " was added");</a:t>
            </a:r>
          </a:p>
          <a:p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GB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947404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3849</TotalTime>
  <Words>2819</Words>
  <Application>Microsoft Office PowerPoint</Application>
  <PresentationFormat>Широкоэкранный</PresentationFormat>
  <Paragraphs>253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Cambria Math</vt:lpstr>
      <vt:lpstr>Consolas</vt:lpstr>
      <vt:lpstr>Тема Office</vt:lpstr>
      <vt:lpstr>Модуль 3, практическое занятие 8a</vt:lpstr>
      <vt:lpstr>Задача 1. Об общем банковском счете или о важности синхронизации доступа к нему</vt:lpstr>
      <vt:lpstr>Задача 1. Создание банковского счета</vt:lpstr>
      <vt:lpstr>Задача 1. Моделирование покупки</vt:lpstr>
      <vt:lpstr>Задача 1. Действия покупателя</vt:lpstr>
      <vt:lpstr>Задача 1. Основная программа</vt:lpstr>
      <vt:lpstr>Задача 1. Дополнительные задания</vt:lpstr>
      <vt:lpstr>Задача 2. О важности синхронизации доступа к коллекции</vt:lpstr>
      <vt:lpstr>Задача 2. Наивная реализация</vt:lpstr>
      <vt:lpstr>Задача 2. Наивная реализация</vt:lpstr>
      <vt:lpstr>Задача 2. Использование потокобезопасной коллекции</vt:lpstr>
      <vt:lpstr>Задача 2. Использование потокобезопасной коллекции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Olga Maksimenkova</dc:creator>
  <cp:lastModifiedBy>Дударев Виктор Анатольевич</cp:lastModifiedBy>
  <cp:revision>388</cp:revision>
  <cp:lastPrinted>1601-01-01T00:00:00Z</cp:lastPrinted>
  <dcterms:created xsi:type="dcterms:W3CDTF">1601-01-01T00:00:00Z</dcterms:created>
  <dcterms:modified xsi:type="dcterms:W3CDTF">2022-02-28T15:38:05Z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