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8" r:id="rId1"/>
  </p:sldMasterIdLst>
  <p:notesMasterIdLst>
    <p:notesMasterId r:id="rId22"/>
  </p:notesMasterIdLst>
  <p:handoutMasterIdLst>
    <p:handoutMasterId r:id="rId23"/>
  </p:handoutMasterIdLst>
  <p:sldIdLst>
    <p:sldId id="345" r:id="rId2"/>
    <p:sldId id="355" r:id="rId3"/>
    <p:sldId id="359" r:id="rId4"/>
    <p:sldId id="360" r:id="rId5"/>
    <p:sldId id="361" r:id="rId6"/>
    <p:sldId id="363" r:id="rId7"/>
    <p:sldId id="364" r:id="rId8"/>
    <p:sldId id="328" r:id="rId9"/>
    <p:sldId id="329" r:id="rId10"/>
    <p:sldId id="330" r:id="rId11"/>
    <p:sldId id="333" r:id="rId12"/>
    <p:sldId id="334" r:id="rId13"/>
    <p:sldId id="335" r:id="rId14"/>
    <p:sldId id="337" r:id="rId15"/>
    <p:sldId id="339" r:id="rId16"/>
    <p:sldId id="351" r:id="rId17"/>
    <p:sldId id="354" r:id="rId18"/>
    <p:sldId id="365" r:id="rId19"/>
    <p:sldId id="366" r:id="rId20"/>
    <p:sldId id="342" r:id="rId21"/>
  </p:sldIdLst>
  <p:sldSz cx="9144000" cy="6858000" type="screen4x3"/>
  <p:notesSz cx="6761163" cy="99425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00"/>
    <a:srgbClr val="80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21F5E87-0429-4992-842C-D297B715CDD8}" v="11" dt="2020-01-20T06:38:02.35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67" autoAdjust="0"/>
    <p:restoredTop sz="90223" autoAdjust="0"/>
  </p:normalViewPr>
  <p:slideViewPr>
    <p:cSldViewPr>
      <p:cViewPr varScale="1">
        <p:scale>
          <a:sx n="47" d="100"/>
          <a:sy n="47" d="100"/>
        </p:scale>
        <p:origin x="66" y="12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1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8645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ga Maksimenkova" userId="f2714537069f5c5f" providerId="LiveId" clId="{4365F83D-B3B5-4B1B-B87A-5CACB0E7B702}"/>
    <pc:docChg chg="custSel delSld modSld">
      <pc:chgData name="Olga Maksimenkova" userId="f2714537069f5c5f" providerId="LiveId" clId="{4365F83D-B3B5-4B1B-B87A-5CACB0E7B702}" dt="2020-01-20T06:38:18.693" v="458" actId="14100"/>
      <pc:docMkLst>
        <pc:docMk/>
      </pc:docMkLst>
      <pc:sldChg chg="addSp delSp modSp">
        <pc:chgData name="Olga Maksimenkova" userId="f2714537069f5c5f" providerId="LiveId" clId="{4365F83D-B3B5-4B1B-B87A-5CACB0E7B702}" dt="2020-01-20T06:38:18.693" v="458" actId="14100"/>
        <pc:sldMkLst>
          <pc:docMk/>
          <pc:sldMk cId="0" sldId="329"/>
        </pc:sldMkLst>
        <pc:spChg chg="add mod">
          <ac:chgData name="Olga Maksimenkova" userId="f2714537069f5c5f" providerId="LiveId" clId="{4365F83D-B3B5-4B1B-B87A-5CACB0E7B702}" dt="2020-01-20T06:38:18.693" v="458" actId="14100"/>
          <ac:spMkLst>
            <pc:docMk/>
            <pc:sldMk cId="0" sldId="329"/>
            <ac:spMk id="2" creationId="{43D7DC82-6AD4-4733-B3F8-E9BC0AFB19C9}"/>
          </ac:spMkLst>
        </pc:spChg>
        <pc:spChg chg="add mod">
          <ac:chgData name="Olga Maksimenkova" userId="f2714537069f5c5f" providerId="LiveId" clId="{4365F83D-B3B5-4B1B-B87A-5CACB0E7B702}" dt="2020-01-20T06:38:15.275" v="457" actId="208"/>
          <ac:spMkLst>
            <pc:docMk/>
            <pc:sldMk cId="0" sldId="329"/>
            <ac:spMk id="3" creationId="{D3D83240-9C9F-485D-A3FB-1AA7D5067E0E}"/>
          </ac:spMkLst>
        </pc:spChg>
        <pc:spChg chg="mod">
          <ac:chgData name="Olga Maksimenkova" userId="f2714537069f5c5f" providerId="LiveId" clId="{4365F83D-B3B5-4B1B-B87A-5CACB0E7B702}" dt="2020-01-20T06:30:10.714" v="178" actId="27636"/>
          <ac:spMkLst>
            <pc:docMk/>
            <pc:sldMk cId="0" sldId="329"/>
            <ac:spMk id="8" creationId="{00000000-0000-0000-0000-000000000000}"/>
          </ac:spMkLst>
        </pc:spChg>
        <pc:spChg chg="del">
          <ac:chgData name="Olga Maksimenkova" userId="f2714537069f5c5f" providerId="LiveId" clId="{4365F83D-B3B5-4B1B-B87A-5CACB0E7B702}" dt="2020-01-20T06:27:54.627" v="32" actId="478"/>
          <ac:spMkLst>
            <pc:docMk/>
            <pc:sldMk cId="0" sldId="329"/>
            <ac:spMk id="9220" creationId="{00000000-0000-0000-0000-000000000000}"/>
          </ac:spMkLst>
        </pc:spChg>
      </pc:sldChg>
      <pc:sldChg chg="modSp">
        <pc:chgData name="Olga Maksimenkova" userId="f2714537069f5c5f" providerId="LiveId" clId="{4365F83D-B3B5-4B1B-B87A-5CACB0E7B702}" dt="2020-01-20T06:38:04.267" v="453" actId="27636"/>
        <pc:sldMkLst>
          <pc:docMk/>
          <pc:sldMk cId="0" sldId="330"/>
        </pc:sldMkLst>
        <pc:spChg chg="mod">
          <ac:chgData name="Olga Maksimenkova" userId="f2714537069f5c5f" providerId="LiveId" clId="{4365F83D-B3B5-4B1B-B87A-5CACB0E7B702}" dt="2020-01-20T06:38:04.267" v="453" actId="27636"/>
          <ac:spMkLst>
            <pc:docMk/>
            <pc:sldMk cId="0" sldId="330"/>
            <ac:spMk id="5" creationId="{00000000-0000-0000-0000-000000000000}"/>
          </ac:spMkLst>
        </pc:spChg>
        <pc:spChg chg="mod">
          <ac:chgData name="Olga Maksimenkova" userId="f2714537069f5c5f" providerId="LiveId" clId="{4365F83D-B3B5-4B1B-B87A-5CACB0E7B702}" dt="2020-01-20T06:38:02.347" v="451" actId="1076"/>
          <ac:spMkLst>
            <pc:docMk/>
            <pc:sldMk cId="0" sldId="330"/>
            <ac:spMk id="10244" creationId="{00000000-0000-0000-0000-000000000000}"/>
          </ac:spMkLst>
        </pc:spChg>
      </pc:sldChg>
      <pc:sldChg chg="modSp">
        <pc:chgData name="Olga Maksimenkova" userId="f2714537069f5c5f" providerId="LiveId" clId="{4365F83D-B3B5-4B1B-B87A-5CACB0E7B702}" dt="2020-01-20T06:35:59.074" v="400" actId="20577"/>
        <pc:sldMkLst>
          <pc:docMk/>
          <pc:sldMk cId="0" sldId="333"/>
        </pc:sldMkLst>
        <pc:spChg chg="mod">
          <ac:chgData name="Olga Maksimenkova" userId="f2714537069f5c5f" providerId="LiveId" clId="{4365F83D-B3B5-4B1B-B87A-5CACB0E7B702}" dt="2020-01-20T06:35:59.074" v="400" actId="20577"/>
          <ac:spMkLst>
            <pc:docMk/>
            <pc:sldMk cId="0" sldId="333"/>
            <ac:spMk id="5" creationId="{00000000-0000-0000-0000-000000000000}"/>
          </ac:spMkLst>
        </pc:spChg>
      </pc:sldChg>
      <pc:sldChg chg="addSp delSp modSp">
        <pc:chgData name="Olga Maksimenkova" userId="f2714537069f5c5f" providerId="LiveId" clId="{4365F83D-B3B5-4B1B-B87A-5CACB0E7B702}" dt="2020-01-20T06:37:54.901" v="450" actId="113"/>
        <pc:sldMkLst>
          <pc:docMk/>
          <pc:sldMk cId="0" sldId="334"/>
        </pc:sldMkLst>
        <pc:spChg chg="add mod">
          <ac:chgData name="Olga Maksimenkova" userId="f2714537069f5c5f" providerId="LiveId" clId="{4365F83D-B3B5-4B1B-B87A-5CACB0E7B702}" dt="2020-01-20T06:37:53.710" v="449" actId="113"/>
          <ac:spMkLst>
            <pc:docMk/>
            <pc:sldMk cId="0" sldId="334"/>
            <ac:spMk id="2" creationId="{5A38B727-B07A-4A8A-ABD7-185323CFB0A0}"/>
          </ac:spMkLst>
        </pc:spChg>
        <pc:spChg chg="add mod">
          <ac:chgData name="Olga Maksimenkova" userId="f2714537069f5c5f" providerId="LiveId" clId="{4365F83D-B3B5-4B1B-B87A-5CACB0E7B702}" dt="2020-01-20T06:37:54.901" v="450" actId="113"/>
          <ac:spMkLst>
            <pc:docMk/>
            <pc:sldMk cId="0" sldId="334"/>
            <ac:spMk id="3" creationId="{3C9A789B-6741-4731-9B83-F47BDD5ACD67}"/>
          </ac:spMkLst>
        </pc:spChg>
        <pc:spChg chg="mod">
          <ac:chgData name="Olga Maksimenkova" userId="f2714537069f5c5f" providerId="LiveId" clId="{4365F83D-B3B5-4B1B-B87A-5CACB0E7B702}" dt="2020-01-20T06:36:12.554" v="405" actId="14100"/>
          <ac:spMkLst>
            <pc:docMk/>
            <pc:sldMk cId="0" sldId="334"/>
            <ac:spMk id="5" creationId="{00000000-0000-0000-0000-000000000000}"/>
          </ac:spMkLst>
        </pc:spChg>
        <pc:spChg chg="del">
          <ac:chgData name="Olga Maksimenkova" userId="f2714537069f5c5f" providerId="LiveId" clId="{4365F83D-B3B5-4B1B-B87A-5CACB0E7B702}" dt="2020-01-20T06:33:02.635" v="179" actId="478"/>
          <ac:spMkLst>
            <pc:docMk/>
            <pc:sldMk cId="0" sldId="334"/>
            <ac:spMk id="13316" creationId="{00000000-0000-0000-0000-000000000000}"/>
          </ac:spMkLst>
        </pc:spChg>
      </pc:sldChg>
      <pc:sldChg chg="addSp delSp modSp">
        <pc:chgData name="Olga Maksimenkova" userId="f2714537069f5c5f" providerId="LiveId" clId="{4365F83D-B3B5-4B1B-B87A-5CACB0E7B702}" dt="2020-01-20T06:37:40.461" v="445" actId="14100"/>
        <pc:sldMkLst>
          <pc:docMk/>
          <pc:sldMk cId="0" sldId="335"/>
        </pc:sldMkLst>
        <pc:spChg chg="add mod">
          <ac:chgData name="Olga Maksimenkova" userId="f2714537069f5c5f" providerId="LiveId" clId="{4365F83D-B3B5-4B1B-B87A-5CACB0E7B702}" dt="2020-01-20T06:37:38.367" v="444" actId="1076"/>
          <ac:spMkLst>
            <pc:docMk/>
            <pc:sldMk cId="0" sldId="335"/>
            <ac:spMk id="2" creationId="{BE46B8E1-4253-416F-B448-7FDCAFF13E48}"/>
          </ac:spMkLst>
        </pc:spChg>
        <pc:spChg chg="mod">
          <ac:chgData name="Olga Maksimenkova" userId="f2714537069f5c5f" providerId="LiveId" clId="{4365F83D-B3B5-4B1B-B87A-5CACB0E7B702}" dt="2020-01-20T06:37:40.461" v="445" actId="14100"/>
          <ac:spMkLst>
            <pc:docMk/>
            <pc:sldMk cId="0" sldId="335"/>
            <ac:spMk id="5" creationId="{00000000-0000-0000-0000-000000000000}"/>
          </ac:spMkLst>
        </pc:spChg>
        <pc:spChg chg="del mod">
          <ac:chgData name="Olga Maksimenkova" userId="f2714537069f5c5f" providerId="LiveId" clId="{4365F83D-B3B5-4B1B-B87A-5CACB0E7B702}" dt="2020-01-20T06:34:51.822" v="298" actId="478"/>
          <ac:spMkLst>
            <pc:docMk/>
            <pc:sldMk cId="0" sldId="335"/>
            <ac:spMk id="14340" creationId="{00000000-0000-0000-0000-000000000000}"/>
          </ac:spMkLst>
        </pc:spChg>
      </pc:sldChg>
      <pc:sldChg chg="del">
        <pc:chgData name="Olga Maksimenkova" userId="f2714537069f5c5f" providerId="LiveId" clId="{4365F83D-B3B5-4B1B-B87A-5CACB0E7B702}" dt="2020-01-20T06:36:27.427" v="413" actId="47"/>
        <pc:sldMkLst>
          <pc:docMk/>
          <pc:sldMk cId="0" sldId="336"/>
        </pc:sldMkLst>
      </pc:sldChg>
      <pc:sldChg chg="modSp">
        <pc:chgData name="Olga Maksimenkova" userId="f2714537069f5c5f" providerId="LiveId" clId="{4365F83D-B3B5-4B1B-B87A-5CACB0E7B702}" dt="2020-01-20T06:36:40.911" v="437" actId="20577"/>
        <pc:sldMkLst>
          <pc:docMk/>
          <pc:sldMk cId="0" sldId="337"/>
        </pc:sldMkLst>
        <pc:spChg chg="mod">
          <ac:chgData name="Olga Maksimenkova" userId="f2714537069f5c5f" providerId="LiveId" clId="{4365F83D-B3B5-4B1B-B87A-5CACB0E7B702}" dt="2020-01-20T06:36:40.911" v="437" actId="20577"/>
          <ac:spMkLst>
            <pc:docMk/>
            <pc:sldMk cId="0" sldId="337"/>
            <ac:spMk id="5" creationId="{00000000-0000-0000-0000-000000000000}"/>
          </ac:spMkLst>
        </pc:spChg>
      </pc:sldChg>
      <pc:sldChg chg="modSp">
        <pc:chgData name="Olga Maksimenkova" userId="f2714537069f5c5f" providerId="LiveId" clId="{4365F83D-B3B5-4B1B-B87A-5CACB0E7B702}" dt="2020-01-20T06:36:46.967" v="438" actId="20577"/>
        <pc:sldMkLst>
          <pc:docMk/>
          <pc:sldMk cId="0" sldId="339"/>
        </pc:sldMkLst>
        <pc:spChg chg="mod">
          <ac:chgData name="Olga Maksimenkova" userId="f2714537069f5c5f" providerId="LiveId" clId="{4365F83D-B3B5-4B1B-B87A-5CACB0E7B702}" dt="2020-01-20T06:36:46.967" v="438" actId="20577"/>
          <ac:spMkLst>
            <pc:docMk/>
            <pc:sldMk cId="0" sldId="339"/>
            <ac:spMk id="5" creationId="{00000000-0000-0000-0000-000000000000}"/>
          </ac:spMkLst>
        </pc:spChg>
      </pc:sldChg>
      <pc:sldChg chg="modSp">
        <pc:chgData name="Olga Maksimenkova" userId="f2714537069f5c5f" providerId="LiveId" clId="{4365F83D-B3B5-4B1B-B87A-5CACB0E7B702}" dt="2020-01-20T06:36:51.604" v="439" actId="20577"/>
        <pc:sldMkLst>
          <pc:docMk/>
          <pc:sldMk cId="0" sldId="351"/>
        </pc:sldMkLst>
        <pc:spChg chg="mod">
          <ac:chgData name="Olga Maksimenkova" userId="f2714537069f5c5f" providerId="LiveId" clId="{4365F83D-B3B5-4B1B-B87A-5CACB0E7B702}" dt="2020-01-20T06:36:51.604" v="439" actId="20577"/>
          <ac:spMkLst>
            <pc:docMk/>
            <pc:sldMk cId="0" sldId="351"/>
            <ac:spMk id="2" creationId="{00000000-0000-0000-0000-000000000000}"/>
          </ac:spMkLst>
        </pc:spChg>
      </pc:sldChg>
      <pc:sldChg chg="modSp">
        <pc:chgData name="Olga Maksimenkova" userId="f2714537069f5c5f" providerId="LiveId" clId="{4365F83D-B3B5-4B1B-B87A-5CACB0E7B702}" dt="2020-01-20T06:37:15.280" v="440" actId="20577"/>
        <pc:sldMkLst>
          <pc:docMk/>
          <pc:sldMk cId="0" sldId="354"/>
        </pc:sldMkLst>
        <pc:spChg chg="mod">
          <ac:chgData name="Olga Maksimenkova" userId="f2714537069f5c5f" providerId="LiveId" clId="{4365F83D-B3B5-4B1B-B87A-5CACB0E7B702}" dt="2020-01-20T06:37:15.280" v="440" actId="20577"/>
          <ac:spMkLst>
            <pc:docMk/>
            <pc:sldMk cId="0" sldId="354"/>
            <ac:spMk id="2" creationId="{00000000-0000-0000-0000-000000000000}"/>
          </ac:spMkLst>
        </pc:spChg>
      </pc:sldChg>
      <pc:sldChg chg="modSp">
        <pc:chgData name="Olga Maksimenkova" userId="f2714537069f5c5f" providerId="LiveId" clId="{4365F83D-B3B5-4B1B-B87A-5CACB0E7B702}" dt="2020-01-20T06:37:19.326" v="441" actId="20577"/>
        <pc:sldMkLst>
          <pc:docMk/>
          <pc:sldMk cId="3281097872" sldId="365"/>
        </pc:sldMkLst>
        <pc:spChg chg="mod">
          <ac:chgData name="Olga Maksimenkova" userId="f2714537069f5c5f" providerId="LiveId" clId="{4365F83D-B3B5-4B1B-B87A-5CACB0E7B702}" dt="2020-01-20T06:37:19.326" v="441" actId="20577"/>
          <ac:spMkLst>
            <pc:docMk/>
            <pc:sldMk cId="3281097872" sldId="365"/>
            <ac:spMk id="5" creationId="{00000000-0000-0000-0000-000000000000}"/>
          </ac:spMkLst>
        </pc:spChg>
        <pc:spChg chg="mod">
          <ac:chgData name="Olga Maksimenkova" userId="f2714537069f5c5f" providerId="LiveId" clId="{4365F83D-B3B5-4B1B-B87A-5CACB0E7B702}" dt="2020-01-20T06:20:42.414" v="26" actId="113"/>
          <ac:spMkLst>
            <pc:docMk/>
            <pc:sldMk cId="3281097872" sldId="365"/>
            <ac:spMk id="18436" creationId="{00000000-0000-0000-0000-000000000000}"/>
          </ac:spMkLst>
        </pc:spChg>
      </pc:sldChg>
      <pc:sldChg chg="del">
        <pc:chgData name="Olga Maksimenkova" userId="f2714537069f5c5f" providerId="LiveId" clId="{4365F83D-B3B5-4B1B-B87A-5CACB0E7B702}" dt="2020-01-20T06:12:58.070" v="0" actId="47"/>
        <pc:sldMkLst>
          <pc:docMk/>
          <pc:sldMk cId="3292512654" sldId="366"/>
        </pc:sldMkLst>
      </pc:sldChg>
      <pc:sldChg chg="del">
        <pc:chgData name="Olga Maksimenkova" userId="f2714537069f5c5f" providerId="LiveId" clId="{4365F83D-B3B5-4B1B-B87A-5CACB0E7B702}" dt="2020-01-20T06:12:58.070" v="0" actId="47"/>
        <pc:sldMkLst>
          <pc:docMk/>
          <pc:sldMk cId="1424632580" sldId="367"/>
        </pc:sldMkLst>
      </pc:sldChg>
      <pc:sldChg chg="del">
        <pc:chgData name="Olga Maksimenkova" userId="f2714537069f5c5f" providerId="LiveId" clId="{4365F83D-B3B5-4B1B-B87A-5CACB0E7B702}" dt="2020-01-20T06:12:58.070" v="0" actId="47"/>
        <pc:sldMkLst>
          <pc:docMk/>
          <pc:sldMk cId="3454254960" sldId="368"/>
        </pc:sldMkLst>
      </pc:sldChg>
      <pc:sldChg chg="del">
        <pc:chgData name="Olga Maksimenkova" userId="f2714537069f5c5f" providerId="LiveId" clId="{4365F83D-B3B5-4B1B-B87A-5CACB0E7B702}" dt="2020-01-20T06:12:58.070" v="0" actId="47"/>
        <pc:sldMkLst>
          <pc:docMk/>
          <pc:sldMk cId="645114644" sldId="369"/>
        </pc:sldMkLst>
      </pc:sldChg>
      <pc:sldChg chg="del">
        <pc:chgData name="Olga Maksimenkova" userId="f2714537069f5c5f" providerId="LiveId" clId="{4365F83D-B3B5-4B1B-B87A-5CACB0E7B702}" dt="2020-01-20T06:12:58.070" v="0" actId="47"/>
        <pc:sldMkLst>
          <pc:docMk/>
          <pc:sldMk cId="919407587" sldId="37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905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800CD37B-A4EB-40AD-83F1-A9C14FA7F57A}" type="datetimeFigureOut">
              <a:rPr lang="ru-RU"/>
              <a:pPr>
                <a:defRPr/>
              </a:pPr>
              <a:t>11.01.2022</a:t>
            </a:fld>
            <a:endParaRPr lang="ru-RU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590F28F3-994D-454B-84A2-C6C2F2E1C8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311875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E2295B0F-3BE8-48AE-8B2E-11F1AEC78928}" type="datetimeFigureOut">
              <a:rPr lang="ru-RU"/>
              <a:pPr>
                <a:defRPr/>
              </a:pPr>
              <a:t>11.01.2022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5350" y="746125"/>
            <a:ext cx="4970463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9BCFDED4-DAA3-43D5-A69F-46BBD476B4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097101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Что делает метод? Где происходит отправка сообщения?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BCFDED4-DAA3-43D5-A69F-46BBD476B4D9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707182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BCFDED4-DAA3-43D5-A69F-46BBD476B4D9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261912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BCFDED4-DAA3-43D5-A69F-46BBD476B4D9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0178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77C1EC3-8419-4E69-A015-2CE490F8CF2A}" type="datetime1">
              <a:rPr lang="ru-RU" smtClean="0"/>
              <a:pPr>
                <a:defRPr/>
              </a:pPr>
              <a:t>11.01.2022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61457B-3249-4616-A355-8C541A0400B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72642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E62B217-A8FB-4E4A-931A-5D7384848C72}" type="datetime1">
              <a:rPr lang="ru-RU" smtClean="0"/>
              <a:pPr>
                <a:defRPr/>
              </a:pPr>
              <a:t>11.01.2022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50B991-0841-4B2B-B969-3958ACAE53A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0496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A61F67-C99E-4419-B701-95E16B6F6F68}" type="datetime1">
              <a:rPr lang="ru-RU" smtClean="0"/>
              <a:pPr>
                <a:defRPr/>
              </a:pPr>
              <a:t>11.01.2022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87457D-8CA8-45C6-BE1E-34F1F089BB61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1922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52C448-39D4-4585-9D9E-8991FD943167}" type="datetime1">
              <a:rPr lang="ru-RU" smtClean="0"/>
              <a:pPr>
                <a:defRPr/>
              </a:pPr>
              <a:t>11.01.2022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E9A76C-0BE2-4008-8AB6-56A3F87C08F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61949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14B189-9DFA-451B-B588-2595DCE8A0C5}" type="datetime1">
              <a:rPr lang="ru-RU" smtClean="0"/>
              <a:pPr>
                <a:defRPr/>
              </a:pPr>
              <a:t>11.01.2022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E46145-EBB4-429D-B3A0-0781CEC2651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04744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77EFEB-BA97-41CF-AD82-3EAE161B7D1C}" type="datetime1">
              <a:rPr lang="ru-RU" smtClean="0"/>
              <a:pPr>
                <a:defRPr/>
              </a:pPr>
              <a:t>11.01.2022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43B984-0FF3-4BEE-8662-0B47FDF24D0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98167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2420B3F-76AD-4988-BE6B-BA5BA3CFFA7F}" type="datetime1">
              <a:rPr lang="ru-RU" smtClean="0"/>
              <a:pPr>
                <a:defRPr/>
              </a:pPr>
              <a:t>11.01.2022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A07F12-F1FD-45DB-924C-170A739A07F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00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54A589-D47D-4324-87EE-74E61E394C31}" type="datetime1">
              <a:rPr lang="ru-RU" smtClean="0"/>
              <a:pPr>
                <a:defRPr/>
              </a:pPr>
              <a:t>11.01.2022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04BAC3-824D-4287-BB00-DAEE42E77DF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00163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C25C69-4C03-4F69-B741-53EA5E01B3DC}" type="datetime1">
              <a:rPr lang="ru-RU" smtClean="0"/>
              <a:pPr>
                <a:defRPr/>
              </a:pPr>
              <a:t>11.01.2022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9035E6-9E77-4403-8A48-37057260EE2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770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373E06-C186-4945-8179-0995B7DE7071}" type="datetime1">
              <a:rPr lang="ru-RU" smtClean="0"/>
              <a:pPr>
                <a:defRPr/>
              </a:pPr>
              <a:t>11.01.2022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148F1-B56D-4D14-A11F-BEAE29DD1CE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3852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CADC5-FA3F-4762-AD97-8045E0F8640B}" type="datetime1">
              <a:rPr lang="ru-RU" smtClean="0"/>
              <a:pPr>
                <a:defRPr/>
              </a:pPr>
              <a:t>11.01.2022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437467-9C43-4FA1-BA2D-5702253461E9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42289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E4FE4C9-3E91-4583-A239-1A0C4E91C25D}" type="datetime1">
              <a:rPr lang="ru-RU" smtClean="0"/>
              <a:pPr>
                <a:defRPr/>
              </a:pPr>
              <a:t>11.01.2022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3BE09E0-85B5-48FD-AE81-E717CA92CD7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66048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microsoft.com/en-us/dotnet/csharp/language-reference/keywords/out-generic-modifier" TargetMode="External"/><Relationship Id="rId2" Type="http://schemas.openxmlformats.org/officeDocument/2006/relationships/hyperlink" Target="https://docs.microsoft.com/en-us/dotnet/csharp/language-reference/keywords/in-generic-modifier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&#1052;&#1077;&#1090;&#1086;&#1076;_&#1073;&#1080;&#1089;&#1077;&#1082;&#1094;&#1080;&#1080;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01000" cy="1470025"/>
          </a:xfrm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3, практическое занятие </a:t>
            </a:r>
            <a:r>
              <a:rPr 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1b</a:t>
            </a:r>
            <a:endParaRPr lang="ru-RU" sz="40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4343400"/>
            <a:ext cx="6835775" cy="1676400"/>
          </a:xfrm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2800" b="1" dirty="0">
                <a:solidFill>
                  <a:srgbClr val="009900"/>
                </a:solidFill>
              </a:rPr>
              <a:t>Делегаты</a:t>
            </a:r>
            <a:endParaRPr lang="en-US" sz="2800" b="1" kern="1200" dirty="0">
              <a:solidFill>
                <a:srgbClr val="009900"/>
              </a:solidFill>
            </a:endParaRPr>
          </a:p>
          <a:p>
            <a:pPr eaLnBrk="1" hangingPunct="1">
              <a:defRPr/>
            </a:pPr>
            <a:r>
              <a:rPr lang="ru-RU" sz="2800" b="1" kern="1200" dirty="0">
                <a:solidFill>
                  <a:srgbClr val="009900"/>
                </a:solidFill>
              </a:rPr>
              <a:t>Обратный вызов </a:t>
            </a:r>
            <a:br>
              <a:rPr lang="en-US" sz="2800" b="1" kern="1200" dirty="0">
                <a:solidFill>
                  <a:srgbClr val="009900"/>
                </a:solidFill>
              </a:rPr>
            </a:br>
            <a:endParaRPr lang="ru-RU" sz="2800" b="1" kern="1200" dirty="0">
              <a:solidFill>
                <a:srgbClr val="009900"/>
              </a:solidFill>
            </a:endParaRPr>
          </a:p>
        </p:txBody>
      </p:sp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142875" y="285750"/>
            <a:ext cx="8923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cs typeface="Arial" charset="0"/>
              </a:rPr>
              <a:t>Дисциплина «Программирование»	В.В. Подбельский, О.В. Максименкова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3-b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4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3E59CD6-4FD8-4302-9E6B-DE4D5447F75F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10</a:t>
            </a:fld>
            <a:endParaRPr lang="ru-RU" altLang="ru-RU" sz="1400"/>
          </a:p>
        </p:txBody>
      </p:sp>
      <p:sp>
        <p:nvSpPr>
          <p:cNvPr id="10244" name="Прямоугольник 3"/>
          <p:cNvSpPr>
            <a:spLocks noChangeArrowheads="1"/>
          </p:cNvSpPr>
          <p:nvPr/>
        </p:nvSpPr>
        <p:spPr bwMode="auto">
          <a:xfrm>
            <a:off x="483577" y="843677"/>
            <a:ext cx="8005762" cy="2585323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Создадим консольное приложения для тестирования библиотеки классов </a:t>
            </a:r>
            <a:r>
              <a:rPr lang="en-US" altLang="ru-RU" sz="1800" b="1" dirty="0">
                <a:solidFill>
                  <a:srgbClr val="0000FF"/>
                </a:solidFill>
              </a:rPr>
              <a:t>Numerical</a:t>
            </a:r>
            <a:r>
              <a:rPr lang="en-US" altLang="ru-RU" sz="1800" b="1" dirty="0"/>
              <a:t>. 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Найдем корни математических функций, используя библиотечный метод </a:t>
            </a:r>
            <a:r>
              <a:rPr lang="en-US" altLang="ru-RU" sz="1800" b="1" dirty="0" err="1">
                <a:solidFill>
                  <a:srgbClr val="0000FF"/>
                </a:solidFill>
              </a:rPr>
              <a:t>Bisec</a:t>
            </a:r>
            <a:r>
              <a:rPr lang="ru-RU" altLang="ru-RU" sz="1800" b="1" dirty="0">
                <a:solidFill>
                  <a:srgbClr val="0000FF"/>
                </a:solidFill>
              </a:rPr>
              <a:t>()</a:t>
            </a:r>
            <a:r>
              <a:rPr lang="ru-RU" altLang="ru-RU" sz="1800" b="1" dirty="0"/>
              <a:t>. В качестве аргументов, заменяющих параметр-делегат, используем: </a:t>
            </a:r>
            <a:endParaRPr lang="en-US" altLang="ru-RU" sz="1800" b="1" dirty="0"/>
          </a:p>
          <a:p>
            <a:pPr marL="285750" indent="-285750" eaLnBrk="1" hangingPunct="1">
              <a:spcBef>
                <a:spcPct val="0"/>
              </a:spcBef>
            </a:pPr>
            <a:r>
              <a:rPr lang="ru-RU" altLang="ru-RU" sz="1800" b="1" u="sng" dirty="0"/>
              <a:t>библиотечную функцию</a:t>
            </a:r>
            <a:r>
              <a:rPr lang="en-US" altLang="ru-RU" sz="1800" b="1" dirty="0"/>
              <a:t> (</a:t>
            </a:r>
            <a:r>
              <a:rPr lang="ru-RU" altLang="ru-RU" sz="1800" b="1" dirty="0"/>
              <a:t>метод из стандартной библиотеки</a:t>
            </a:r>
            <a:r>
              <a:rPr lang="en-US" altLang="ru-RU" sz="1800" b="1" dirty="0"/>
              <a:t>)</a:t>
            </a:r>
            <a:r>
              <a:rPr lang="ru-RU" altLang="ru-RU" sz="1800" b="1" dirty="0"/>
              <a:t>, </a:t>
            </a:r>
            <a:endParaRPr lang="en-US" altLang="ru-RU" sz="1800" b="1" dirty="0"/>
          </a:p>
          <a:p>
            <a:pPr marL="285750" indent="-285750" eaLnBrk="1" hangingPunct="1">
              <a:spcBef>
                <a:spcPct val="0"/>
              </a:spcBef>
            </a:pPr>
            <a:r>
              <a:rPr lang="ru-RU" altLang="ru-RU" sz="1800" b="1" u="sng" dirty="0"/>
              <a:t>статический метод</a:t>
            </a:r>
            <a:r>
              <a:rPr lang="ru-RU" altLang="ru-RU" sz="1800" b="1" dirty="0"/>
              <a:t>, явно определенный в программе, </a:t>
            </a:r>
            <a:endParaRPr lang="en-US" altLang="ru-RU" sz="1800" b="1" dirty="0"/>
          </a:p>
          <a:p>
            <a:pPr marL="285750" indent="-285750" eaLnBrk="1" hangingPunct="1">
              <a:spcBef>
                <a:spcPct val="0"/>
              </a:spcBef>
            </a:pPr>
            <a:r>
              <a:rPr lang="ru-RU" altLang="ru-RU" sz="1800" b="1" u="sng" dirty="0"/>
              <a:t>анонимный метод,</a:t>
            </a:r>
          </a:p>
          <a:p>
            <a:pPr marL="285750" indent="-285750" eaLnBrk="1" hangingPunct="1">
              <a:spcBef>
                <a:spcPct val="0"/>
              </a:spcBef>
            </a:pPr>
            <a:r>
              <a:rPr lang="ru-RU" altLang="ru-RU" sz="1800" b="1" u="sng" dirty="0"/>
              <a:t>лямбда-выражение</a:t>
            </a:r>
            <a:r>
              <a:rPr lang="ru-RU" altLang="ru-RU" sz="1800" b="1" dirty="0"/>
              <a:t>. </a:t>
            </a:r>
            <a:endParaRPr lang="en-US" altLang="ru-RU" sz="18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3-c (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продолжение)</a:t>
            </a:r>
          </a:p>
        </p:txBody>
      </p:sp>
      <p:sp>
        <p:nvSpPr>
          <p:cNvPr id="12291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BFAE599-2136-4DC4-A29D-676F6BA5562A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11</a:t>
            </a:fld>
            <a:endParaRPr lang="ru-RU" altLang="ru-RU" sz="1400"/>
          </a:p>
        </p:txBody>
      </p:sp>
      <p:sp>
        <p:nvSpPr>
          <p:cNvPr id="12292" name="Прямоугольник 3"/>
          <p:cNvSpPr>
            <a:spLocks noChangeArrowheads="1"/>
          </p:cNvSpPr>
          <p:nvPr/>
        </p:nvSpPr>
        <p:spPr bwMode="auto">
          <a:xfrm>
            <a:off x="228600" y="768350"/>
            <a:ext cx="8615363" cy="3140075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Дополним библиотеку </a:t>
            </a:r>
            <a:r>
              <a:rPr lang="en-US" altLang="ru-RU" sz="1800" b="1" dirty="0">
                <a:solidFill>
                  <a:srgbClr val="0000FF"/>
                </a:solidFill>
              </a:rPr>
              <a:t>Numerical</a:t>
            </a:r>
            <a:r>
              <a:rPr lang="ru-RU" altLang="ru-RU" sz="1800" b="1" dirty="0"/>
              <a:t> численным методом для поиска минимума одномерной вещественной функции. </a:t>
            </a:r>
            <a:endParaRPr lang="en-US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Выберем алгоритм на основе метода золотого сечения, описанный в работе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NUMERICAL METHODS for Mathematics, Science and Engineering, 2nd Ed, 1992 Prentice Hall, Englewood Cliffs, New Jersey, 07632, U.S.A.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Prentice Hall, Inc.; USA, Canada, Mexico ISBN 0-13-624990-6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Prentice Hall, International Editions:   ISBN 0-13-625047-5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Существует  реализация алгоритма на языке Си: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NUMERICAL METHODS: C Programs, (c) John H. Mathews 1995. </a:t>
            </a:r>
            <a:endParaRPr lang="ru-RU" altLang="ru-RU" sz="18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306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-c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Библиотека классов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продолжение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315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C7D7108-3F09-4E58-ADCF-AD884B9341B4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ru-RU" altLang="ru-RU" sz="14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A38B727-B07A-4A8A-ABD7-185323CFB0A0}"/>
              </a:ext>
            </a:extLst>
          </p:cNvPr>
          <p:cNvSpPr/>
          <p:nvPr/>
        </p:nvSpPr>
        <p:spPr>
          <a:xfrm>
            <a:off x="131884" y="936350"/>
            <a:ext cx="8897815" cy="58477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Делегат-тип для представления критерия оптимизации: 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delegate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Functional_1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x);</a:t>
            </a:r>
            <a:endParaRPr lang="ru-RU" sz="1600" b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C9A789B-6741-4731-9B83-F47BDD5ACD67}"/>
              </a:ext>
            </a:extLst>
          </p:cNvPr>
          <p:cNvSpPr/>
          <p:nvPr/>
        </p:nvSpPr>
        <p:spPr>
          <a:xfrm>
            <a:off x="114300" y="1674415"/>
            <a:ext cx="8915400" cy="427809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Optimum_1 (Functional_1 fun,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fun -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минимизируемая функция (функционал)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A, </a:t>
            </a: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B,       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//границы интервала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Delta,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Epsilon)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{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точности по абсциссе и ординате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fr-F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fr-FR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fr-F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Rone</a:t>
            </a:r>
            <a:r>
              <a:rPr lang="fr-F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(</a:t>
            </a:r>
            <a:r>
              <a:rPr lang="fr-FR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Math.Sqrt</a:t>
            </a:r>
            <a:r>
              <a:rPr lang="fr-F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(5.0) - 1.0) / 2.0; </a:t>
            </a:r>
            <a:r>
              <a:rPr lang="fr-FR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fr-FR" sz="16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Determine</a:t>
            </a:r>
            <a:r>
              <a:rPr lang="fr-FR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constants</a:t>
            </a:r>
            <a:endParaRPr lang="fr-FR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Rtwo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Rone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*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Rone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    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/* for golden search */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YA, YB;                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/* function values at A and B */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C, D;                  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/* interior points */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H;                     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/* width of interval */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P, YC, YD, YP;         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/* minimum and function values */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YA = fun (A);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YB = fun (B);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H = B - A;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C = A +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Rtwo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* H;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YC = fun (C);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D = A +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Rone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* H;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YD = fun (D);</a:t>
            </a:r>
            <a:endParaRPr lang="ru-RU" sz="16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-c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Библиотека классов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продолжение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33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E4F78A0-6AA1-453B-BC56-4E7BDA5EDF99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13</a:t>
            </a:fld>
            <a:endParaRPr lang="ru-RU" altLang="ru-RU" sz="14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E46B8E1-4253-416F-B448-7FDCAFF13E48}"/>
              </a:ext>
            </a:extLst>
          </p:cNvPr>
          <p:cNvSpPr/>
          <p:nvPr/>
        </p:nvSpPr>
        <p:spPr>
          <a:xfrm>
            <a:off x="152400" y="719832"/>
            <a:ext cx="8686800" cy="600164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Math.Abs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(YA - YB) &gt; Epsilon || H &gt; Delta) {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(YC &lt; YD) {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B = D;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YB = YD;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D = C;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YD = YC;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H = B - A;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C = A +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Rtwo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* H;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YC = fun (C);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}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A = C; YA = YC;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C = D;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YC = YD;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H = B - A;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D = A +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Rone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* H;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YD = fun (D);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}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P = A;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YP = YA;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(YB &lt; YA) { P = B; YP = YB;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P;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//Optimum_1()</a:t>
            </a:r>
            <a:endParaRPr lang="ru-RU" sz="16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096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-d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Тестовое приложение</a:t>
            </a:r>
          </a:p>
        </p:txBody>
      </p:sp>
      <p:sp>
        <p:nvSpPr>
          <p:cNvPr id="16387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1D783B7-D744-4DCF-82E8-9829B73B7A41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14</a:t>
            </a:fld>
            <a:endParaRPr lang="ru-RU" altLang="ru-RU" sz="1400"/>
          </a:p>
        </p:txBody>
      </p:sp>
      <p:sp>
        <p:nvSpPr>
          <p:cNvPr id="16388" name="Прямоугольник 3"/>
          <p:cNvSpPr>
            <a:spLocks noChangeArrowheads="1"/>
          </p:cNvSpPr>
          <p:nvPr/>
        </p:nvSpPr>
        <p:spPr bwMode="auto">
          <a:xfrm>
            <a:off x="381000" y="808038"/>
            <a:ext cx="8462963" cy="1754326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Для тестирования метода </a:t>
            </a:r>
            <a:r>
              <a:rPr lang="en-US" altLang="ru-RU" sz="1800" b="1" dirty="0">
                <a:solidFill>
                  <a:srgbClr val="0000FF"/>
                </a:solidFill>
              </a:rPr>
              <a:t>Optimum</a:t>
            </a:r>
            <a:r>
              <a:rPr lang="ru-RU" altLang="ru-RU" sz="1800" b="1" dirty="0">
                <a:solidFill>
                  <a:srgbClr val="0000FF"/>
                </a:solidFill>
              </a:rPr>
              <a:t>_1 </a:t>
            </a:r>
            <a:r>
              <a:rPr lang="ru-RU" altLang="ru-RU" sz="1800" b="1" dirty="0"/>
              <a:t>создадим консольное приложение и запрограммируем поиск минимума следующих функций</a:t>
            </a:r>
            <a:r>
              <a:rPr lang="en-US" altLang="ru-RU" sz="1800" b="1" dirty="0"/>
              <a:t> (</a:t>
            </a:r>
            <a:r>
              <a:rPr lang="ru-RU" altLang="ru-RU" sz="1800" b="1" dirty="0"/>
              <a:t>используйте лямбда выражения): </a:t>
            </a:r>
          </a:p>
          <a:p>
            <a:pPr marL="285750" indent="-285750" eaLnBrk="1" hangingPunct="1">
              <a:spcBef>
                <a:spcPct val="0"/>
              </a:spcBef>
            </a:pPr>
            <a:r>
              <a:rPr lang="en-US" altLang="ru-RU" sz="1800" b="1" i="1" dirty="0"/>
              <a:t>cos</a:t>
            </a:r>
            <a:r>
              <a:rPr lang="ru-RU" altLang="ru-RU" sz="1800" b="1" i="1" dirty="0"/>
              <a:t>(</a:t>
            </a:r>
            <a:r>
              <a:rPr lang="en-US" altLang="ru-RU" sz="1800" b="1" i="1" dirty="0"/>
              <a:t>x</a:t>
            </a:r>
            <a:r>
              <a:rPr lang="ru-RU" altLang="ru-RU" sz="1800" b="1" i="1" dirty="0"/>
              <a:t>)</a:t>
            </a:r>
            <a:r>
              <a:rPr lang="ru-RU" altLang="ru-RU" sz="1800" b="1" dirty="0"/>
              <a:t> на интервале А=3, В=6;</a:t>
            </a:r>
          </a:p>
          <a:p>
            <a:pPr marL="285750" indent="-285750" eaLnBrk="1" hangingPunct="1">
              <a:spcBef>
                <a:spcPct val="0"/>
              </a:spcBef>
            </a:pPr>
            <a:r>
              <a:rPr lang="ru-RU" altLang="ru-RU" sz="1800" b="1" i="1" dirty="0"/>
              <a:t>x*(x*x-2)-5</a:t>
            </a:r>
            <a:r>
              <a:rPr lang="ru-RU" altLang="ru-RU" sz="1800" b="1" dirty="0"/>
              <a:t> на интервале А=0, В=1;</a:t>
            </a:r>
          </a:p>
          <a:p>
            <a:pPr marL="285750" indent="-285750" eaLnBrk="1" hangingPunct="1">
              <a:spcBef>
                <a:spcPct val="0"/>
              </a:spcBef>
            </a:pPr>
            <a:r>
              <a:rPr lang="en-US" altLang="ru-RU" sz="1800" b="1" i="1" dirty="0"/>
              <a:t>-Sin(x)-Sin(3*x)/</a:t>
            </a:r>
            <a:r>
              <a:rPr lang="ru-RU" altLang="ru-RU" sz="1800" b="1" i="1" dirty="0"/>
              <a:t>3 </a:t>
            </a:r>
            <a:r>
              <a:rPr lang="ru-RU" altLang="ru-RU" sz="1800" b="1" dirty="0"/>
              <a:t>на интервале </a:t>
            </a:r>
            <a:r>
              <a:rPr lang="en-US" altLang="ru-RU" sz="1800" b="1" dirty="0"/>
              <a:t>A = 0; B = 1;</a:t>
            </a:r>
            <a:endParaRPr lang="ru-RU" altLang="ru-RU" sz="1800" b="1" i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</a:t>
            </a:r>
          </a:p>
        </p:txBody>
      </p:sp>
      <p:sp>
        <p:nvSpPr>
          <p:cNvPr id="18435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44485DA-4A99-4297-B28E-07FCAC782AB8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15</a:t>
            </a:fld>
            <a:endParaRPr lang="ru-RU" altLang="ru-RU" sz="1400"/>
          </a:p>
        </p:txBody>
      </p:sp>
      <p:sp>
        <p:nvSpPr>
          <p:cNvPr id="18436" name="Прямоугольник 3"/>
          <p:cNvSpPr>
            <a:spLocks noChangeArrowheads="1"/>
          </p:cNvSpPr>
          <p:nvPr/>
        </p:nvSpPr>
        <p:spPr bwMode="auto">
          <a:xfrm>
            <a:off x="227013" y="838200"/>
            <a:ext cx="8689975" cy="2308324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Определить класс </a:t>
            </a:r>
            <a:r>
              <a:rPr lang="ru-RU" altLang="ru-RU" sz="1800" b="1" dirty="0" err="1">
                <a:solidFill>
                  <a:srgbClr val="0000FF"/>
                </a:solidFill>
              </a:rPr>
              <a:t>Series</a:t>
            </a:r>
            <a:r>
              <a:rPr lang="ru-RU" altLang="ru-RU" sz="1800" b="1" dirty="0"/>
              <a:t>, поле которого – ссылка на целочисленный массив. Метод </a:t>
            </a:r>
            <a:r>
              <a:rPr lang="ru-RU" altLang="ru-RU" sz="1800" b="1" dirty="0" err="1">
                <a:solidFill>
                  <a:srgbClr val="0000FF"/>
                </a:solidFill>
              </a:rPr>
              <a:t>Order</a:t>
            </a:r>
            <a:r>
              <a:rPr lang="ru-RU" altLang="ru-RU" sz="1800" b="1" dirty="0">
                <a:solidFill>
                  <a:srgbClr val="0000FF"/>
                </a:solidFill>
              </a:rPr>
              <a:t> </a:t>
            </a:r>
            <a:r>
              <a:rPr lang="ru-RU" altLang="ru-RU" sz="1800" b="1" dirty="0"/>
              <a:t>класса </a:t>
            </a:r>
            <a:r>
              <a:rPr lang="ru-RU" altLang="ru-RU" sz="1800" b="1" dirty="0" err="1">
                <a:solidFill>
                  <a:srgbClr val="0000FF"/>
                </a:solidFill>
              </a:rPr>
              <a:t>Series</a:t>
            </a:r>
            <a:r>
              <a:rPr lang="ru-RU" altLang="ru-RU" sz="1800" b="1" dirty="0">
                <a:solidFill>
                  <a:srgbClr val="0000FF"/>
                </a:solidFill>
              </a:rPr>
              <a:t> </a:t>
            </a:r>
            <a:r>
              <a:rPr lang="ru-RU" altLang="ru-RU" sz="1800" b="1" dirty="0"/>
              <a:t>выполняет сортировку массива. Для сравнения элементов используется предикат, представляемый делегатом. 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В тестирующем классе определить несколько методов, играющих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роли предикатов, и выполнить с их помощью упорядочивание массива (сортировка по возрастанию, убыванию, четности) в объекте класса</a:t>
            </a:r>
            <a:r>
              <a:rPr lang="en-US" altLang="ru-RU" sz="1800" b="1" dirty="0"/>
              <a:t> </a:t>
            </a:r>
            <a:r>
              <a:rPr lang="ru-RU" altLang="ru-RU" sz="1800" b="1" dirty="0">
                <a:solidFill>
                  <a:srgbClr val="0000FF"/>
                </a:solidFill>
              </a:rPr>
              <a:t>Series</a:t>
            </a:r>
            <a:r>
              <a:rPr lang="en-US" altLang="ru-RU" sz="1800" b="1" dirty="0"/>
              <a:t>.</a:t>
            </a:r>
            <a:endParaRPr lang="ru-RU" altLang="ru-RU" sz="18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3400" y="914400"/>
            <a:ext cx="8229600" cy="4953000"/>
          </a:xfrm>
          <a:ln w="19050">
            <a:solidFill>
              <a:srgbClr val="0070C0"/>
            </a:solidFill>
          </a:ln>
        </p:spPr>
        <p:txBody>
          <a:bodyPr>
            <a:normAutofit lnSpcReduction="10000"/>
          </a:bodyPr>
          <a:lstStyle/>
          <a:p>
            <a:pPr marL="0" indent="0" algn="just">
              <a:buFontTx/>
              <a:buNone/>
              <a:defRPr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Объявить массив из пяти вещественных элементов. </a:t>
            </a:r>
          </a:p>
          <a:p>
            <a:pPr marL="0" indent="0" algn="just">
              <a:buFontTx/>
              <a:buNone/>
              <a:defRPr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Ввести значения элементов массива. Затем нормировать элементы массива, разделив их на значение максимального по модулю элемента. </a:t>
            </a:r>
          </a:p>
          <a:p>
            <a:pPr marL="0" indent="0" algn="just">
              <a:buFontTx/>
              <a:buNone/>
              <a:defRPr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Вывести значения элементов измененного массива. </a:t>
            </a:r>
          </a:p>
          <a:p>
            <a:pPr marL="0" indent="0" algn="just">
              <a:buFontTx/>
              <a:buNone/>
              <a:defRPr/>
            </a:pP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Для обработки и вывода элементов массива применить методы </a:t>
            </a:r>
            <a:r>
              <a:rPr lang="en-US" sz="2000" b="1" dirty="0" err="1">
                <a:latin typeface="Consolas" panose="020B0609020204030204" pitchFamily="49" charset="0"/>
              </a:rPr>
              <a:t>Array.ConvertAll</a:t>
            </a:r>
            <a:r>
              <a:rPr lang="ru-RU" sz="2000" b="1" dirty="0">
                <a:latin typeface="Consolas" panose="020B0609020204030204" pitchFamily="49" charset="0"/>
              </a:rPr>
              <a:t>()</a:t>
            </a:r>
            <a:r>
              <a:rPr lang="ru-RU" sz="2000" b="1" dirty="0"/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2000" b="1" dirty="0"/>
              <a:t> </a:t>
            </a:r>
            <a:r>
              <a:rPr lang="en-US" sz="2000" b="1" dirty="0" err="1">
                <a:latin typeface="Consolas" panose="020B0609020204030204" pitchFamily="49" charset="0"/>
              </a:rPr>
              <a:t>Array.ForEach</a:t>
            </a:r>
            <a:r>
              <a:rPr lang="ru-RU" sz="2000" b="1" dirty="0">
                <a:latin typeface="Consolas" panose="020B0609020204030204" pitchFamily="49" charset="0"/>
                <a:cs typeface="Arial" panose="020B0604020202020204" pitchFamily="34" charset="0"/>
              </a:rPr>
              <a:t>()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. Способы обработки  определять с помощью лямбда-выражений. 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FontTx/>
              <a:buNone/>
              <a:defRPr/>
            </a:pPr>
            <a:endParaRPr lang="en-US" sz="2000" b="1" dirty="0"/>
          </a:p>
          <a:p>
            <a:pPr marL="0" indent="0" algn="just">
              <a:buFontTx/>
              <a:buNone/>
              <a:defRPr/>
            </a:pPr>
            <a:r>
              <a:rPr lang="en-US" sz="1900" b="1" dirty="0">
                <a:latin typeface="Consolas" panose="020B0609020204030204" pitchFamily="49" charset="0"/>
              </a:rPr>
              <a:t>public static </a:t>
            </a:r>
            <a:r>
              <a:rPr lang="en-US" sz="1900" b="1" dirty="0" err="1">
                <a:latin typeface="Consolas" panose="020B0609020204030204" pitchFamily="49" charset="0"/>
              </a:rPr>
              <a:t>TOutput</a:t>
            </a:r>
            <a:r>
              <a:rPr lang="en-US" sz="1900" b="1" dirty="0">
                <a:latin typeface="Consolas" panose="020B0609020204030204" pitchFamily="49" charset="0"/>
              </a:rPr>
              <a:t>[] </a:t>
            </a:r>
            <a:r>
              <a:rPr lang="en-US" sz="19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ConvertAll</a:t>
            </a:r>
            <a:r>
              <a:rPr lang="en-US" sz="1900" b="1" dirty="0">
                <a:latin typeface="Consolas" panose="020B0609020204030204" pitchFamily="49" charset="0"/>
              </a:rPr>
              <a:t>&lt;</a:t>
            </a:r>
            <a:r>
              <a:rPr lang="en-US" sz="1900" b="1" dirty="0" err="1">
                <a:latin typeface="Consolas" panose="020B0609020204030204" pitchFamily="49" charset="0"/>
              </a:rPr>
              <a:t>TInput</a:t>
            </a:r>
            <a:r>
              <a:rPr lang="en-US" sz="1900" b="1" dirty="0">
                <a:latin typeface="Consolas" panose="020B0609020204030204" pitchFamily="49" charset="0"/>
              </a:rPr>
              <a:t>, </a:t>
            </a:r>
            <a:r>
              <a:rPr lang="en-US" sz="1900" b="1" dirty="0" err="1">
                <a:latin typeface="Consolas" panose="020B0609020204030204" pitchFamily="49" charset="0"/>
              </a:rPr>
              <a:t>TOutput</a:t>
            </a:r>
            <a:r>
              <a:rPr lang="en-US" sz="1900" b="1" dirty="0">
                <a:latin typeface="Consolas" panose="020B0609020204030204" pitchFamily="49" charset="0"/>
              </a:rPr>
              <a:t>&gt;</a:t>
            </a:r>
          </a:p>
          <a:p>
            <a:pPr marL="0" indent="0" algn="just">
              <a:buFontTx/>
              <a:buNone/>
              <a:defRPr/>
            </a:pPr>
            <a:r>
              <a:rPr lang="en-US" sz="1900" b="1" dirty="0">
                <a:latin typeface="Consolas" panose="020B0609020204030204" pitchFamily="49" charset="0"/>
              </a:rPr>
              <a:t>  (</a:t>
            </a:r>
            <a:r>
              <a:rPr lang="en-US" sz="1900" b="1" dirty="0" err="1">
                <a:latin typeface="Consolas" panose="020B0609020204030204" pitchFamily="49" charset="0"/>
              </a:rPr>
              <a:t>TInput</a:t>
            </a:r>
            <a:r>
              <a:rPr lang="en-US" sz="1900" b="1" dirty="0">
                <a:latin typeface="Consolas" panose="020B0609020204030204" pitchFamily="49" charset="0"/>
              </a:rPr>
              <a:t>[] array, Converter&lt;</a:t>
            </a:r>
            <a:r>
              <a:rPr lang="en-US" sz="1900" b="1" dirty="0" err="1">
                <a:latin typeface="Consolas" panose="020B0609020204030204" pitchFamily="49" charset="0"/>
              </a:rPr>
              <a:t>TInput</a:t>
            </a:r>
            <a:r>
              <a:rPr lang="en-US" sz="1900" b="1" dirty="0">
                <a:latin typeface="Consolas" panose="020B0609020204030204" pitchFamily="49" charset="0"/>
              </a:rPr>
              <a:t>, </a:t>
            </a:r>
            <a:r>
              <a:rPr lang="en-US" sz="1900" b="1" dirty="0" err="1">
                <a:latin typeface="Consolas" panose="020B0609020204030204" pitchFamily="49" charset="0"/>
              </a:rPr>
              <a:t>TOutput</a:t>
            </a:r>
            <a:r>
              <a:rPr lang="en-US" sz="1900" b="1" dirty="0">
                <a:latin typeface="Consolas" panose="020B0609020204030204" pitchFamily="49" charset="0"/>
              </a:rPr>
              <a:t>&gt; converter )</a:t>
            </a:r>
          </a:p>
          <a:p>
            <a:pPr marL="0" indent="0" algn="just">
              <a:buFontTx/>
              <a:buNone/>
              <a:defRPr/>
            </a:pPr>
            <a:r>
              <a:rPr lang="en-US" sz="1900" b="1" dirty="0">
                <a:latin typeface="Consolas" panose="020B0609020204030204" pitchFamily="49" charset="0"/>
              </a:rPr>
              <a:t>public </a:t>
            </a:r>
            <a:r>
              <a:rPr lang="en-US" sz="1900" b="1" dirty="0">
                <a:solidFill>
                  <a:srgbClr val="FF0000"/>
                </a:solidFill>
                <a:latin typeface="Consolas" panose="020B0609020204030204" pitchFamily="49" charset="0"/>
              </a:rPr>
              <a:t>delegate</a:t>
            </a:r>
            <a:r>
              <a:rPr lang="en-US" sz="1900" b="1" dirty="0">
                <a:latin typeface="Consolas" panose="020B0609020204030204" pitchFamily="49" charset="0"/>
              </a:rPr>
              <a:t> </a:t>
            </a:r>
            <a:r>
              <a:rPr lang="en-US" sz="1900" b="1" dirty="0" err="1">
                <a:latin typeface="Consolas" panose="020B0609020204030204" pitchFamily="49" charset="0"/>
              </a:rPr>
              <a:t>TOutput</a:t>
            </a:r>
            <a:r>
              <a:rPr lang="en-US" sz="1900" b="1" dirty="0">
                <a:latin typeface="Consolas" panose="020B0609020204030204" pitchFamily="49" charset="0"/>
              </a:rPr>
              <a:t> </a:t>
            </a:r>
            <a:r>
              <a:rPr lang="en-US" sz="1900" b="1" dirty="0">
                <a:solidFill>
                  <a:srgbClr val="FF0000"/>
                </a:solidFill>
                <a:latin typeface="Consolas" panose="020B0609020204030204" pitchFamily="49" charset="0"/>
              </a:rPr>
              <a:t>Converter</a:t>
            </a:r>
            <a:r>
              <a:rPr lang="en-US" sz="1900" b="1" dirty="0">
                <a:latin typeface="Consolas" panose="020B0609020204030204" pitchFamily="49" charset="0"/>
              </a:rPr>
              <a:t>&lt;</a:t>
            </a:r>
            <a:r>
              <a:rPr lang="en-US" sz="1900" b="1" dirty="0">
                <a:solidFill>
                  <a:srgbClr val="FF0000"/>
                </a:solidFill>
                <a:latin typeface="Consolas" panose="020B0609020204030204" pitchFamily="49" charset="0"/>
              </a:rPr>
              <a:t>in</a:t>
            </a:r>
            <a:r>
              <a:rPr lang="en-US" sz="1900" b="1" dirty="0">
                <a:latin typeface="Consolas" panose="020B0609020204030204" pitchFamily="49" charset="0"/>
              </a:rPr>
              <a:t> </a:t>
            </a:r>
            <a:r>
              <a:rPr lang="en-US" sz="1900" b="1" dirty="0" err="1">
                <a:latin typeface="Consolas" panose="020B0609020204030204" pitchFamily="49" charset="0"/>
              </a:rPr>
              <a:t>TInput</a:t>
            </a:r>
            <a:r>
              <a:rPr lang="en-US" sz="1900" b="1" dirty="0">
                <a:latin typeface="Consolas" panose="020B0609020204030204" pitchFamily="49" charset="0"/>
              </a:rPr>
              <a:t>, </a:t>
            </a:r>
            <a:r>
              <a:rPr lang="en-US" sz="1900" b="1" dirty="0">
                <a:solidFill>
                  <a:srgbClr val="FF0000"/>
                </a:solidFill>
                <a:latin typeface="Consolas" panose="020B0609020204030204" pitchFamily="49" charset="0"/>
              </a:rPr>
              <a:t>out</a:t>
            </a:r>
            <a:r>
              <a:rPr lang="en-US" sz="1900" b="1" dirty="0">
                <a:latin typeface="Consolas" panose="020B0609020204030204" pitchFamily="49" charset="0"/>
              </a:rPr>
              <a:t> </a:t>
            </a:r>
            <a:r>
              <a:rPr lang="en-US" sz="1900" b="1" dirty="0" err="1">
                <a:latin typeface="Consolas" panose="020B0609020204030204" pitchFamily="49" charset="0"/>
              </a:rPr>
              <a:t>TOutput</a:t>
            </a:r>
            <a:r>
              <a:rPr lang="en-US" sz="1900" b="1" dirty="0">
                <a:latin typeface="Consolas" panose="020B0609020204030204" pitchFamily="49" charset="0"/>
              </a:rPr>
              <a:t>&gt;</a:t>
            </a:r>
          </a:p>
          <a:p>
            <a:pPr marL="0" indent="0" algn="just">
              <a:buFontTx/>
              <a:buNone/>
              <a:defRPr/>
            </a:pPr>
            <a:r>
              <a:rPr lang="en-US" sz="1900" b="1" dirty="0">
                <a:latin typeface="Consolas" panose="020B0609020204030204" pitchFamily="49" charset="0"/>
              </a:rPr>
              <a:t>(</a:t>
            </a:r>
            <a:r>
              <a:rPr lang="en-US" sz="1900" b="1" dirty="0" err="1">
                <a:latin typeface="Consolas" panose="020B0609020204030204" pitchFamily="49" charset="0"/>
              </a:rPr>
              <a:t>TInput</a:t>
            </a:r>
            <a:r>
              <a:rPr lang="en-US" sz="1900" b="1" dirty="0">
                <a:latin typeface="Consolas" panose="020B0609020204030204" pitchFamily="49" charset="0"/>
              </a:rPr>
              <a:t> input)</a:t>
            </a:r>
          </a:p>
          <a:p>
            <a:pPr marL="0" indent="0" algn="just">
              <a:buFontTx/>
              <a:buNone/>
              <a:defRPr/>
            </a:pPr>
            <a:r>
              <a:rPr lang="en-US" sz="1900" b="1" dirty="0">
                <a:latin typeface="Consolas" panose="020B0609020204030204" pitchFamily="49" charset="0"/>
              </a:rPr>
              <a:t>public static void </a:t>
            </a:r>
            <a:r>
              <a:rPr lang="en-US" sz="19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ForEach</a:t>
            </a:r>
            <a:r>
              <a:rPr lang="en-US" sz="1900" b="1" dirty="0">
                <a:latin typeface="Consolas" panose="020B0609020204030204" pitchFamily="49" charset="0"/>
              </a:rPr>
              <a:t>&lt;T&gt;(T[] array, Action&lt;T&gt; action )</a:t>
            </a:r>
          </a:p>
          <a:p>
            <a:pPr marL="0" indent="0" algn="just">
              <a:buFontTx/>
              <a:buNone/>
              <a:defRPr/>
            </a:pPr>
            <a:r>
              <a:rPr lang="fr-FR" sz="1900" b="1" dirty="0">
                <a:latin typeface="Consolas" panose="020B0609020204030204" pitchFamily="49" charset="0"/>
              </a:rPr>
              <a:t>public </a:t>
            </a:r>
            <a:r>
              <a:rPr lang="fr-FR" sz="1900" b="1" dirty="0">
                <a:solidFill>
                  <a:srgbClr val="FF0000"/>
                </a:solidFill>
                <a:latin typeface="Consolas" panose="020B0609020204030204" pitchFamily="49" charset="0"/>
              </a:rPr>
              <a:t>delegate</a:t>
            </a:r>
            <a:r>
              <a:rPr lang="fr-FR" sz="1900" b="1" dirty="0">
                <a:latin typeface="Consolas" panose="020B0609020204030204" pitchFamily="49" charset="0"/>
              </a:rPr>
              <a:t> void </a:t>
            </a:r>
            <a:r>
              <a:rPr lang="fr-FR" sz="1900" b="1" dirty="0">
                <a:solidFill>
                  <a:srgbClr val="FF0000"/>
                </a:solidFill>
                <a:latin typeface="Consolas" panose="020B0609020204030204" pitchFamily="49" charset="0"/>
              </a:rPr>
              <a:t>Action</a:t>
            </a:r>
            <a:r>
              <a:rPr lang="fr-FR" sz="1900" b="1" dirty="0">
                <a:latin typeface="Consolas" panose="020B0609020204030204" pitchFamily="49" charset="0"/>
              </a:rPr>
              <a:t>&lt;</a:t>
            </a:r>
            <a:r>
              <a:rPr lang="fr-FR" sz="1900" b="1" dirty="0">
                <a:solidFill>
                  <a:srgbClr val="FF0000"/>
                </a:solidFill>
                <a:latin typeface="Consolas" panose="020B0609020204030204" pitchFamily="49" charset="0"/>
              </a:rPr>
              <a:t>in</a:t>
            </a:r>
            <a:r>
              <a:rPr lang="fr-FR" sz="1900" b="1" dirty="0">
                <a:latin typeface="Consolas" panose="020B0609020204030204" pitchFamily="49" charset="0"/>
              </a:rPr>
              <a:t> T&gt;(T obj)</a:t>
            </a:r>
            <a:endParaRPr lang="ru-RU" sz="1900" b="1" dirty="0">
              <a:latin typeface="Consolas" panose="020B0609020204030204" pitchFamily="49" charset="0"/>
            </a:endParaRPr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36F639FD-5EAB-4BB3-8E8F-DB1A04F4F583}" type="slidenum">
              <a:rPr lang="ru-RU" altLang="ru-RU"/>
              <a:pPr/>
              <a:t>16</a:t>
            </a:fld>
            <a:endParaRPr lang="ru-RU" alt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2400" y="5943600"/>
            <a:ext cx="85705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In</a:t>
            </a:r>
            <a:r>
              <a:rPr lang="ru-RU" sz="1400" dirty="0"/>
              <a:t>:</a:t>
            </a:r>
            <a:r>
              <a:rPr lang="en-US" sz="1400" dirty="0"/>
              <a:t> </a:t>
            </a:r>
            <a:r>
              <a:rPr lang="en-US" sz="1400" dirty="0">
                <a:hlinkClick r:id="rId2"/>
              </a:rPr>
              <a:t>https://docs.microsoft.com/en-us/dotnet/csharp/language-reference/keywords/in-generic-modifier</a:t>
            </a:r>
            <a:endParaRPr lang="en-US" sz="1400" dirty="0"/>
          </a:p>
          <a:p>
            <a:r>
              <a:rPr lang="en-US" sz="1400" dirty="0"/>
              <a:t>Out</a:t>
            </a:r>
            <a:r>
              <a:rPr lang="ru-RU" sz="1400" dirty="0"/>
              <a:t>: </a:t>
            </a:r>
            <a:r>
              <a:rPr lang="en-US" sz="1400" dirty="0">
                <a:hlinkClick r:id="rId3"/>
              </a:rPr>
              <a:t>https://docs.microsoft.com/en-us/dotnet/csharp/language-reference/keywords/out-generic-modifier</a:t>
            </a:r>
            <a:endParaRPr lang="ru-RU" sz="1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3">
            <a:extLst>
              <a:ext uri="{FF2B5EF4-FFF2-40B4-BE49-F238E27FC236}">
                <a16:creationId xmlns:a16="http://schemas.microsoft.com/office/drawing/2014/main" id="{248DACD1-C88D-4A12-B028-85B059908B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3EB51CE3-F900-4C66-8304-25EC18E1DB05}" type="slidenum">
              <a:rPr lang="ru-RU" altLang="ru-RU"/>
              <a:pPr/>
              <a:t>17</a:t>
            </a:fld>
            <a:endParaRPr lang="ru-RU" alt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ABF4F8D-C2A9-4DAE-ACA5-81F00EE8F6CD}"/>
              </a:ext>
            </a:extLst>
          </p:cNvPr>
          <p:cNvSpPr txBox="1"/>
          <p:nvPr/>
        </p:nvSpPr>
        <p:spPr>
          <a:xfrm>
            <a:off x="6787445" y="728334"/>
            <a:ext cx="2127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Код метода </a:t>
            </a:r>
            <a:r>
              <a:rPr lang="en-US" dirty="0"/>
              <a:t>Main()</a:t>
            </a:r>
            <a:endParaRPr lang="ru-RU" dirty="0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75D3B454-16EC-4B21-8DE9-9F63E46FD9F0}"/>
              </a:ext>
            </a:extLst>
          </p:cNvPr>
          <p:cNvSpPr/>
          <p:nvPr/>
        </p:nvSpPr>
        <p:spPr>
          <a:xfrm>
            <a:off x="394996" y="736883"/>
            <a:ext cx="8520404" cy="452431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[] array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[5];</a:t>
            </a:r>
          </a:p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maxEl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0; 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Формирование нового массива, число элементов которого как у </a:t>
            </a:r>
            <a:r>
              <a:rPr lang="ru-RU" sz="16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array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: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fr-FR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Converter</a:t>
            </a:r>
            <a:r>
              <a:rPr lang="fr-F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fr-FR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fr-FR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  <a:r>
              <a:rPr lang="fr-FR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fr-F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fr-FR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convertFuncDbl</a:t>
            </a:r>
            <a:r>
              <a:rPr lang="fr-F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p =&gt; {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res;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Введите число: 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(!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.TryParse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(),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res));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(res &gt;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maxEl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maxEl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res;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res;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};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array =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Array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.ConvertAll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(array,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convertFuncDbl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maxEl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 = {0}"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maxEl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//.. Преобразования массива в массив другого типа: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Converter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convertFuncStr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			s =&gt; (s /=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maxEl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).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ToString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"0.00"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 + 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  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[] line =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Array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.ConvertAll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(array,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convertFuncStr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Array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.ForEach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(line,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endParaRPr lang="en-US" sz="16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669F332-EEF0-4CA1-8001-B6AD320FC9C0}"/>
              </a:ext>
            </a:extLst>
          </p:cNvPr>
          <p:cNvSpPr txBox="1"/>
          <p:nvPr/>
        </p:nvSpPr>
        <p:spPr>
          <a:xfrm>
            <a:off x="4771302" y="4905593"/>
            <a:ext cx="3563796" cy="181588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1400" b="1" dirty="0">
                <a:latin typeface="Consolas" panose="020B0609020204030204" pitchFamily="49" charset="0"/>
              </a:rPr>
              <a:t>//Результаты выполнения программы:</a:t>
            </a:r>
          </a:p>
          <a:p>
            <a:r>
              <a:rPr lang="ru-RU" sz="1400" b="1" dirty="0">
                <a:latin typeface="Consolas" panose="020B0609020204030204" pitchFamily="49" charset="0"/>
              </a:rPr>
              <a:t>//Введите число: 2&lt;</a:t>
            </a:r>
            <a:r>
              <a:rPr lang="en-US" sz="1400" b="1" dirty="0">
                <a:latin typeface="Consolas" panose="020B0609020204030204" pitchFamily="49" charset="0"/>
              </a:rPr>
              <a:t>ENTER&gt;</a:t>
            </a:r>
          </a:p>
          <a:p>
            <a:r>
              <a:rPr lang="ru-RU" sz="1400" b="1" dirty="0">
                <a:latin typeface="Consolas" panose="020B0609020204030204" pitchFamily="49" charset="0"/>
              </a:rPr>
              <a:t>//Введите число: 8&lt;</a:t>
            </a:r>
            <a:r>
              <a:rPr lang="en-US" sz="1400" b="1" dirty="0">
                <a:latin typeface="Consolas" panose="020B0609020204030204" pitchFamily="49" charset="0"/>
              </a:rPr>
              <a:t>ENTER&gt;</a:t>
            </a:r>
          </a:p>
          <a:p>
            <a:r>
              <a:rPr lang="ru-RU" sz="1400" b="1" dirty="0">
                <a:latin typeface="Consolas" panose="020B0609020204030204" pitchFamily="49" charset="0"/>
              </a:rPr>
              <a:t>//Введите число: 4&lt;</a:t>
            </a:r>
            <a:r>
              <a:rPr lang="en-US" sz="1400" b="1" dirty="0">
                <a:latin typeface="Consolas" panose="020B0609020204030204" pitchFamily="49" charset="0"/>
              </a:rPr>
              <a:t>ENTER&gt;</a:t>
            </a:r>
          </a:p>
          <a:p>
            <a:r>
              <a:rPr lang="ru-RU" sz="1400" b="1" dirty="0">
                <a:latin typeface="Consolas" panose="020B0609020204030204" pitchFamily="49" charset="0"/>
              </a:rPr>
              <a:t>//Введите число: 5&lt;</a:t>
            </a:r>
            <a:r>
              <a:rPr lang="en-US" sz="1400" b="1" dirty="0">
                <a:latin typeface="Consolas" panose="020B0609020204030204" pitchFamily="49" charset="0"/>
              </a:rPr>
              <a:t>ENTER&gt;</a:t>
            </a:r>
          </a:p>
          <a:p>
            <a:r>
              <a:rPr lang="ru-RU" sz="1400" b="1" dirty="0">
                <a:latin typeface="Consolas" panose="020B0609020204030204" pitchFamily="49" charset="0"/>
              </a:rPr>
              <a:t>//Введите число: 1&lt;</a:t>
            </a:r>
            <a:r>
              <a:rPr lang="en-US" sz="1400" b="1" dirty="0">
                <a:latin typeface="Consolas" panose="020B0609020204030204" pitchFamily="49" charset="0"/>
              </a:rPr>
              <a:t>ENTER&gt;</a:t>
            </a:r>
          </a:p>
          <a:p>
            <a:r>
              <a:rPr lang="en-US" sz="1400" b="1" dirty="0">
                <a:latin typeface="Consolas" panose="020B0609020204030204" pitchFamily="49" charset="0"/>
              </a:rPr>
              <a:t>//</a:t>
            </a:r>
            <a:r>
              <a:rPr lang="en-US" sz="1400" b="1" dirty="0" err="1">
                <a:latin typeface="Consolas" panose="020B0609020204030204" pitchFamily="49" charset="0"/>
              </a:rPr>
              <a:t>maxEl</a:t>
            </a:r>
            <a:r>
              <a:rPr lang="en-US" sz="1400" b="1" dirty="0">
                <a:latin typeface="Consolas" panose="020B0609020204030204" pitchFamily="49" charset="0"/>
              </a:rPr>
              <a:t> = 8</a:t>
            </a:r>
          </a:p>
          <a:p>
            <a:r>
              <a:rPr lang="ru-RU" sz="1400" b="1" dirty="0">
                <a:latin typeface="Consolas" panose="020B0609020204030204" pitchFamily="49" charset="0"/>
              </a:rPr>
              <a:t>//0,25  1,00  0,50  0,63  0,13</a:t>
            </a:r>
          </a:p>
        </p:txBody>
      </p: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2A45AA87-40F7-4740-9003-DBAE9635E0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  <a:endParaRPr lang="ru-RU" sz="28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CACB0E9-5B61-4344-B03E-74463847182B}"/>
              </a:ext>
            </a:extLst>
          </p:cNvPr>
          <p:cNvSpPr txBox="1"/>
          <p:nvPr/>
        </p:nvSpPr>
        <p:spPr>
          <a:xfrm>
            <a:off x="235598" y="5345005"/>
            <a:ext cx="453570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Дополнительно: добавьте при выводе фразы </a:t>
            </a:r>
            <a:r>
              <a:rPr lang="en-US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Введите число: " </a:t>
            </a:r>
            <a:r>
              <a:rPr lang="ru-RU" dirty="0"/>
              <a:t>информацию об индексе вводимого элемента массива (используйте захват переменной</a:t>
            </a:r>
            <a:r>
              <a:rPr lang="ru-RU" sz="1800" dirty="0"/>
              <a:t>).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6. Подготовка к задаче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DBFE84-E20D-4250-AB72-59B9E2A445A1}"/>
              </a:ext>
            </a:extLst>
          </p:cNvPr>
          <p:cNvSpPr txBox="1"/>
          <p:nvPr/>
        </p:nvSpPr>
        <p:spPr>
          <a:xfrm>
            <a:off x="228600" y="914400"/>
            <a:ext cx="8686800" cy="563231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pt-BR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pt-BR" sz="1800" dirty="0">
                <a:solidFill>
                  <a:srgbClr val="000000"/>
                </a:solidFill>
                <a:latin typeface="Consolas" panose="020B0609020204030204" pitchFamily="49" charset="0"/>
              </a:rPr>
              <a:t>[] ar = { 6, 5, 4, 4, 3, 2, 4, 1, 2, 3, 4, 2, 4 };</a:t>
            </a:r>
          </a:p>
          <a:p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Array.Sort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ar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,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сортировка по убыванию: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x,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y) =&gt;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ru-RU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(x &lt; y) </a:t>
            </a:r>
            <a:r>
              <a:rPr lang="ru-RU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1;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нарушен порядок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(x == y)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-1;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);</a:t>
            </a: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memb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"{0} 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memb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Array.Sort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ar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,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сортировка по четности: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(x, y) =&gt; 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явный тип параметров не обязателен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                if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(x % 2 != 0 &amp; y % 2 == 0)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1;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(x == y)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-1;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верный порядок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);</a:t>
            </a: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memb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"{0} 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memb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</p:txBody>
      </p:sp>
    </p:spTree>
    <p:extLst>
      <p:ext uri="{BB962C8B-B14F-4D97-AF65-F5344CB8AC3E}">
        <p14:creationId xmlns:p14="http://schemas.microsoft.com/office/powerpoint/2010/main" val="32810978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</a:t>
            </a:r>
          </a:p>
        </p:txBody>
      </p:sp>
      <p:sp>
        <p:nvSpPr>
          <p:cNvPr id="18436" name="Прямоугольник 3"/>
          <p:cNvSpPr>
            <a:spLocks noChangeArrowheads="1"/>
          </p:cNvSpPr>
          <p:nvPr/>
        </p:nvSpPr>
        <p:spPr bwMode="auto">
          <a:xfrm>
            <a:off x="227013" y="838200"/>
            <a:ext cx="8689975" cy="5863144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None/>
            </a:pPr>
            <a:r>
              <a:rPr lang="ru-RU" sz="1500" dirty="0"/>
              <a:t>Создать класс </a:t>
            </a:r>
            <a:r>
              <a:rPr lang="en-US" sz="1500" b="1" dirty="0"/>
              <a:t>Plant</a:t>
            </a:r>
            <a:r>
              <a:rPr lang="ru-RU" sz="1500" dirty="0"/>
              <a:t>:</a:t>
            </a:r>
          </a:p>
          <a:p>
            <a:pPr>
              <a:buNone/>
            </a:pPr>
            <a:r>
              <a:rPr lang="ru-RU" sz="1500" dirty="0"/>
              <a:t>- закрытые вещественные поля: рост (</a:t>
            </a:r>
            <a:r>
              <a:rPr lang="ru-RU" sz="1500" b="1" dirty="0" err="1"/>
              <a:t>growth</a:t>
            </a:r>
            <a:r>
              <a:rPr lang="ru-RU" sz="1500" dirty="0"/>
              <a:t>), светочувствительность (</a:t>
            </a:r>
            <a:r>
              <a:rPr lang="ru-RU" sz="1500" b="1" dirty="0" err="1"/>
              <a:t>photosensitivity</a:t>
            </a:r>
            <a:r>
              <a:rPr lang="ru-RU" sz="1500" dirty="0"/>
              <a:t>) и морозоустойчивость (</a:t>
            </a:r>
            <a:r>
              <a:rPr lang="ru-RU" sz="1500" b="1" dirty="0" err="1"/>
              <a:t>frostresistance</a:t>
            </a:r>
            <a:r>
              <a:rPr lang="ru-RU" sz="1500" dirty="0"/>
              <a:t>). Светочувствительность и морозоустойчивость – параметры имеющие значение от 0 до 100 включительно.</a:t>
            </a:r>
          </a:p>
          <a:p>
            <a:pPr>
              <a:buNone/>
            </a:pPr>
            <a:r>
              <a:rPr lang="ru-RU" sz="1500" dirty="0"/>
              <a:t>- открытый конструктор с тремя параметрами;</a:t>
            </a:r>
          </a:p>
          <a:p>
            <a:pPr>
              <a:buNone/>
            </a:pPr>
            <a:r>
              <a:rPr lang="ru-RU" sz="1500" dirty="0"/>
              <a:t>- открытые свойства для информации о росте, </a:t>
            </a:r>
            <a:r>
              <a:rPr lang="ru-RU" sz="1500" dirty="0" err="1"/>
              <a:t>светочувствительносте</a:t>
            </a:r>
            <a:r>
              <a:rPr lang="ru-RU" sz="1500" dirty="0"/>
              <a:t> и морозоустойчивости;</a:t>
            </a:r>
          </a:p>
          <a:p>
            <a:pPr>
              <a:buNone/>
            </a:pPr>
            <a:r>
              <a:rPr lang="ru-RU" sz="1500" dirty="0"/>
              <a:t>- переопределенный метод </a:t>
            </a:r>
            <a:r>
              <a:rPr lang="en-US" sz="1500" b="1" dirty="0" err="1"/>
              <a:t>ToString</a:t>
            </a:r>
            <a:r>
              <a:rPr lang="en-US" sz="1500" b="1" dirty="0"/>
              <a:t>()</a:t>
            </a:r>
            <a:r>
              <a:rPr lang="en-US" sz="1500" dirty="0"/>
              <a:t>, </a:t>
            </a:r>
            <a:r>
              <a:rPr lang="en-US" sz="1500" dirty="0" err="1"/>
              <a:t>выводящий</a:t>
            </a:r>
            <a:r>
              <a:rPr lang="en-US" sz="1500" dirty="0"/>
              <a:t> </a:t>
            </a:r>
            <a:r>
              <a:rPr lang="en-US" sz="1500" dirty="0" err="1"/>
              <a:t>информацию</a:t>
            </a:r>
            <a:r>
              <a:rPr lang="en-US" sz="1500" dirty="0"/>
              <a:t> </a:t>
            </a:r>
            <a:r>
              <a:rPr lang="en-US" sz="1500" dirty="0" err="1"/>
              <a:t>о</a:t>
            </a:r>
            <a:r>
              <a:rPr lang="en-US" sz="1500" dirty="0"/>
              <a:t> </a:t>
            </a:r>
            <a:r>
              <a:rPr lang="en-US" sz="1500" dirty="0" err="1"/>
              <a:t>растении</a:t>
            </a:r>
            <a:r>
              <a:rPr lang="en-US" sz="1500" dirty="0"/>
              <a:t> </a:t>
            </a:r>
            <a:r>
              <a:rPr lang="en-US" sz="1500" dirty="0" err="1"/>
              <a:t>на</a:t>
            </a:r>
            <a:r>
              <a:rPr lang="en-US" sz="1500" dirty="0"/>
              <a:t> </a:t>
            </a:r>
            <a:r>
              <a:rPr lang="en-US" sz="1500" dirty="0" err="1"/>
              <a:t>экран</a:t>
            </a:r>
            <a:r>
              <a:rPr lang="en-US" sz="1500" dirty="0"/>
              <a:t> (</a:t>
            </a:r>
            <a:r>
              <a:rPr lang="ru-RU" sz="1500" dirty="0"/>
              <a:t>рост, светочувствительность, морозоустойчивость).</a:t>
            </a:r>
          </a:p>
          <a:p>
            <a:pPr>
              <a:buNone/>
            </a:pPr>
            <a:r>
              <a:rPr lang="ru-RU" sz="1500" dirty="0"/>
              <a:t>В основной программе пользователь с клавиатуры вводит </a:t>
            </a:r>
            <a:r>
              <a:rPr lang="en-US" sz="1500" dirty="0" err="1"/>
              <a:t>число</a:t>
            </a:r>
            <a:r>
              <a:rPr lang="en-US" sz="1500" dirty="0"/>
              <a:t> </a:t>
            </a:r>
            <a:r>
              <a:rPr lang="en-US" sz="1500" b="1" dirty="0"/>
              <a:t>n</a:t>
            </a:r>
            <a:r>
              <a:rPr lang="en-US" sz="1500" dirty="0"/>
              <a:t>. </a:t>
            </a:r>
            <a:r>
              <a:rPr lang="ru-RU" sz="1500" dirty="0"/>
              <a:t>Создайте массив из </a:t>
            </a:r>
            <a:r>
              <a:rPr lang="ru-RU" sz="1500" b="1" dirty="0" err="1"/>
              <a:t>n</a:t>
            </a:r>
            <a:r>
              <a:rPr lang="ru-RU" sz="1500" dirty="0"/>
              <a:t> растений и заполните их объектами, инициализированными случайными вещественными числами: рост от 25 до 100 см, светочувствительность от 0 до 100, морозоустойчивость 0 до 80. </a:t>
            </a:r>
          </a:p>
          <a:p>
            <a:r>
              <a:rPr lang="ru-RU" sz="1500" dirty="0"/>
              <a:t>Выведите на экран, используя метод </a:t>
            </a:r>
            <a:r>
              <a:rPr lang="ru-RU" sz="1500" b="1" dirty="0" err="1"/>
              <a:t>Array.For</a:t>
            </a:r>
            <a:r>
              <a:rPr lang="en-US" sz="1500" b="1" dirty="0"/>
              <a:t>E</a:t>
            </a:r>
            <a:r>
              <a:rPr lang="ru-RU" sz="1500" b="1" dirty="0" err="1"/>
              <a:t>ach</a:t>
            </a:r>
            <a:r>
              <a:rPr lang="en-US" sz="1500" b="1" dirty="0"/>
              <a:t>()</a:t>
            </a:r>
            <a:r>
              <a:rPr lang="ru-RU" sz="1500" dirty="0"/>
              <a:t>, сведения о растениях из массива. </a:t>
            </a:r>
          </a:p>
          <a:p>
            <a:r>
              <a:rPr lang="ru-RU" sz="1500" dirty="0"/>
              <a:t>Отсортируйте массив с использованием метода </a:t>
            </a:r>
            <a:r>
              <a:rPr lang="ru-RU" sz="1500" b="1" dirty="0" err="1"/>
              <a:t>Array.Sort</a:t>
            </a:r>
            <a:r>
              <a:rPr lang="en-US" sz="1500" b="1" dirty="0"/>
              <a:t>()</a:t>
            </a:r>
            <a:r>
              <a:rPr lang="ru-RU" sz="1500" b="1" dirty="0"/>
              <a:t> </a:t>
            </a:r>
            <a:r>
              <a:rPr lang="ru-RU" sz="1500" dirty="0"/>
              <a:t>по убыванию роста и снова выведите. Используйте анонимный метод.</a:t>
            </a:r>
          </a:p>
          <a:p>
            <a:r>
              <a:rPr lang="ru-RU" sz="1500" dirty="0"/>
              <a:t>Затем отсортируйте массив с использованием метода </a:t>
            </a:r>
            <a:r>
              <a:rPr lang="ru-RU" sz="1500" b="1" dirty="0" err="1"/>
              <a:t>Array.Sort</a:t>
            </a:r>
            <a:r>
              <a:rPr lang="en-US" sz="1500" b="1" dirty="0"/>
              <a:t>()</a:t>
            </a:r>
            <a:r>
              <a:rPr lang="ru-RU" sz="1500" b="1" dirty="0"/>
              <a:t> </a:t>
            </a:r>
            <a:r>
              <a:rPr lang="ru-RU" sz="1500" dirty="0"/>
              <a:t>по возрастанию морозоустойчивости и выведите на экран. Используйте лямбда-выражение.</a:t>
            </a:r>
          </a:p>
          <a:p>
            <a:r>
              <a:rPr lang="ru-RU" sz="1500" dirty="0"/>
              <a:t>Затем отсортируйте массив с использованием метода </a:t>
            </a:r>
            <a:r>
              <a:rPr lang="ru-RU" sz="1500" b="1" dirty="0" err="1"/>
              <a:t>Array.Sort</a:t>
            </a:r>
            <a:r>
              <a:rPr lang="ru-RU" sz="1500" b="1" dirty="0"/>
              <a:t>() </a:t>
            </a:r>
            <a:r>
              <a:rPr lang="ru-RU" sz="1500" dirty="0"/>
              <a:t>по четности светочувствительности и выведите на экран. Используйте самостоятельно определенный метод.</a:t>
            </a:r>
          </a:p>
          <a:p>
            <a:r>
              <a:rPr lang="ru-RU" sz="1500" dirty="0"/>
              <a:t>Измените параметр морозоустойчивость у всех растений массива, используя метод </a:t>
            </a:r>
            <a:r>
              <a:rPr lang="en-US" sz="1500" b="1" dirty="0" err="1"/>
              <a:t>Array.ConvertAll</a:t>
            </a:r>
            <a:r>
              <a:rPr lang="ru-RU" sz="1500" b="1" dirty="0"/>
              <a:t>()</a:t>
            </a:r>
            <a:r>
              <a:rPr lang="ru-RU" sz="1500" dirty="0"/>
              <a:t>. Морозоустойчивость меняем по следующему правилу: четные значения уменьшаем в 3 раза, нечетные значения уменьшаем в 2 раза.</a:t>
            </a:r>
          </a:p>
        </p:txBody>
      </p:sp>
    </p:spTree>
    <p:extLst>
      <p:ext uri="{BB962C8B-B14F-4D97-AF65-F5344CB8AC3E}">
        <p14:creationId xmlns:p14="http://schemas.microsoft.com/office/powerpoint/2010/main" val="22502955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Преобразование строк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229600" cy="5287962"/>
          </a:xfrm>
          <a:ln>
            <a:solidFill>
              <a:schemeClr val="accent1"/>
            </a:solidFill>
          </a:ln>
        </p:spPr>
        <p:txBody>
          <a:bodyPr>
            <a:normAutofit fontScale="62500" lnSpcReduction="20000"/>
          </a:bodyPr>
          <a:lstStyle/>
          <a:p>
            <a:r>
              <a:rPr lang="ru-RU" b="1" dirty="0"/>
              <a:t>В библиотеке классов описать:</a:t>
            </a:r>
          </a:p>
          <a:p>
            <a:pPr lvl="1"/>
            <a:r>
              <a:rPr lang="ru-RU" dirty="0"/>
              <a:t> делегат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ConvertRule</a:t>
            </a:r>
            <a:r>
              <a:rPr lang="ru-RU" dirty="0"/>
              <a:t>, представляющий методы, возвращающие строку, с одним параметром – строкой</a:t>
            </a:r>
          </a:p>
          <a:p>
            <a:pPr lvl="1"/>
            <a:r>
              <a:rPr lang="ru-RU" dirty="0"/>
              <a:t>Класс 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Converter</a:t>
            </a:r>
            <a:r>
              <a:rPr lang="ru-RU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ru-RU" dirty="0"/>
              <a:t>с нестатическим методом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Convert(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str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ConvertRule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cr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ru-RU" dirty="0"/>
              <a:t>. Метод преобразует строку</a:t>
            </a:r>
            <a:r>
              <a:rPr lang="en-US" dirty="0"/>
              <a:t>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str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dirty="0"/>
              <a:t>по правилу 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cr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</a:p>
          <a:p>
            <a:r>
              <a:rPr lang="ru-RU" b="1" dirty="0"/>
              <a:t>В проекте консольного приложения описать два метода преобразования строк</a:t>
            </a:r>
            <a:r>
              <a:rPr lang="ru-RU" dirty="0"/>
              <a:t>:</a:t>
            </a:r>
          </a:p>
          <a:p>
            <a:pPr lvl="1"/>
            <a:r>
              <a:rPr lang="en-US" b="1" dirty="0">
                <a:latin typeface="Consolas" panose="020B0609020204030204" pitchFamily="49" charset="0"/>
              </a:rPr>
              <a:t>public static string </a:t>
            </a:r>
            <a:r>
              <a:rPr lang="en-US" b="1" dirty="0" err="1">
                <a:latin typeface="Consolas" panose="020B0609020204030204" pitchFamily="49" charset="0"/>
              </a:rPr>
              <a:t>RemoveDigits</a:t>
            </a:r>
            <a:r>
              <a:rPr lang="en-US" b="1" dirty="0">
                <a:latin typeface="Consolas" panose="020B0609020204030204" pitchFamily="49" charset="0"/>
              </a:rPr>
              <a:t>(string </a:t>
            </a:r>
            <a:r>
              <a:rPr lang="en-US" b="1" dirty="0" err="1">
                <a:latin typeface="Consolas" panose="020B0609020204030204" pitchFamily="49" charset="0"/>
              </a:rPr>
              <a:t>str</a:t>
            </a:r>
            <a:r>
              <a:rPr lang="en-US" b="1" dirty="0">
                <a:latin typeface="Consolas" panose="020B0609020204030204" pitchFamily="49" charset="0"/>
              </a:rPr>
              <a:t>)</a:t>
            </a:r>
            <a:r>
              <a:rPr lang="ru-RU" b="1" dirty="0">
                <a:latin typeface="Consolas" panose="020B0609020204030204" pitchFamily="49" charset="0"/>
              </a:rPr>
              <a:t> </a:t>
            </a:r>
            <a:r>
              <a:rPr lang="ru-RU" dirty="0"/>
              <a:t>– возвращает строку, полученную из </a:t>
            </a:r>
            <a:r>
              <a:rPr lang="en-US" b="1" dirty="0" err="1">
                <a:latin typeface="Consolas" panose="020B0609020204030204" pitchFamily="49" charset="0"/>
              </a:rPr>
              <a:t>str</a:t>
            </a:r>
            <a:r>
              <a:rPr lang="ru-RU" dirty="0"/>
              <a:t> удалением цифр</a:t>
            </a:r>
          </a:p>
          <a:p>
            <a:pPr lvl="1"/>
            <a:r>
              <a:rPr lang="en-US" dirty="0"/>
              <a:t> </a:t>
            </a:r>
            <a:r>
              <a:rPr lang="en-US" b="1" dirty="0">
                <a:latin typeface="Consolas" panose="020B0609020204030204" pitchFamily="49" charset="0"/>
              </a:rPr>
              <a:t>public static string </a:t>
            </a:r>
            <a:r>
              <a:rPr lang="en-US" b="1" dirty="0" err="1">
                <a:latin typeface="Consolas" panose="020B0609020204030204" pitchFamily="49" charset="0"/>
              </a:rPr>
              <a:t>RemoveSpaces</a:t>
            </a:r>
            <a:r>
              <a:rPr lang="en-US" b="1" dirty="0">
                <a:latin typeface="Consolas" panose="020B0609020204030204" pitchFamily="49" charset="0"/>
              </a:rPr>
              <a:t>(string </a:t>
            </a:r>
            <a:r>
              <a:rPr lang="en-US" b="1" dirty="0" err="1">
                <a:latin typeface="Consolas" panose="020B0609020204030204" pitchFamily="49" charset="0"/>
              </a:rPr>
              <a:t>str</a:t>
            </a:r>
            <a:r>
              <a:rPr lang="en-US" b="1" dirty="0">
                <a:latin typeface="Consolas" panose="020B0609020204030204" pitchFamily="49" charset="0"/>
              </a:rPr>
              <a:t>)</a:t>
            </a:r>
            <a:r>
              <a:rPr lang="ru-RU" b="1" dirty="0">
                <a:latin typeface="Consolas" panose="020B0609020204030204" pitchFamily="49" charset="0"/>
              </a:rPr>
              <a:t> </a:t>
            </a:r>
            <a:r>
              <a:rPr lang="ru-RU" dirty="0">
                <a:latin typeface="Consolas" panose="020B0609020204030204" pitchFamily="49" charset="0"/>
              </a:rPr>
              <a:t>– возвращает строку, полученную из </a:t>
            </a:r>
            <a:r>
              <a:rPr lang="en-US" b="1" dirty="0" err="1">
                <a:latin typeface="Consolas" panose="020B0609020204030204" pitchFamily="49" charset="0"/>
              </a:rPr>
              <a:t>str</a:t>
            </a:r>
            <a:r>
              <a:rPr lang="ru-RU" dirty="0">
                <a:latin typeface="Consolas" panose="020B0609020204030204" pitchFamily="49" charset="0"/>
              </a:rPr>
              <a:t> удалением пробелов</a:t>
            </a:r>
          </a:p>
          <a:p>
            <a:pPr lvl="1"/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В методе 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Main()</a:t>
            </a:r>
            <a:r>
              <a:rPr lang="ru-RU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описать массив тестовых строк, связать методы с объектом-делегатом типа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ConvertRule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и протестировать работу каждого метода.</a:t>
            </a:r>
          </a:p>
          <a:p>
            <a:pPr lvl="1"/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Связать один многоадресный делегат с обоими методами и протестировать вызовы на том же массиве строк.</a:t>
            </a:r>
          </a:p>
          <a:p>
            <a:pPr lvl="1"/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Добиться последовательного применения обоих преобразований к элементам массива на многоадресном делегате (использовать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GetInvoctionList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E9A76C-0BE2-4008-8AB6-56A3F87C08F4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298709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2445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Задания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дом</a:t>
            </a:r>
            <a:endParaRPr lang="ru-RU" sz="28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795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C854123-E977-481F-BAD6-7E26927BABA1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20</a:t>
            </a:fld>
            <a:endParaRPr lang="ru-RU" altLang="ru-RU" sz="1400"/>
          </a:p>
        </p:txBody>
      </p:sp>
      <p:sp>
        <p:nvSpPr>
          <p:cNvPr id="7" name="Прямоугольник 3"/>
          <p:cNvSpPr>
            <a:spLocks noChangeArrowheads="1"/>
          </p:cNvSpPr>
          <p:nvPr/>
        </p:nvSpPr>
        <p:spPr bwMode="auto">
          <a:xfrm>
            <a:off x="264318" y="685800"/>
            <a:ext cx="8615363" cy="5016758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ru-RU" sz="1600" dirty="0"/>
              <a:t>В консольном приложении сформировать массив из десяти случайных целых элементов, со значениями из диапазона (–15; 15). Используя метод </a:t>
            </a:r>
            <a:r>
              <a:rPr lang="en-US" sz="1600" b="1" dirty="0"/>
              <a:t>Array</a:t>
            </a:r>
            <a:r>
              <a:rPr lang="ru-RU" sz="1600" b="1" dirty="0"/>
              <a:t>.</a:t>
            </a:r>
            <a:r>
              <a:rPr lang="en-US" sz="1600" b="1" dirty="0"/>
              <a:t>Sort</a:t>
            </a:r>
            <a:r>
              <a:rPr lang="ru-RU" sz="1600" b="1" dirty="0"/>
              <a:t>()</a:t>
            </a:r>
            <a:r>
              <a:rPr lang="ru-RU" sz="1600" dirty="0"/>
              <a:t> отсортировать массив в порядке возрастания абсолютных значений его элементов, признак сортировки задавать лямбда-выражением. Исходный и отсортированный массивы вывести на экран. Для представления каждого значения элемента массива отвести четыре позиции.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ru-RU" sz="1600" dirty="0"/>
              <a:t>В консольном приложении сформировать массив </a:t>
            </a:r>
            <a:r>
              <a:rPr lang="en-US" sz="1600" b="1" dirty="0"/>
              <a:t>A</a:t>
            </a:r>
            <a:r>
              <a:rPr lang="en-US" sz="1600" dirty="0"/>
              <a:t> </a:t>
            </a:r>
            <a:r>
              <a:rPr lang="ru-RU" sz="1600" dirty="0"/>
              <a:t>из десяти случайных целых элементов, со значениями из диапазона (0; 20). Используя метод </a:t>
            </a:r>
            <a:r>
              <a:rPr lang="en-US" sz="1600" b="1" dirty="0"/>
              <a:t>Array</a:t>
            </a:r>
            <a:r>
              <a:rPr lang="ru-RU" sz="1600" b="1" dirty="0"/>
              <a:t>.</a:t>
            </a:r>
            <a:r>
              <a:rPr lang="en-US" sz="1600" b="1" dirty="0" err="1"/>
              <a:t>ConvertAll</a:t>
            </a:r>
            <a:r>
              <a:rPr lang="ru-RU" sz="1600" b="1" dirty="0"/>
              <a:t>()</a:t>
            </a:r>
            <a:r>
              <a:rPr lang="ru-RU" sz="1600" dirty="0"/>
              <a:t> получить массив </a:t>
            </a:r>
            <a:r>
              <a:rPr lang="en-US" sz="1600" b="1" dirty="0"/>
              <a:t>B</a:t>
            </a:r>
            <a:r>
              <a:rPr lang="ru-RU" sz="1600" dirty="0"/>
              <a:t> вещественных значений, каждое из которых представляет собой значение функции </a:t>
            </a:r>
            <a:r>
              <a:rPr lang="ru-RU" sz="1600" b="1" dirty="0"/>
              <a:t>1/</a:t>
            </a:r>
            <a:r>
              <a:rPr lang="en-US" sz="1600" b="1" i="1" dirty="0"/>
              <a:t>x</a:t>
            </a:r>
            <a:r>
              <a:rPr lang="ru-RU" sz="1600" dirty="0"/>
              <a:t> в точках, заданных элементами массива </a:t>
            </a:r>
            <a:r>
              <a:rPr lang="en-US" sz="1600" b="1" dirty="0"/>
              <a:t>A</a:t>
            </a:r>
            <a:r>
              <a:rPr lang="ru-RU" sz="1600" dirty="0"/>
              <a:t>, преобразование задавать лямбда-выражением. Значения элементов </a:t>
            </a:r>
            <a:r>
              <a:rPr lang="en-US" sz="1600" b="1" dirty="0"/>
              <a:t>A</a:t>
            </a:r>
            <a:r>
              <a:rPr lang="ru-RU" sz="1600" dirty="0"/>
              <a:t> и </a:t>
            </a:r>
            <a:r>
              <a:rPr lang="en-US" sz="1600" b="1" dirty="0"/>
              <a:t>B</a:t>
            </a:r>
            <a:r>
              <a:rPr lang="ru-RU" sz="1600" dirty="0"/>
              <a:t> вывести на экран. Точность вывода вещественных значений: два знака после десятичного разделителя.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ru-RU" sz="1600" dirty="0"/>
              <a:t>В консольном приложении сформировать массив </a:t>
            </a:r>
            <a:r>
              <a:rPr lang="en-US" sz="1600" b="1" dirty="0"/>
              <a:t>A</a:t>
            </a:r>
            <a:r>
              <a:rPr lang="en-US" sz="1600" dirty="0"/>
              <a:t> </a:t>
            </a:r>
            <a:r>
              <a:rPr lang="ru-RU" sz="1600" dirty="0"/>
              <a:t>из десяти случайных вещественных элементов, со значениями из диапазона (-3; 3). Используя метод </a:t>
            </a:r>
            <a:r>
              <a:rPr lang="en-US" sz="1600" b="1" dirty="0"/>
              <a:t>Array</a:t>
            </a:r>
            <a:r>
              <a:rPr lang="ru-RU" sz="1600" b="1" dirty="0"/>
              <a:t>.</a:t>
            </a:r>
            <a:r>
              <a:rPr lang="en-US" sz="1600" b="1" dirty="0" err="1"/>
              <a:t>ConvertAll</a:t>
            </a:r>
            <a:r>
              <a:rPr lang="ru-RU" sz="1600" b="1" dirty="0"/>
              <a:t>()</a:t>
            </a:r>
            <a:r>
              <a:rPr lang="ru-RU" sz="1600" dirty="0"/>
              <a:t> получить массив </a:t>
            </a:r>
            <a:r>
              <a:rPr lang="en-US" sz="1600" b="1" dirty="0"/>
              <a:t>B</a:t>
            </a:r>
            <a:r>
              <a:rPr lang="ru-RU" sz="1600" dirty="0"/>
              <a:t> целых значений, каждое из которых представляет собой целые части для неотрицательных, и 0 для отрицательных элементов массива </a:t>
            </a:r>
            <a:r>
              <a:rPr lang="en-US" sz="1600" b="1" dirty="0"/>
              <a:t>A</a:t>
            </a:r>
            <a:r>
              <a:rPr lang="ru-RU" sz="1600" dirty="0"/>
              <a:t>, преобразование задавать анонимным методом. Значения элементов </a:t>
            </a:r>
            <a:r>
              <a:rPr lang="en-US" sz="1600" b="1" dirty="0"/>
              <a:t>A</a:t>
            </a:r>
            <a:r>
              <a:rPr lang="ru-RU" sz="1600" dirty="0"/>
              <a:t> и </a:t>
            </a:r>
            <a:r>
              <a:rPr lang="en-US" sz="1600" b="1" dirty="0"/>
              <a:t>B</a:t>
            </a:r>
            <a:r>
              <a:rPr lang="ru-RU" sz="1600" dirty="0"/>
              <a:t> вывести на экран. Точность вывода вещественных значений: два знака после десятичного разделителя.</a:t>
            </a:r>
            <a:endParaRPr lang="ru-RU" sz="16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2400" dirty="0"/>
              <a:t>Используем делегат и обратный вызов для работы с состоянием объектов класса </a:t>
            </a:r>
            <a:r>
              <a:rPr lang="en-US" sz="2400" b="1" dirty="0"/>
              <a:t>Car</a:t>
            </a:r>
            <a:r>
              <a:rPr lang="ru-RU" sz="2400" dirty="0"/>
              <a:t>, представляющего машину. С помощью делегата будем оповещать вызывающий код об изменении состояния машины при разгоне и поломке при достижении максимальной скорости.</a:t>
            </a:r>
          </a:p>
          <a:p>
            <a:r>
              <a:rPr lang="ru-RU" sz="2400" dirty="0"/>
              <a:t>В вызывающем коде определим метод, который будет запускаться при оповещении.</a:t>
            </a:r>
            <a:endParaRPr lang="en-US" sz="2400" dirty="0"/>
          </a:p>
          <a:p>
            <a:pPr marL="971550" lvl="1" indent="-514350">
              <a:buFont typeface="+mj-lt"/>
              <a:buAutoNum type="arabicPeriod"/>
            </a:pPr>
            <a:endParaRPr lang="ru-RU" sz="2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04BAC3-824D-4287-BB00-DAEE42E77DF4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  <p:sp>
        <p:nvSpPr>
          <p:cNvPr id="5" name="TextBox 4"/>
          <p:cNvSpPr txBox="1"/>
          <p:nvPr/>
        </p:nvSpPr>
        <p:spPr>
          <a:xfrm>
            <a:off x="471055" y="6200343"/>
            <a:ext cx="83820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/>
              <a:t>Задача основана на примере из книги </a:t>
            </a:r>
            <a:r>
              <a:rPr lang="en-US" sz="1200" i="1" dirty="0"/>
              <a:t>A. </a:t>
            </a:r>
            <a:r>
              <a:rPr lang="en-US" sz="1200" i="1" dirty="0" err="1"/>
              <a:t>Troelsen</a:t>
            </a:r>
            <a:r>
              <a:rPr lang="en-US" sz="1200" i="1" dirty="0"/>
              <a:t>, Pro C# 5.0 and the .NET 4.5 </a:t>
            </a:r>
            <a:r>
              <a:rPr lang="en-US" sz="1200" i="1" dirty="0" err="1"/>
              <a:t>FrameWork</a:t>
            </a:r>
            <a:r>
              <a:rPr lang="en-US" sz="1200" i="1" dirty="0"/>
              <a:t>, p. 359</a:t>
            </a:r>
            <a:endParaRPr lang="ru-RU" sz="1200" i="1" dirty="0"/>
          </a:p>
        </p:txBody>
      </p:sp>
    </p:spTree>
    <p:extLst>
      <p:ext uri="{BB962C8B-B14F-4D97-AF65-F5344CB8AC3E}">
        <p14:creationId xmlns:p14="http://schemas.microsoft.com/office/powerpoint/2010/main" val="42273419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Исходная версия класса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E9A76C-0BE2-4008-8AB6-56A3F87C08F4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  <p:sp>
        <p:nvSpPr>
          <p:cNvPr id="6" name="Rectangle 5"/>
          <p:cNvSpPr/>
          <p:nvPr/>
        </p:nvSpPr>
        <p:spPr>
          <a:xfrm>
            <a:off x="571500" y="1777190"/>
            <a:ext cx="8001000" cy="4247317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Car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ru-RU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b="1" dirty="0">
                <a:solidFill>
                  <a:srgbClr val="008000"/>
                </a:solidFill>
                <a:latin typeface="Consolas" panose="020B0609020204030204" pitchFamily="49" charset="0"/>
              </a:rPr>
              <a:t>// Информация о внутреннем состоянии</a:t>
            </a:r>
            <a:endParaRPr lang="ru-RU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CurrentSpeed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MaxSpeed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PetName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r>
              <a:rPr lang="ru-RU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b="1" dirty="0">
                <a:solidFill>
                  <a:srgbClr val="008000"/>
                </a:solidFill>
                <a:latin typeface="Consolas" panose="020B0609020204030204" pitchFamily="49" charset="0"/>
              </a:rPr>
              <a:t>// Машина работоспособна?</a:t>
            </a:r>
            <a:endParaRPr lang="ru-RU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carIsDead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b="1" dirty="0">
                <a:solidFill>
                  <a:srgbClr val="008000"/>
                </a:solidFill>
                <a:latin typeface="Consolas" panose="020B0609020204030204" pitchFamily="49" charset="0"/>
              </a:rPr>
              <a:t>// Конструкторы</a:t>
            </a:r>
            <a:endParaRPr lang="ru-RU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Car() {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MaxSpeed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= 100; }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Car(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name, 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maxSp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currSp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CurrentSpeed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currSp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MaxSpeed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maxSp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PetName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= name;</a:t>
            </a:r>
          </a:p>
          <a:p>
            <a:r>
              <a:rPr lang="ru-RU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ru-RU" b="1" dirty="0">
                <a:solidFill>
                  <a:srgbClr val="000000"/>
                </a:solidFill>
                <a:latin typeface="Consolas" panose="020B0609020204030204" pitchFamily="49" charset="0"/>
              </a:rPr>
              <a:t>    }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893325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45301" y="1166018"/>
            <a:ext cx="8458200" cy="5417344"/>
          </a:xfrm>
          <a:ln>
            <a:solidFill>
              <a:schemeClr val="accent1"/>
            </a:solidFill>
          </a:ln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/>
              <a:t>Выполните следующие действия:</a:t>
            </a:r>
          </a:p>
          <a:p>
            <a:pPr marL="971550" lvl="1" indent="-514350">
              <a:buFont typeface="+mj-lt"/>
              <a:buAutoNum type="arabicPeriod"/>
            </a:pPr>
            <a:r>
              <a:rPr lang="ru-RU" dirty="0"/>
              <a:t>Определите тип-делегат, который будет использоваться для отправки оповещений в вызывающий код </a:t>
            </a:r>
            <a:br>
              <a:rPr lang="ru-RU" dirty="0"/>
            </a:br>
            <a:r>
              <a:rPr lang="en-US" sz="2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2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2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delegate</a:t>
            </a:r>
            <a:r>
              <a:rPr lang="en-US" sz="2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2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2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2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CarEngineHandler</a:t>
            </a:r>
            <a:r>
              <a:rPr lang="en-US" sz="2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2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2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2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msgForCaller</a:t>
            </a:r>
            <a:r>
              <a:rPr lang="en-US" sz="2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  <a:endParaRPr lang="ru-RU" sz="2600" dirty="0"/>
          </a:p>
          <a:p>
            <a:pPr marL="971550" lvl="1" indent="-514350">
              <a:buFont typeface="+mj-lt"/>
              <a:buAutoNum type="arabicPeriod"/>
            </a:pPr>
            <a:r>
              <a:rPr lang="ru-RU" dirty="0"/>
              <a:t>Добавьте в класс </a:t>
            </a:r>
            <a:r>
              <a:rPr lang="en-US" dirty="0"/>
              <a:t>Car</a:t>
            </a:r>
            <a:r>
              <a:rPr lang="ru-RU" dirty="0"/>
              <a:t> закрытое поле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private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CarEngineHandler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listOfHandlers</a:t>
            </a:r>
            <a:r>
              <a:rPr lang="en-US" dirty="0"/>
              <a:t> </a:t>
            </a:r>
            <a:endParaRPr lang="ru-RU" dirty="0"/>
          </a:p>
          <a:p>
            <a:pPr marL="971550" lvl="1" indent="-514350">
              <a:buFont typeface="+mj-lt"/>
              <a:buAutoNum type="arabicPeriod"/>
            </a:pPr>
            <a:r>
              <a:rPr lang="ru-RU" sz="2800" dirty="0"/>
              <a:t>Опишите</a:t>
            </a:r>
            <a:r>
              <a:rPr lang="ru-RU" sz="3600" dirty="0"/>
              <a:t> </a:t>
            </a:r>
            <a:r>
              <a:rPr lang="ru-RU" dirty="0"/>
              <a:t>вспомогательную функцию в классе </a:t>
            </a:r>
            <a:r>
              <a:rPr lang="en-US" dirty="0"/>
              <a:t>Car</a:t>
            </a:r>
            <a:r>
              <a:rPr lang="ru-RU" dirty="0"/>
              <a:t>, позволяющую передавать метод, который должен запускаться в вызывающем коде </a:t>
            </a:r>
            <a:br>
              <a:rPr lang="ru-RU" dirty="0"/>
            </a:b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RegisterWithCarEngine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CarEngineHandler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methodToCall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  <a:b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</a:b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listOfHandlers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methodToCall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  <a:b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</a:b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</a:p>
          <a:p>
            <a:pPr marL="971550" lvl="1" indent="-514350">
              <a:buFont typeface="+mj-lt"/>
              <a:buAutoNum type="arabicPeriod"/>
            </a:pPr>
            <a:r>
              <a:rPr lang="ru-RU" dirty="0"/>
              <a:t>Опишите метод </a:t>
            </a:r>
            <a:r>
              <a:rPr lang="ru-RU" dirty="0" err="1"/>
              <a:t>Accelerate</a:t>
            </a:r>
            <a:r>
              <a:rPr lang="ru-RU" dirty="0"/>
              <a:t>, разгоняющий машину (увеличивающий </a:t>
            </a:r>
            <a:r>
              <a:rPr lang="en-US" dirty="0" err="1"/>
              <a:t>CurrentSpeed</a:t>
            </a:r>
            <a:r>
              <a:rPr lang="ru-RU" dirty="0"/>
              <a:t>) и оповещающий вызывающий код о её состоянии (в нем происходят обратные вызовы методов через делегат </a:t>
            </a:r>
            <a:r>
              <a:rPr lang="ru-RU" dirty="0" err="1"/>
              <a:t>listOfHandlers</a:t>
            </a:r>
            <a:r>
              <a:rPr lang="ru-RU" dirty="0"/>
              <a:t>)</a:t>
            </a:r>
          </a:p>
          <a:p>
            <a:pPr marL="971550" lvl="1" indent="-514350">
              <a:buFont typeface="+mj-lt"/>
              <a:buAutoNum type="arabicPeriod"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04BAC3-824D-4287-BB00-DAEE42E77DF4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646098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E9A76C-0BE2-4008-8AB6-56A3F87C08F4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963E37-F0B1-4C19-B7B0-6441AC990458}"/>
              </a:ext>
            </a:extLst>
          </p:cNvPr>
          <p:cNvSpPr txBox="1"/>
          <p:nvPr/>
        </p:nvSpPr>
        <p:spPr>
          <a:xfrm>
            <a:off x="114300" y="1089164"/>
            <a:ext cx="8915400" cy="563231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Accelerate(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delta)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Если машина сломана, отправляем оповещение.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carIsDead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listOfHandlers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?.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Invoke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"К сожалению, машина сломана :( ..."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CurrentSpeed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+= delta;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Машина почти сломана?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MaxSpeed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&gt;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CurrentSpeed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&amp;&amp; 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MaxSpeed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-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CurrentSpeed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)&lt;=10)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listOfHandlers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?.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Invoke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"Предупреждение! Будь осторожнее"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Машина сломана?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CurrentSpeed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&gt;=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MaxSpeed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carIsDead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Скорость = {0}"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CurrentSpeed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029248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>
            <a:normAutofit/>
          </a:bodyPr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Тестовое приложение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04BAC3-824D-4287-BB00-DAEE42E77DF4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  <p:sp>
        <p:nvSpPr>
          <p:cNvPr id="4" name="Rectangle 3"/>
          <p:cNvSpPr/>
          <p:nvPr/>
        </p:nvSpPr>
        <p:spPr>
          <a:xfrm>
            <a:off x="152400" y="920621"/>
            <a:ext cx="8839200" cy="50167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Main() {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"***** Использование делегатов для управления событиями *****\n"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Car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c1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Car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SlugBug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100, 10);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Передаём в машину метод, который будет вызван при отправке оповещения.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c1.RegisterWithCarEngine(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Car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CarEngineHandler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OnCarEngineEvent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Разгоняем машину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"***** 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Увеличиваем скорость *****"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nn-NO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nn-NO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i = 0; i &lt; 6; i++)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c1.Accelerate(20);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Это метод-обработчик оповещений от машины.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OnCarEngineEvent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msg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"\n***** Сообщение от объекта типа </a:t>
            </a:r>
            <a:r>
              <a:rPr lang="ru-RU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Car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 *****"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"=&gt; {0}"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msg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"***********************************\n"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sz="16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E0447EF-0938-4C02-B5E3-95AA00232080}"/>
              </a:ext>
            </a:extLst>
          </p:cNvPr>
          <p:cNvSpPr txBox="1"/>
          <p:nvPr/>
        </p:nvSpPr>
        <p:spPr>
          <a:xfrm>
            <a:off x="22964" y="6033184"/>
            <a:ext cx="8839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Дополнительно: не меняя код класса </a:t>
            </a:r>
            <a:r>
              <a:rPr lang="en-US" dirty="0"/>
              <a:t>Car </a:t>
            </a:r>
            <a:r>
              <a:rPr lang="ru-RU" dirty="0"/>
              <a:t>модифицируйте код цикла </a:t>
            </a:r>
            <a:r>
              <a:rPr lang="nn-NO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ru-RU" sz="1800" dirty="0"/>
              <a:t> </a:t>
            </a:r>
            <a:r>
              <a:rPr lang="ru-RU" dirty="0"/>
              <a:t>так, </a:t>
            </a:r>
            <a:r>
              <a:rPr lang="ru-RU" sz="1800" dirty="0"/>
              <a:t>чтобы выход из цикла происходил при поломке машины (реакция на </a:t>
            </a:r>
            <a:r>
              <a:rPr lang="en-US" sz="1800" dirty="0"/>
              <a:t>callback</a:t>
            </a:r>
            <a:r>
              <a:rPr lang="ru-RU" sz="1800" dirty="0"/>
              <a:t>).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12534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195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F4E3560-C91B-4C38-9EAC-CE16D6DFB32C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ru-RU" altLang="ru-RU" sz="1400"/>
          </a:p>
        </p:txBody>
      </p:sp>
      <p:sp>
        <p:nvSpPr>
          <p:cNvPr id="8196" name="Прямоугольник 3"/>
          <p:cNvSpPr>
            <a:spLocks noChangeArrowheads="1"/>
          </p:cNvSpPr>
          <p:nvPr/>
        </p:nvSpPr>
        <p:spPr bwMode="auto">
          <a:xfrm>
            <a:off x="304800" y="720725"/>
            <a:ext cx="8610600" cy="3139321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Создадим библиотеку классов с именем </a:t>
            </a:r>
            <a:r>
              <a:rPr lang="en-US" altLang="ru-RU" sz="1800" b="1" dirty="0">
                <a:solidFill>
                  <a:srgbClr val="0000FF"/>
                </a:solidFill>
              </a:rPr>
              <a:t>Numerical</a:t>
            </a:r>
            <a:r>
              <a:rPr lang="ru-RU" altLang="ru-RU" sz="1800" b="1" dirty="0"/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В библиотеке опишем метод поиска вещественного корня функции одного аргумента на заданном интервале.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Используем в качестве прототипа для решения нашей задачи алгоритм под номером 4б «Нахождение корней непрерывной функции методом деления интервала пополам» из книги «Библиотека алгоритмов 1б-50б (Справочное пособие.)» М., «Сов. радио», 1975. -176 с. </a:t>
            </a:r>
            <a:endParaRPr lang="en-US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Метод </a:t>
            </a:r>
            <a:r>
              <a:rPr lang="ru-RU" altLang="ru-RU" sz="1800" b="1" dirty="0" err="1"/>
              <a:t>бисекции</a:t>
            </a:r>
            <a:r>
              <a:rPr lang="ru-RU" altLang="ru-RU" sz="1800" b="1" dirty="0"/>
              <a:t> (</a:t>
            </a:r>
            <a:r>
              <a:rPr lang="en-US" altLang="ru-RU" sz="1800" b="1" dirty="0">
                <a:hlinkClick r:id="rId2"/>
              </a:rPr>
              <a:t>https://ru.wikipedia.org/wiki/</a:t>
            </a:r>
            <a:r>
              <a:rPr lang="ru-RU" altLang="ru-RU" sz="1800" b="1" dirty="0" err="1">
                <a:hlinkClick r:id="rId2"/>
              </a:rPr>
              <a:t>Метод_бисекции</a:t>
            </a:r>
            <a:r>
              <a:rPr lang="ru-RU" altLang="ru-RU" sz="1800" b="1" dirty="0"/>
              <a:t>)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Библиотека классов</a:t>
            </a:r>
          </a:p>
        </p:txBody>
      </p:sp>
      <p:sp>
        <p:nvSpPr>
          <p:cNvPr id="921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F26F1A7-C6D2-43C5-A1DE-F6FF1BC4FA89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ru-RU" altLang="ru-RU" sz="140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3D7DC82-6AD4-4733-B3F8-E9BC0AFB19C9}"/>
              </a:ext>
            </a:extLst>
          </p:cNvPr>
          <p:cNvSpPr/>
          <p:nvPr/>
        </p:nvSpPr>
        <p:spPr>
          <a:xfrm>
            <a:off x="152400" y="968605"/>
            <a:ext cx="8763000" cy="33855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delegate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u="sng" dirty="0">
                <a:solidFill>
                  <a:srgbClr val="2B91AF"/>
                </a:solidFill>
                <a:latin typeface="Consolas" panose="020B0609020204030204" pitchFamily="49" charset="0"/>
              </a:rPr>
              <a:t>Function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x);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Объявление делегата-типа</a:t>
            </a:r>
            <a:endParaRPr lang="ru-RU" sz="1600" b="1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D3D83240-9C9F-485D-A3FB-1AA7D5067E0E}"/>
              </a:ext>
            </a:extLst>
          </p:cNvPr>
          <p:cNvSpPr/>
          <p:nvPr/>
        </p:nvSpPr>
        <p:spPr>
          <a:xfrm>
            <a:off x="152400" y="1339592"/>
            <a:ext cx="8763000" cy="50167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NumMeth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Метод поиска корня функции делением интервала пополам: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u="sng" dirty="0" err="1">
                <a:solidFill>
                  <a:srgbClr val="000000"/>
                </a:solidFill>
                <a:latin typeface="Consolas" panose="020B0609020204030204" pitchFamily="49" charset="0"/>
              </a:rPr>
              <a:t>Bisec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a,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b,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Границы интервала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epsX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epsY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точность по абсциссе и ординате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b="1" u="sng" dirty="0">
                <a:solidFill>
                  <a:srgbClr val="000000"/>
                </a:solidFill>
                <a:latin typeface="Consolas" panose="020B0609020204030204" pitchFamily="49" charset="0"/>
              </a:rPr>
              <a:t>Function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f)    {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f -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исследуемая функция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x, y, z;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локальные переменные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s-E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x = a; y = f (x);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Math.Abs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(y) &lt;=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epsY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x;</a:t>
            </a:r>
          </a:p>
          <a:p>
            <a:r>
              <a:rPr lang="pl-PL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x = b; z = f (x);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Math.Abs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(z) &lt;=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epsY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x;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(y * z &gt; 0)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</a:t>
            </a: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throw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Exception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"Интервал не локализует корень функции!"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s-E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x = a / 2 + b / 2; y = f (x);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Math.Abs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(y) &lt;=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epsY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x;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(y * z &gt; 0) b = x;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a = x;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}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Math.Abs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(b - a) &gt;=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epsX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x;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} 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sz="16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Bisec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()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sz="16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8129</TotalTime>
  <Words>2799</Words>
  <Application>Microsoft Office PowerPoint</Application>
  <PresentationFormat>Экран (4:3)</PresentationFormat>
  <Paragraphs>283</Paragraphs>
  <Slides>20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Consolas</vt:lpstr>
      <vt:lpstr>Тема Office</vt:lpstr>
      <vt:lpstr>Модуль 3, практическое занятие 1b</vt:lpstr>
      <vt:lpstr>Задача 1. Преобразование строк</vt:lpstr>
      <vt:lpstr>Задача 2</vt:lpstr>
      <vt:lpstr>Задача 2. Исходная версия класса Car</vt:lpstr>
      <vt:lpstr>Задача 2</vt:lpstr>
      <vt:lpstr>Задача 2</vt:lpstr>
      <vt:lpstr>Задача 2. Тестовое приложение</vt:lpstr>
      <vt:lpstr>Задача 3</vt:lpstr>
      <vt:lpstr>Задача 3. Библиотека классов</vt:lpstr>
      <vt:lpstr>Задача 3-b</vt:lpstr>
      <vt:lpstr>Задача 3-c (продолжение)</vt:lpstr>
      <vt:lpstr>Задача 3-c. Библиотека классов (продолжение)</vt:lpstr>
      <vt:lpstr>Задача 3-c. Библиотека классов (продолжение)</vt:lpstr>
      <vt:lpstr>Задача 3-d. Тестовое приложение</vt:lpstr>
      <vt:lpstr>Задача 4. С</vt:lpstr>
      <vt:lpstr>Задача 5</vt:lpstr>
      <vt:lpstr>Задача 5</vt:lpstr>
      <vt:lpstr>Задача 6. Подготовка к задаче</vt:lpstr>
      <vt:lpstr>Задача 6</vt:lpstr>
      <vt:lpstr>Задания на дом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1</dc:creator>
  <cp:lastModifiedBy>Дударев Виктор Анатольевич</cp:lastModifiedBy>
  <cp:revision>365</cp:revision>
  <cp:lastPrinted>1601-01-01T00:00:00Z</cp:lastPrinted>
  <dcterms:created xsi:type="dcterms:W3CDTF">1601-01-01T00:00:00Z</dcterms:created>
  <dcterms:modified xsi:type="dcterms:W3CDTF">2022-01-11T00:29:42Z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