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272" r:id="rId2"/>
    <p:sldId id="270" r:id="rId3"/>
    <p:sldId id="271" r:id="rId4"/>
    <p:sldId id="275" r:id="rId5"/>
    <p:sldId id="276" r:id="rId6"/>
    <p:sldId id="259" r:id="rId7"/>
    <p:sldId id="263" r:id="rId8"/>
    <p:sldId id="264" r:id="rId9"/>
    <p:sldId id="277" r:id="rId10"/>
    <p:sldId id="278" r:id="rId11"/>
    <p:sldId id="280" r:id="rId12"/>
    <p:sldId id="281" r:id="rId13"/>
    <p:sldId id="282" r:id="rId14"/>
    <p:sldId id="283" r:id="rId15"/>
    <p:sldId id="284" r:id="rId16"/>
    <p:sldId id="285" r:id="rId17"/>
    <p:sldId id="286" r:id="rId18"/>
    <p:sldId id="287" r:id="rId19"/>
    <p:sldId id="288" r:id="rId20"/>
    <p:sldId id="289" r:id="rId21"/>
    <p:sldId id="290" r:id="rId22"/>
    <p:sldId id="291" r:id="rId23"/>
    <p:sldId id="269" r:id="rId24"/>
    <p:sldId id="295" r:id="rId25"/>
    <p:sldId id="296" r:id="rId26"/>
    <p:sldId id="297" r:id="rId27"/>
    <p:sldId id="298" r:id="rId28"/>
    <p:sldId id="299" r:id="rId29"/>
    <p:sldId id="300" r:id="rId30"/>
    <p:sldId id="301" r:id="rId31"/>
    <p:sldId id="302" r:id="rId32"/>
    <p:sldId id="303" r:id="rId33"/>
    <p:sldId id="304" r:id="rId34"/>
    <p:sldId id="305" r:id="rId35"/>
    <p:sldId id="306" r:id="rId36"/>
    <p:sldId id="307" r:id="rId37"/>
    <p:sldId id="308" r:id="rId38"/>
  </p:sldIdLst>
  <p:sldSz cx="9144000" cy="6858000" type="screen4x3"/>
  <p:notesSz cx="6797675" cy="9926638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800000"/>
    <a:srgbClr val="006600"/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804" autoAdjust="0"/>
    <p:restoredTop sz="92473" autoAdjust="0"/>
  </p:normalViewPr>
  <p:slideViewPr>
    <p:cSldViewPr>
      <p:cViewPr>
        <p:scale>
          <a:sx n="102" d="100"/>
          <a:sy n="102" d="100"/>
        </p:scale>
        <p:origin x="1680" y="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17722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presProps" Target="pres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Olga Maksimenkova" userId="f2714537069f5c5f" providerId="LiveId" clId="{31FDD98F-98E1-460C-90A5-42145BC42E49}"/>
    <pc:docChg chg="addSld delSld modSld">
      <pc:chgData name="Olga Maksimenkova" userId="f2714537069f5c5f" providerId="LiveId" clId="{31FDD98F-98E1-460C-90A5-42145BC42E49}" dt="2017-11-18T08:09:01.865" v="135" actId="20577"/>
      <pc:docMkLst>
        <pc:docMk/>
      </pc:docMkLst>
      <pc:sldChg chg="modSp">
        <pc:chgData name="Olga Maksimenkova" userId="f2714537069f5c5f" providerId="LiveId" clId="{31FDD98F-98E1-460C-90A5-42145BC42E49}" dt="2017-11-18T08:07:01.624" v="73" actId="20577"/>
        <pc:sldMkLst>
          <pc:docMk/>
          <pc:sldMk cId="0" sldId="269"/>
        </pc:sldMkLst>
        <pc:spChg chg="mod">
          <ac:chgData name="Olga Maksimenkova" userId="f2714537069f5c5f" providerId="LiveId" clId="{31FDD98F-98E1-460C-90A5-42145BC42E49}" dt="2017-11-18T08:07:01.624" v="73" actId="20577"/>
          <ac:spMkLst>
            <pc:docMk/>
            <pc:sldMk cId="0" sldId="269"/>
            <ac:spMk id="2" creationId="{00000000-0000-0000-0000-000000000000}"/>
          </ac:spMkLst>
        </pc:spChg>
      </pc:sldChg>
      <pc:sldChg chg="modSp">
        <pc:chgData name="Olga Maksimenkova" userId="f2714537069f5c5f" providerId="LiveId" clId="{31FDD98F-98E1-460C-90A5-42145BC42E49}" dt="2017-11-18T08:09:01.865" v="135" actId="20577"/>
        <pc:sldMkLst>
          <pc:docMk/>
          <pc:sldMk cId="0" sldId="272"/>
        </pc:sldMkLst>
        <pc:spChg chg="mod">
          <ac:chgData name="Olga Maksimenkova" userId="f2714537069f5c5f" providerId="LiveId" clId="{31FDD98F-98E1-460C-90A5-42145BC42E49}" dt="2017-11-18T08:09:01.865" v="135" actId="20577"/>
          <ac:spMkLst>
            <pc:docMk/>
            <pc:sldMk cId="0" sldId="272"/>
            <ac:spMk id="2050" creationId="{00000000-0000-0000-0000-000000000000}"/>
          </ac:spMkLst>
        </pc:spChg>
      </pc:sldChg>
      <pc:sldChg chg="modSp del">
        <pc:chgData name="Olga Maksimenkova" userId="f2714537069f5c5f" providerId="LiveId" clId="{31FDD98F-98E1-460C-90A5-42145BC42E49}" dt="2017-11-18T08:07:16.026" v="95" actId="2696"/>
        <pc:sldMkLst>
          <pc:docMk/>
          <pc:sldMk cId="275407378" sldId="293"/>
        </pc:sldMkLst>
        <pc:spChg chg="mod">
          <ac:chgData name="Olga Maksimenkova" userId="f2714537069f5c5f" providerId="LiveId" clId="{31FDD98F-98E1-460C-90A5-42145BC42E49}" dt="2017-11-18T08:07:10.476" v="94" actId="20577"/>
          <ac:spMkLst>
            <pc:docMk/>
            <pc:sldMk cId="275407378" sldId="293"/>
            <ac:spMk id="5" creationId="{00000000-0000-0000-0000-000000000000}"/>
          </ac:spMkLst>
        </pc:spChg>
      </pc:sldChg>
      <pc:sldChg chg="modSp del">
        <pc:chgData name="Olga Maksimenkova" userId="f2714537069f5c5f" providerId="LiveId" clId="{31FDD98F-98E1-460C-90A5-42145BC42E49}" dt="2017-11-18T08:07:38.173" v="118" actId="2696"/>
        <pc:sldMkLst>
          <pc:docMk/>
          <pc:sldMk cId="615900053" sldId="294"/>
        </pc:sldMkLst>
        <pc:spChg chg="mod">
          <ac:chgData name="Olga Maksimenkova" userId="f2714537069f5c5f" providerId="LiveId" clId="{31FDD98F-98E1-460C-90A5-42145BC42E49}" dt="2017-11-18T08:07:32.001" v="117" actId="20577"/>
          <ac:spMkLst>
            <pc:docMk/>
            <pc:sldMk cId="615900053" sldId="294"/>
            <ac:spMk id="5" creationId="{00000000-0000-0000-0000-000000000000}"/>
          </ac:spMkLst>
        </pc:spChg>
      </pc:sldChg>
      <pc:sldChg chg="modSp add">
        <pc:chgData name="Olga Maksimenkova" userId="f2714537069f5c5f" providerId="LiveId" clId="{31FDD98F-98E1-460C-90A5-42145BC42E49}" dt="2017-11-18T08:07:52.646" v="120" actId="20577"/>
        <pc:sldMkLst>
          <pc:docMk/>
          <pc:sldMk cId="641071117" sldId="295"/>
        </pc:sldMkLst>
        <pc:spChg chg="mod">
          <ac:chgData name="Olga Maksimenkova" userId="f2714537069f5c5f" providerId="LiveId" clId="{31FDD98F-98E1-460C-90A5-42145BC42E49}" dt="2017-11-18T08:07:52.646" v="120" actId="20577"/>
          <ac:spMkLst>
            <pc:docMk/>
            <pc:sldMk cId="641071117" sldId="295"/>
            <ac:spMk id="5" creationId="{00000000-0000-0000-0000-000000000000}"/>
          </ac:spMkLst>
        </pc:spChg>
        <pc:spChg chg="mod">
          <ac:chgData name="Olga Maksimenkova" userId="f2714537069f5c5f" providerId="LiveId" clId="{31FDD98F-98E1-460C-90A5-42145BC42E49}" dt="2017-11-18T08:06:36.669" v="51" actId="20577"/>
          <ac:spMkLst>
            <pc:docMk/>
            <pc:sldMk cId="641071117" sldId="295"/>
            <ac:spMk id="14340" creationId="{00000000-0000-0000-0000-000000000000}"/>
          </ac:spMkLst>
        </pc:spChg>
      </pc:sldChg>
      <pc:sldChg chg="modSp add">
        <pc:chgData name="Olga Maksimenkova" userId="f2714537069f5c5f" providerId="LiveId" clId="{31FDD98F-98E1-460C-90A5-42145BC42E49}" dt="2017-11-18T08:07:55.971" v="121" actId="20577"/>
        <pc:sldMkLst>
          <pc:docMk/>
          <pc:sldMk cId="1038808408" sldId="296"/>
        </pc:sldMkLst>
        <pc:spChg chg="mod">
          <ac:chgData name="Olga Maksimenkova" userId="f2714537069f5c5f" providerId="LiveId" clId="{31FDD98F-98E1-460C-90A5-42145BC42E49}" dt="2017-11-18T08:07:55.971" v="121" actId="20577"/>
          <ac:spMkLst>
            <pc:docMk/>
            <pc:sldMk cId="1038808408" sldId="296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31FDD98F-98E1-460C-90A5-42145BC42E49}" dt="2017-11-18T08:07:58.754" v="122" actId="20577"/>
        <pc:sldMkLst>
          <pc:docMk/>
          <pc:sldMk cId="3645034175" sldId="297"/>
        </pc:sldMkLst>
        <pc:spChg chg="mod">
          <ac:chgData name="Olga Maksimenkova" userId="f2714537069f5c5f" providerId="LiveId" clId="{31FDD98F-98E1-460C-90A5-42145BC42E49}" dt="2017-11-18T08:07:58.754" v="122" actId="20577"/>
          <ac:spMkLst>
            <pc:docMk/>
            <pc:sldMk cId="3645034175" sldId="297"/>
            <ac:spMk id="4" creationId="{00000000-0000-0000-0000-000000000000}"/>
          </ac:spMkLst>
        </pc:spChg>
      </pc:sldChg>
      <pc:sldChg chg="modSp add">
        <pc:chgData name="Olga Maksimenkova" userId="f2714537069f5c5f" providerId="LiveId" clId="{31FDD98F-98E1-460C-90A5-42145BC42E49}" dt="2017-11-18T08:08:02.240" v="123" actId="20577"/>
        <pc:sldMkLst>
          <pc:docMk/>
          <pc:sldMk cId="3107498847" sldId="298"/>
        </pc:sldMkLst>
        <pc:spChg chg="mod">
          <ac:chgData name="Olga Maksimenkova" userId="f2714537069f5c5f" providerId="LiveId" clId="{31FDD98F-98E1-460C-90A5-42145BC42E49}" dt="2017-11-18T08:08:02.240" v="123" actId="20577"/>
          <ac:spMkLst>
            <pc:docMk/>
            <pc:sldMk cId="3107498847" sldId="298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31FDD98F-98E1-460C-90A5-42145BC42E49}" dt="2017-11-18T08:08:06.693" v="124" actId="20577"/>
        <pc:sldMkLst>
          <pc:docMk/>
          <pc:sldMk cId="2060189335" sldId="299"/>
        </pc:sldMkLst>
        <pc:spChg chg="mod">
          <ac:chgData name="Olga Maksimenkova" userId="f2714537069f5c5f" providerId="LiveId" clId="{31FDD98F-98E1-460C-90A5-42145BC42E49}" dt="2017-11-18T08:08:06.693" v="124" actId="20577"/>
          <ac:spMkLst>
            <pc:docMk/>
            <pc:sldMk cId="2060189335" sldId="299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31FDD98F-98E1-460C-90A5-42145BC42E49}" dt="2017-11-18T08:08:09.612" v="125" actId="20577"/>
        <pc:sldMkLst>
          <pc:docMk/>
          <pc:sldMk cId="2173953915" sldId="300"/>
        </pc:sldMkLst>
        <pc:spChg chg="mod">
          <ac:chgData name="Olga Maksimenkova" userId="f2714537069f5c5f" providerId="LiveId" clId="{31FDD98F-98E1-460C-90A5-42145BC42E49}" dt="2017-11-18T08:08:09.612" v="125" actId="20577"/>
          <ac:spMkLst>
            <pc:docMk/>
            <pc:sldMk cId="2173953915" sldId="300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31FDD98F-98E1-460C-90A5-42145BC42E49}" dt="2017-11-18T08:08:12.377" v="126" actId="20577"/>
        <pc:sldMkLst>
          <pc:docMk/>
          <pc:sldMk cId="1416542129" sldId="301"/>
        </pc:sldMkLst>
        <pc:spChg chg="mod">
          <ac:chgData name="Olga Maksimenkova" userId="f2714537069f5c5f" providerId="LiveId" clId="{31FDD98F-98E1-460C-90A5-42145BC42E49}" dt="2017-11-18T08:08:12.377" v="126" actId="20577"/>
          <ac:spMkLst>
            <pc:docMk/>
            <pc:sldMk cId="1416542129" sldId="301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31FDD98F-98E1-460C-90A5-42145BC42E49}" dt="2017-11-18T08:08:15.728" v="127" actId="20577"/>
        <pc:sldMkLst>
          <pc:docMk/>
          <pc:sldMk cId="2454604595" sldId="302"/>
        </pc:sldMkLst>
        <pc:spChg chg="mod">
          <ac:chgData name="Olga Maksimenkova" userId="f2714537069f5c5f" providerId="LiveId" clId="{31FDD98F-98E1-460C-90A5-42145BC42E49}" dt="2017-11-18T08:08:15.728" v="127" actId="20577"/>
          <ac:spMkLst>
            <pc:docMk/>
            <pc:sldMk cId="2454604595" sldId="302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31FDD98F-98E1-460C-90A5-42145BC42E49}" dt="2017-11-18T08:08:26.855" v="128" actId="20577"/>
        <pc:sldMkLst>
          <pc:docMk/>
          <pc:sldMk cId="2072192078" sldId="303"/>
        </pc:sldMkLst>
        <pc:spChg chg="mod">
          <ac:chgData name="Olga Maksimenkova" userId="f2714537069f5c5f" providerId="LiveId" clId="{31FDD98F-98E1-460C-90A5-42145BC42E49}" dt="2017-11-18T08:08:26.855" v="128" actId="20577"/>
          <ac:spMkLst>
            <pc:docMk/>
            <pc:sldMk cId="2072192078" sldId="303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31FDD98F-98E1-460C-90A5-42145BC42E49}" dt="2017-11-18T08:08:29.841" v="129" actId="20577"/>
        <pc:sldMkLst>
          <pc:docMk/>
          <pc:sldMk cId="2169172635" sldId="304"/>
        </pc:sldMkLst>
        <pc:spChg chg="mod">
          <ac:chgData name="Olga Maksimenkova" userId="f2714537069f5c5f" providerId="LiveId" clId="{31FDD98F-98E1-460C-90A5-42145BC42E49}" dt="2017-11-18T08:08:29.841" v="129" actId="20577"/>
          <ac:spMkLst>
            <pc:docMk/>
            <pc:sldMk cId="2169172635" sldId="304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31FDD98F-98E1-460C-90A5-42145BC42E49}" dt="2017-11-18T08:08:32.958" v="130" actId="20577"/>
        <pc:sldMkLst>
          <pc:docMk/>
          <pc:sldMk cId="2215095283" sldId="305"/>
        </pc:sldMkLst>
        <pc:spChg chg="mod">
          <ac:chgData name="Olga Maksimenkova" userId="f2714537069f5c5f" providerId="LiveId" clId="{31FDD98F-98E1-460C-90A5-42145BC42E49}" dt="2017-11-18T08:08:32.958" v="130" actId="20577"/>
          <ac:spMkLst>
            <pc:docMk/>
            <pc:sldMk cId="2215095283" sldId="305"/>
            <ac:spMk id="2" creationId="{00000000-0000-0000-0000-000000000000}"/>
          </ac:spMkLst>
        </pc:spChg>
      </pc:sldChg>
      <pc:sldChg chg="modSp add">
        <pc:chgData name="Olga Maksimenkova" userId="f2714537069f5c5f" providerId="LiveId" clId="{31FDD98F-98E1-460C-90A5-42145BC42E49}" dt="2017-11-18T08:08:35.009" v="131" actId="20577"/>
        <pc:sldMkLst>
          <pc:docMk/>
          <pc:sldMk cId="3835565805" sldId="306"/>
        </pc:sldMkLst>
        <pc:spChg chg="mod">
          <ac:chgData name="Olga Maksimenkova" userId="f2714537069f5c5f" providerId="LiveId" clId="{31FDD98F-98E1-460C-90A5-42145BC42E49}" dt="2017-11-18T08:08:35.009" v="131" actId="20577"/>
          <ac:spMkLst>
            <pc:docMk/>
            <pc:sldMk cId="3835565805" sldId="306"/>
            <ac:spMk id="2" creationId="{00000000-0000-0000-0000-000000000000}"/>
          </ac:spMkLst>
        </pc:spChg>
      </pc:sldChg>
      <pc:sldChg chg="add">
        <pc:chgData name="Olga Maksimenkova" userId="f2714537069f5c5f" providerId="LiveId" clId="{31FDD98F-98E1-460C-90A5-42145BC42E49}" dt="2017-11-18T08:07:19.186" v="96"/>
        <pc:sldMkLst>
          <pc:docMk/>
          <pc:sldMk cId="2758801052" sldId="307"/>
        </pc:sldMkLst>
      </pc:sldChg>
      <pc:sldChg chg="add">
        <pc:chgData name="Olga Maksimenkova" userId="f2714537069f5c5f" providerId="LiveId" clId="{31FDD98F-98E1-460C-90A5-42145BC42E49}" dt="2017-11-18T08:07:41.833" v="119"/>
        <pc:sldMkLst>
          <pc:docMk/>
          <pc:sldMk cId="2079209669" sldId="308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46" tIns="45772" rIns="91546" bIns="45772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688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46" tIns="45772" rIns="91546" bIns="45772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DE47904C-C144-483A-8020-C3F438FCD2A4}" type="datetimeFigureOut">
              <a:rPr lang="ru-RU"/>
              <a:pPr>
                <a:defRPr/>
              </a:pPr>
              <a:t>19.11.2018</a:t>
            </a:fld>
            <a:endParaRPr lang="ru-RU"/>
          </a:p>
        </p:txBody>
      </p:sp>
      <p:sp>
        <p:nvSpPr>
          <p:cNvPr id="27652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29750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46" tIns="45772" rIns="91546" bIns="45772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27653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688" y="9429750"/>
            <a:ext cx="2946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546" tIns="45772" rIns="91546" bIns="4577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08BAAC9D-DD8B-4DCB-8215-D3E6022C9C0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4591823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546" tIns="45772" rIns="91546" bIns="45772" rtlCol="0"/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546" tIns="45772" rIns="91546" bIns="45772" rtlCol="0"/>
          <a:lstStyle>
            <a:lvl1pPr algn="r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fld id="{A282C5FD-0287-4337-84C4-8A99244CEE8C}" type="datetimeFigureOut">
              <a:rPr lang="ru-RU"/>
              <a:pPr>
                <a:defRPr/>
              </a:pPr>
              <a:t>19.11.2018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546" tIns="45772" rIns="91546" bIns="45772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50" y="4714875"/>
            <a:ext cx="5438775" cy="4467225"/>
          </a:xfrm>
          <a:prstGeom prst="rect">
            <a:avLst/>
          </a:prstGeom>
        </p:spPr>
        <p:txBody>
          <a:bodyPr vert="horz" lIns="91546" tIns="45772" rIns="91546" bIns="45772" rtlCol="0">
            <a:normAutofit/>
          </a:bodyPr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5300"/>
          </a:xfrm>
          <a:prstGeom prst="rect">
            <a:avLst/>
          </a:prstGeom>
        </p:spPr>
        <p:txBody>
          <a:bodyPr vert="horz" lIns="91546" tIns="45772" rIns="91546" bIns="45772" rtlCol="0" anchor="b"/>
          <a:lstStyle>
            <a:lvl1pPr algn="l" eaLnBrk="0" hangingPunct="0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5300"/>
          </a:xfrm>
          <a:prstGeom prst="rect">
            <a:avLst/>
          </a:prstGeom>
        </p:spPr>
        <p:txBody>
          <a:bodyPr vert="horz" wrap="square" lIns="91546" tIns="45772" rIns="91546" bIns="45772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9B37EFFB-1CDE-400D-A588-5D09D9CB8F33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2881617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CB5ABE-D1DA-4339-A6D0-E851DAE5B87E}" type="datetime1">
              <a:rPr lang="ru-RU"/>
              <a:pPr>
                <a:defRPr/>
              </a:pPr>
              <a:t>19.11.2018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DC5F213-ED02-4EF9-B19F-C19E3A5FCB08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63892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B225523-CAB7-48FB-BE6C-92611ECFA739}" type="datetime1">
              <a:rPr lang="ru-RU"/>
              <a:pPr>
                <a:defRPr/>
              </a:pPr>
              <a:t>19.11.2018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2020B73-80FC-4BF8-9358-E07AA4D46BD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428059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CC02BE5-7B1A-4B4D-BF22-27AFCAB20C5E}" type="datetime1">
              <a:rPr lang="ru-RU"/>
              <a:pPr>
                <a:defRPr/>
              </a:pPr>
              <a:t>19.11.2018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0422045-2D07-4475-8F45-45878D664B6D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392967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FB3A01C-7186-4371-84AD-D504B1D030BA}" type="datetime1">
              <a:rPr lang="ru-RU"/>
              <a:pPr>
                <a:defRPr/>
              </a:pPr>
              <a:t>19.11.2018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3AB2E70-99AD-4BFE-993C-EEE16D1046FF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3470719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5021CB-99E1-456F-A2D1-8B28CD10711D}" type="datetime1">
              <a:rPr lang="ru-RU"/>
              <a:pPr>
                <a:defRPr/>
              </a:pPr>
              <a:t>19.11.2018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BFC60213-15E9-41AB-82A9-02A7E492561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810267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C67B24F-BCD8-40C8-AA00-29286C826888}" type="datetime1">
              <a:rPr lang="ru-RU"/>
              <a:pPr>
                <a:defRPr/>
              </a:pPr>
              <a:t>19.11.2018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3970C56-E6E1-4F53-8011-7D49FC420A6C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874589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4CA8DFA-311F-468F-A089-3D484141F7D7}" type="datetime1">
              <a:rPr lang="ru-RU"/>
              <a:pPr>
                <a:defRPr/>
              </a:pPr>
              <a:t>19.11.2018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0FB4473-87F9-4E1C-A6B9-25FA142568A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37623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BC9EAF4-50B8-44DA-8DBC-340C586C07FA}" type="datetime1">
              <a:rPr lang="ru-RU"/>
              <a:pPr>
                <a:defRPr/>
              </a:pPr>
              <a:t>19.11.2018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7AF6872-BB26-460A-A40A-4A68586CF3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47604039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8B476A0-2D93-4B67-B333-EABE661038C2}" type="datetime1">
              <a:rPr lang="ru-RU"/>
              <a:pPr>
                <a:defRPr/>
              </a:pPr>
              <a:t>19.11.2018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FE516AA-8F23-4FFE-A054-208C666B82E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3153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42B17B-B90C-4D6D-8D56-41303FD4B92D}" type="datetime1">
              <a:rPr lang="ru-RU"/>
              <a:pPr>
                <a:defRPr/>
              </a:pPr>
              <a:t>19.11.2018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B4E47E4-6C62-4DEB-A9C4-653D9EE6A37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632292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C9E3ADE-8881-4A0A-9BA9-344066AFAAFF}" type="datetime1">
              <a:rPr lang="ru-RU"/>
              <a:pPr>
                <a:defRPr/>
              </a:pPr>
              <a:t>19.11.2018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8026561-C512-471B-905B-CA380835785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54875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fld id="{32B52572-B638-48C0-9C13-59438C86D1C8}" type="datetime1">
              <a:rPr lang="ru-RU"/>
              <a:pPr>
                <a:defRPr/>
              </a:pPr>
              <a:t>19.11.2018</a:t>
            </a:fld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8173E0DA-2FE7-4884-BC65-6AA2F3A7E256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msdn.microsoft.com/ru-ru/library/9fkccyh4.aspx" TargetMode="Externa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https://msdn.microsoft.com/ru-ru/library/ms173153.aspx" TargetMode="External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msdn.microsoft.com/ru-ru/library/ebca9ah3.aspx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40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 2, </a:t>
            </a:r>
            <a:r>
              <a:rPr lang="ru-RU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практическое занятие 7-8</a:t>
            </a: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82713" y="4114800"/>
            <a:ext cx="6443662" cy="1600200"/>
          </a:xfrm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2800" b="1" kern="1200" dirty="0">
                <a:solidFill>
                  <a:srgbClr val="009900"/>
                </a:solidFill>
              </a:rPr>
              <a:t>Наследование</a:t>
            </a:r>
          </a:p>
          <a:p>
            <a:pPr eaLnBrk="1" hangingPunct="1">
              <a:defRPr/>
            </a:pPr>
            <a:r>
              <a:rPr lang="ru-RU" sz="2800" b="1" kern="1200" dirty="0">
                <a:solidFill>
                  <a:srgbClr val="009900"/>
                </a:solidFill>
              </a:rPr>
              <a:t>Виртуальные члены класса</a:t>
            </a:r>
          </a:p>
          <a:p>
            <a:pPr eaLnBrk="1" hangingPunct="1">
              <a:defRPr/>
            </a:pPr>
            <a:r>
              <a:rPr lang="ru-RU" sz="2800" b="1" kern="1200" dirty="0">
                <a:solidFill>
                  <a:srgbClr val="009900"/>
                </a:solidFill>
              </a:rPr>
              <a:t>Абстрактные классы</a:t>
            </a:r>
          </a:p>
        </p:txBody>
      </p:sp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142875" y="285750"/>
            <a:ext cx="89233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>
                <a:cs typeface="Arial" panose="020B0604020202020204" pitchFamily="34" charset="0"/>
              </a:rPr>
              <a:t>Дисциплина «Программирование»	В.В. Подбельский, О.В. Максименкова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9762"/>
          </a:xfrm>
        </p:spPr>
        <p:txBody>
          <a:bodyPr/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4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F6872-BB26-460A-A40A-4A68586CF3AB}" type="slidenum">
              <a:rPr lang="ru-RU" altLang="ru-RU" smtClean="0"/>
              <a:pPr/>
              <a:t>10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66700" y="1066800"/>
            <a:ext cx="8610600" cy="424731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dirty="0"/>
              <a:t>Создать библиотеку классов, описывающих геометрические фигуры и тела. За основу взять код классов</a:t>
            </a:r>
            <a:r>
              <a:rPr lang="en-US" dirty="0"/>
              <a:t> </a:t>
            </a:r>
            <a:r>
              <a:rPr lang="en-US" b="1" dirty="0"/>
              <a:t>Shape</a:t>
            </a:r>
            <a:r>
              <a:rPr lang="en-US" dirty="0"/>
              <a:t>, </a:t>
            </a:r>
            <a:r>
              <a:rPr lang="en-US" b="1" dirty="0"/>
              <a:t>Circle</a:t>
            </a:r>
            <a:r>
              <a:rPr lang="en-US" dirty="0"/>
              <a:t>, </a:t>
            </a:r>
            <a:r>
              <a:rPr lang="en-US" b="1" dirty="0"/>
              <a:t>Cylinder</a:t>
            </a:r>
            <a:r>
              <a:rPr lang="en-US" dirty="0"/>
              <a:t> </a:t>
            </a:r>
            <a:r>
              <a:rPr lang="ru-RU" dirty="0"/>
              <a:t>и </a:t>
            </a:r>
            <a:r>
              <a:rPr lang="en-US" b="1" dirty="0"/>
              <a:t>Sphere</a:t>
            </a:r>
            <a:r>
              <a:rPr lang="ru-RU" dirty="0"/>
              <a:t> из примера в </a:t>
            </a:r>
            <a:r>
              <a:rPr lang="ru-RU" b="1" dirty="0"/>
              <a:t>Справочник </a:t>
            </a:r>
            <a:r>
              <a:rPr lang="en-US" b="1" dirty="0"/>
              <a:t>C#</a:t>
            </a:r>
            <a:r>
              <a:rPr lang="ru-RU" b="1" dirty="0"/>
              <a:t>, модификатор </a:t>
            </a:r>
            <a:r>
              <a:rPr lang="en-US" b="1" dirty="0"/>
              <a:t>virtual</a:t>
            </a:r>
            <a:r>
              <a:rPr lang="en-US" dirty="0"/>
              <a:t>:</a:t>
            </a:r>
          </a:p>
          <a:p>
            <a:r>
              <a:rPr lang="ru-RU" dirty="0">
                <a:hlinkClick r:id="rId2"/>
              </a:rPr>
              <a:t>https://msdn.microsoft.com/ru-ru/library/9fkccyh4.aspx</a:t>
            </a:r>
            <a:r>
              <a:rPr lang="ru-RU" dirty="0"/>
              <a:t> </a:t>
            </a:r>
          </a:p>
          <a:p>
            <a:endParaRPr lang="ru-RU" dirty="0"/>
          </a:p>
          <a:p>
            <a:r>
              <a:rPr lang="en-US" b="1" dirty="0"/>
              <a:t>TODO:</a:t>
            </a:r>
            <a:r>
              <a:rPr lang="en-US" dirty="0"/>
              <a:t> </a:t>
            </a:r>
          </a:p>
          <a:p>
            <a:pPr marL="342900" indent="-342900" algn="just">
              <a:buAutoNum type="arabicParenR"/>
            </a:pPr>
            <a:r>
              <a:rPr lang="ru-RU" dirty="0"/>
              <a:t>В консольном приложении создать массив ссылок на объекты типа </a:t>
            </a:r>
            <a:r>
              <a:rPr lang="en-US" b="1" dirty="0"/>
              <a:t>Shape</a:t>
            </a:r>
            <a:r>
              <a:rPr lang="ru-RU" dirty="0"/>
              <a:t>, связать их с </a:t>
            </a:r>
            <a:r>
              <a:rPr lang="en-US" b="1" dirty="0"/>
              <a:t>N1</a:t>
            </a:r>
            <a:r>
              <a:rPr lang="en-US" dirty="0"/>
              <a:t> </a:t>
            </a:r>
            <a:r>
              <a:rPr lang="ru-RU" dirty="0"/>
              <a:t>объектами </a:t>
            </a:r>
            <a:r>
              <a:rPr lang="en-US" b="1" dirty="0"/>
              <a:t>Circle</a:t>
            </a:r>
            <a:r>
              <a:rPr lang="en-US" dirty="0"/>
              <a:t>, </a:t>
            </a:r>
            <a:r>
              <a:rPr lang="en-US" b="1" dirty="0"/>
              <a:t>N2</a:t>
            </a:r>
            <a:r>
              <a:rPr lang="ru-RU" dirty="0"/>
              <a:t> объектами </a:t>
            </a:r>
            <a:r>
              <a:rPr lang="en-US" b="1" dirty="0"/>
              <a:t>Cylinder</a:t>
            </a:r>
            <a:r>
              <a:rPr lang="en-US" dirty="0"/>
              <a:t> </a:t>
            </a:r>
            <a:r>
              <a:rPr lang="ru-RU" dirty="0"/>
              <a:t>и</a:t>
            </a:r>
            <a:r>
              <a:rPr lang="en-US" dirty="0"/>
              <a:t> </a:t>
            </a:r>
            <a:r>
              <a:rPr lang="en-US" b="1" dirty="0"/>
              <a:t>N3</a:t>
            </a:r>
            <a:r>
              <a:rPr lang="en-US" dirty="0"/>
              <a:t> </a:t>
            </a:r>
            <a:r>
              <a:rPr lang="ru-RU" dirty="0"/>
              <a:t>объектами </a:t>
            </a:r>
            <a:r>
              <a:rPr lang="en-US" b="1" dirty="0"/>
              <a:t>Sphere</a:t>
            </a:r>
            <a:r>
              <a:rPr lang="en-US" dirty="0"/>
              <a:t>.</a:t>
            </a:r>
            <a:r>
              <a:rPr lang="ru-RU" dirty="0"/>
              <a:t> Количество фигур – случайные числа (</a:t>
            </a:r>
            <a:r>
              <a:rPr lang="ru-RU" b="1" dirty="0"/>
              <a:t>3</a:t>
            </a:r>
            <a:r>
              <a:rPr lang="ru-RU" dirty="0"/>
              <a:t>;</a:t>
            </a:r>
            <a:r>
              <a:rPr lang="ru-RU" b="1" dirty="0"/>
              <a:t>5</a:t>
            </a:r>
            <a:r>
              <a:rPr lang="ru-RU" dirty="0"/>
              <a:t>), параметры произвольные случайные значения. </a:t>
            </a:r>
          </a:p>
          <a:p>
            <a:pPr marL="800100" lvl="1" indent="-342900" algn="just">
              <a:buAutoNum type="arabicParenR"/>
            </a:pPr>
            <a:r>
              <a:rPr lang="ru-RU" dirty="0"/>
              <a:t>Организовать вывод площадей поверхностей всех фигур</a:t>
            </a:r>
          </a:p>
          <a:p>
            <a:pPr marL="800100" lvl="1" indent="-342900" algn="just">
              <a:buAutoNum type="arabicParenR"/>
            </a:pPr>
            <a:r>
              <a:rPr lang="ru-RU" dirty="0"/>
              <a:t>Организовать вывод фигур с названиями фигуры или геом. тела и их площадей поверхности. Использовать </a:t>
            </a:r>
            <a:r>
              <a:rPr lang="en-US" b="1" dirty="0"/>
              <a:t>is</a:t>
            </a:r>
            <a:r>
              <a:rPr lang="ru-RU" dirty="0"/>
              <a:t>.</a:t>
            </a:r>
          </a:p>
          <a:p>
            <a:pPr marL="800100" lvl="1" indent="-342900" algn="just">
              <a:buAutoNum type="arabicParenR"/>
            </a:pPr>
            <a:r>
              <a:rPr lang="ru-RU" b="1" dirty="0">
                <a:solidFill>
                  <a:srgbClr val="FF0000"/>
                </a:solidFill>
              </a:rPr>
              <a:t>*</a:t>
            </a:r>
            <a:r>
              <a:rPr lang="ru-RU" dirty="0"/>
              <a:t> При помощи метода </a:t>
            </a:r>
            <a:r>
              <a:rPr lang="en-US" b="1" dirty="0" err="1"/>
              <a:t>Array.Sort</a:t>
            </a:r>
            <a:r>
              <a:rPr lang="ru-RU" b="1" dirty="0"/>
              <a:t>()</a:t>
            </a:r>
            <a:r>
              <a:rPr lang="ru-RU" dirty="0"/>
              <a:t> упорядочить объекты массива по группам: окружности, цилиндры, сферы.</a:t>
            </a:r>
          </a:p>
        </p:txBody>
      </p:sp>
    </p:spTree>
    <p:extLst>
      <p:ext uri="{BB962C8B-B14F-4D97-AF65-F5344CB8AC3E}">
        <p14:creationId xmlns:p14="http://schemas.microsoft.com/office/powerpoint/2010/main" val="426737306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873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</a:t>
            </a:r>
          </a:p>
        </p:txBody>
      </p:sp>
      <p:sp>
        <p:nvSpPr>
          <p:cNvPr id="3075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ACB448B2-92CB-40F0-A386-FCCCF416AD0C}" type="slidenum">
              <a:rPr lang="ru-RU" altLang="ru-RU"/>
              <a:pPr/>
              <a:t>11</a:t>
            </a:fld>
            <a:endParaRPr lang="ru-RU" altLang="ru-RU"/>
          </a:p>
        </p:txBody>
      </p:sp>
      <p:pic>
        <p:nvPicPr>
          <p:cNvPr id="3076" name="Рисунок 5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990600"/>
            <a:ext cx="8001000" cy="4191000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148552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150" y="198438"/>
            <a:ext cx="8229600" cy="487362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</a:t>
            </a:r>
          </a:p>
        </p:txBody>
      </p:sp>
      <p:sp>
        <p:nvSpPr>
          <p:cNvPr id="4099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2DB7E02-462F-4206-98E5-D68AA029354B}" type="slidenum">
              <a:rPr lang="ru-RU" altLang="ru-RU"/>
              <a:pPr/>
              <a:t>12</a:t>
            </a:fld>
            <a:endParaRPr lang="ru-RU" alt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38125" y="847456"/>
            <a:ext cx="8629649" cy="286232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namespace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AbstractTestLibrary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Абстрактный класс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Units.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Определяет набор полей для классов наследников: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abstract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UnitsBase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protected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unit_code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номер единицы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protected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price;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цена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за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единицу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protected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name;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название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238125" y="3913267"/>
            <a:ext cx="8629650" cy="258532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namespace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AbstractTestLibrary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Books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- класс определяет книгу. </a:t>
            </a:r>
            <a:endParaRPr lang="en-US" b="1" dirty="0">
              <a:solidFill>
                <a:srgbClr val="008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Наследует  абстрактный класс </a:t>
            </a:r>
            <a:r>
              <a:rPr lang="ru-RU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UnitsBase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Books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UnitsBase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private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no_of_pages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количество страниц в книге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private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bool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_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isBestSeller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является ли бестселлером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65639230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D50B1A3-88CB-4792-83E3-0D269F1C88E9}" type="slidenum">
              <a:rPr lang="ru-RU" altLang="ru-RU"/>
              <a:pPr/>
              <a:t>13</a:t>
            </a:fld>
            <a:endParaRPr lang="ru-RU" altLang="ru-RU"/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4873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</a:t>
            </a:r>
          </a:p>
        </p:txBody>
      </p:sp>
      <p:sp>
        <p:nvSpPr>
          <p:cNvPr id="5126" name="TextBox 6"/>
          <p:cNvSpPr txBox="1">
            <a:spLocks noChangeArrowheads="1"/>
          </p:cNvSpPr>
          <p:nvPr/>
        </p:nvSpPr>
        <p:spPr bwMode="auto">
          <a:xfrm>
            <a:off x="340822" y="5715000"/>
            <a:ext cx="8382000" cy="646112"/>
          </a:xfrm>
          <a:prstGeom prst="rect">
            <a:avLst/>
          </a:prstGeom>
          <a:noFill/>
          <a:ln w="25400">
            <a:solidFill>
              <a:srgbClr val="8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ru-RU" altLang="ru-RU" b="1" i="1"/>
              <a:t>Просмотр диаграммы классов: </a:t>
            </a:r>
            <a:endParaRPr lang="en-US" altLang="ru-RU" b="1" i="1"/>
          </a:p>
          <a:p>
            <a:r>
              <a:rPr lang="ru-RU" altLang="ru-RU"/>
              <a:t>Вызвать контекстное меню для библиотеке классов -</a:t>
            </a:r>
            <a:r>
              <a:rPr lang="en-US" altLang="ru-RU"/>
              <a:t>&gt; </a:t>
            </a:r>
            <a:r>
              <a:rPr lang="en-US" altLang="ru-RU" b="1"/>
              <a:t>View</a:t>
            </a:r>
            <a:r>
              <a:rPr lang="en-US" altLang="ru-RU"/>
              <a:t> </a:t>
            </a:r>
            <a:r>
              <a:rPr lang="en-US" altLang="ru-RU" b="1"/>
              <a:t>Class</a:t>
            </a:r>
            <a:r>
              <a:rPr lang="en-US" altLang="ru-RU"/>
              <a:t> </a:t>
            </a:r>
            <a:r>
              <a:rPr lang="en-US" altLang="ru-RU" b="1"/>
              <a:t>Diagram</a:t>
            </a:r>
            <a:endParaRPr lang="ru-RU" altLang="ru-RU" b="1"/>
          </a:p>
        </p:txBody>
      </p:sp>
      <p:sp>
        <p:nvSpPr>
          <p:cNvPr id="2" name="Прямоугольник 1"/>
          <p:cNvSpPr/>
          <p:nvPr/>
        </p:nvSpPr>
        <p:spPr>
          <a:xfrm>
            <a:off x="340822" y="865188"/>
            <a:ext cx="8382000" cy="230832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namespace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AbstractTestLibrary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Cards -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класс определяет карточки.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Наследует абстрактный класс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UnitsBase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Cards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UnitsBase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private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message;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сообщение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40822" y="3263151"/>
            <a:ext cx="8382000" cy="230832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namespace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AbstractTestLibrary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CD - класс определяет лазерный диск.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Наследует абстрактный класс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UnitsBase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UnitsBase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private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playing_time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время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звучания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диска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12033731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537527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5</a:t>
            </a:r>
          </a:p>
        </p:txBody>
      </p:sp>
      <p:sp>
        <p:nvSpPr>
          <p:cNvPr id="6147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F89D030-E59C-4468-8A3F-9269F4A0A889}" type="slidenum">
              <a:rPr lang="ru-RU" altLang="ru-RU"/>
              <a:pPr/>
              <a:t>14</a:t>
            </a:fld>
            <a:endParaRPr lang="ru-RU" alt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28600" y="851039"/>
            <a:ext cx="8610600" cy="5632311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AbstractTestLibrary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namespace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AbstractTestConsole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Books b1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Books();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Ошибок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нет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 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Cards c1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Cards();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Ошибок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нет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CD cd1 =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CD();  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Ошибок нет.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Units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u1 = </a:t>
            </a:r>
            <a:r>
              <a:rPr lang="ru-RU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Units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 строка содержит ошибку.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Не возможно создать объект абстрактного класса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ссылки типа </a:t>
            </a:r>
            <a:r>
              <a:rPr lang="ru-RU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UnitBase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можно настроить на объекты его наследников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UnitsBase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u1 = b1;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UnitsBase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u2 = c1;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UnitsBase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u3 = cd1;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2841751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38126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к задаче 5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990600"/>
            <a:ext cx="8305800" cy="4876800"/>
          </a:xfrm>
          <a:ln>
            <a:solidFill>
              <a:srgbClr val="0070C0"/>
            </a:solidFill>
          </a:ln>
        </p:spPr>
        <p:txBody>
          <a:bodyPr/>
          <a:lstStyle/>
          <a:p>
            <a:pPr marL="514350" indent="-514350" algn="just">
              <a:buFont typeface="+mj-lt"/>
              <a:buAutoNum type="arabicPeriod"/>
            </a:pPr>
            <a:r>
              <a:rPr lang="ru-RU" sz="2000" dirty="0"/>
              <a:t>В класс </a:t>
            </a:r>
            <a:r>
              <a:rPr lang="en-US" sz="2000" b="1" dirty="0" err="1"/>
              <a:t>UnitBase</a:t>
            </a:r>
            <a:r>
              <a:rPr lang="en-US" sz="2000" dirty="0"/>
              <a:t> </a:t>
            </a:r>
            <a:r>
              <a:rPr lang="ru-RU" sz="2000" dirty="0"/>
              <a:t>добавить виртуальный метод </a:t>
            </a:r>
            <a:r>
              <a:rPr lang="en-US" sz="2000" b="1" dirty="0"/>
              <a:t>Discount()</a:t>
            </a:r>
            <a:r>
              <a:rPr lang="ru-RU" sz="2000" dirty="0"/>
              <a:t>,  возвращающий значение цены с учётом скидки. Скидка – целочисленный параметр.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000" dirty="0"/>
              <a:t>В классе </a:t>
            </a:r>
            <a:r>
              <a:rPr lang="en-US" sz="2000" b="1" dirty="0" err="1"/>
              <a:t>UnitBase</a:t>
            </a:r>
            <a:r>
              <a:rPr lang="en-US" sz="2000" dirty="0"/>
              <a:t> </a:t>
            </a:r>
            <a:r>
              <a:rPr lang="ru-RU" sz="2000" dirty="0"/>
              <a:t>и классах наследниках определить свойства доступа к полям так, чтобы минимизировать дублирование кода.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000" dirty="0"/>
              <a:t>В классы наследники добавить конструкторы с параметрами.</a:t>
            </a:r>
          </a:p>
          <a:p>
            <a:pPr marL="514350" indent="-514350" algn="just">
              <a:buFont typeface="+mj-lt"/>
              <a:buAutoNum type="arabicPeriod"/>
            </a:pPr>
            <a:r>
              <a:rPr lang="ru-RU" sz="2000" dirty="0"/>
              <a:t>В основной программе создать массив ссылок с типом абстрактного класса, инициализировать его объектами классов наследников. Получить от пользователя значение скидки в процентах.  Вывести на экран цены товаров и цены с учётом скидок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16D829-C796-482C-98D5-640F49D43D61}" type="slidenum">
              <a:rPr lang="ru-RU" altLang="ru-RU" smtClean="0"/>
              <a:pPr/>
              <a:t>15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9033500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0875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</a:t>
            </a:r>
          </a:p>
        </p:txBody>
      </p:sp>
      <p:sp>
        <p:nvSpPr>
          <p:cNvPr id="7171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833D6B14-479A-41EA-B728-7113BDD4DB8C}" type="slidenum">
              <a:rPr lang="ru-RU" altLang="ru-RU"/>
              <a:pPr/>
              <a:t>16</a:t>
            </a:fld>
            <a:endParaRPr lang="ru-RU" altLang="ru-RU"/>
          </a:p>
        </p:txBody>
      </p:sp>
      <p:sp>
        <p:nvSpPr>
          <p:cNvPr id="7172" name="Прямоугольник 5"/>
          <p:cNvSpPr>
            <a:spLocks noChangeArrowheads="1"/>
          </p:cNvSpPr>
          <p:nvPr/>
        </p:nvSpPr>
        <p:spPr bwMode="auto">
          <a:xfrm>
            <a:off x="381000" y="1143000"/>
            <a:ext cx="8305800" cy="3970338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/>
            <a:r>
              <a:rPr lang="ru-RU" altLang="ru-RU" dirty="0">
                <a:cs typeface="Times New Roman" panose="02020603050405020304" pitchFamily="18" charset="0"/>
              </a:rPr>
              <a:t>Определить </a:t>
            </a:r>
            <a:r>
              <a:rPr lang="ru-RU" altLang="ru-RU" b="1" dirty="0">
                <a:cs typeface="Times New Roman" panose="02020603050405020304" pitchFamily="18" charset="0"/>
              </a:rPr>
              <a:t>абстрактный</a:t>
            </a:r>
            <a:r>
              <a:rPr lang="ru-RU" altLang="ru-RU" dirty="0">
                <a:cs typeface="Times New Roman" panose="02020603050405020304" pitchFamily="18" charset="0"/>
              </a:rPr>
              <a:t> класс «Подынтегральная функция от одного аргумента». </a:t>
            </a:r>
            <a:r>
              <a:rPr lang="ru-RU" altLang="ru-RU" u="sng" dirty="0">
                <a:cs typeface="Times New Roman" panose="02020603050405020304" pitchFamily="18" charset="0"/>
              </a:rPr>
              <a:t>Поля класса</a:t>
            </a:r>
            <a:r>
              <a:rPr lang="ru-RU" altLang="ru-RU" dirty="0">
                <a:cs typeface="Times New Roman" panose="02020603050405020304" pitchFamily="18" charset="0"/>
              </a:rPr>
              <a:t>: пределы интегрирования. </a:t>
            </a:r>
            <a:r>
              <a:rPr lang="ru-RU" altLang="ru-RU" u="sng" dirty="0">
                <a:cs typeface="Times New Roman" panose="02020603050405020304" pitchFamily="18" charset="0"/>
              </a:rPr>
              <a:t>Абстрактный метод </a:t>
            </a:r>
            <a:r>
              <a:rPr lang="ru-RU" altLang="ru-RU" dirty="0">
                <a:cs typeface="Times New Roman" panose="02020603050405020304" pitchFamily="18" charset="0"/>
              </a:rPr>
              <a:t>для вычисления значения подынтегральной функции для одного значения аргумента. </a:t>
            </a:r>
          </a:p>
          <a:p>
            <a:pPr algn="just"/>
            <a:endParaRPr lang="ru-RU" altLang="ru-RU" dirty="0">
              <a:cs typeface="Times New Roman" panose="02020603050405020304" pitchFamily="18" charset="0"/>
            </a:endParaRPr>
          </a:p>
          <a:p>
            <a:r>
              <a:rPr lang="ru-RU" altLang="ru-RU" u="sng" dirty="0">
                <a:cs typeface="Times New Roman" panose="02020603050405020304" pitchFamily="18" charset="0"/>
              </a:rPr>
              <a:t>Определить статический метод </a:t>
            </a:r>
            <a:r>
              <a:rPr lang="ru-RU" altLang="ru-RU" dirty="0">
                <a:cs typeface="Times New Roman" panose="02020603050405020304" pitchFamily="18" charset="0"/>
              </a:rPr>
              <a:t>для вычисления определенного интеграла методом прямоугольников (с постоянным шагом изменения переменной интегрирования). Параметры метода: ссылка на объект абстрактного класса «Подынтегральная функция» и количество шагов интегрирования (число прямоугольников). </a:t>
            </a:r>
          </a:p>
          <a:p>
            <a:endParaRPr lang="ru-RU" altLang="ru-RU" dirty="0">
              <a:cs typeface="Times New Roman" panose="02020603050405020304" pitchFamily="18" charset="0"/>
            </a:endParaRPr>
          </a:p>
          <a:p>
            <a:r>
              <a:rPr lang="ru-RU" altLang="ru-RU" dirty="0">
                <a:cs typeface="Times New Roman" panose="02020603050405020304" pitchFamily="18" charset="0"/>
              </a:rPr>
              <a:t>В основной программе вычислить значения интегралов от двух конкретных функций (см. код), предварительно создав на базе абстрактного класса два производных класса.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12223492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6088" y="119063"/>
            <a:ext cx="8229600" cy="638175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</a:t>
            </a:r>
          </a:p>
        </p:txBody>
      </p:sp>
      <p:sp>
        <p:nvSpPr>
          <p:cNvPr id="8195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E4AF5C4-4CCE-474C-B17A-752D19D8CF88}" type="slidenum">
              <a:rPr lang="ru-RU" altLang="ru-RU"/>
              <a:pPr/>
              <a:t>17</a:t>
            </a:fld>
            <a:endParaRPr lang="ru-RU" altLang="ru-RU"/>
          </a:p>
        </p:txBody>
      </p:sp>
      <p:pic>
        <p:nvPicPr>
          <p:cNvPr id="8196" name="Рисунок 3" descr="Вырезка экрана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7613" y="914400"/>
            <a:ext cx="6708775" cy="533082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45314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1288"/>
            <a:ext cx="8229600" cy="487362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</a:t>
            </a:r>
          </a:p>
        </p:txBody>
      </p:sp>
      <p:sp>
        <p:nvSpPr>
          <p:cNvPr id="9219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A982318-A062-42B9-89AE-7F343F2346DF}" type="slidenum">
              <a:rPr lang="ru-RU" altLang="ru-RU"/>
              <a:pPr/>
              <a:t>18</a:t>
            </a:fld>
            <a:endParaRPr lang="ru-RU" alt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81000" y="838200"/>
            <a:ext cx="8382000" cy="424731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namespace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ClassLibrary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Абстрактная подынтегральная функция: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abstract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Integrand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Пределы интегрирования (</a:t>
            </a:r>
            <a:r>
              <a:rPr lang="ru-RU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автореализуемые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свойства):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Xmax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</a:t>
            </a: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Подынтегральная функция (абстрактный метод):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abstract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function(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25550413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778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</a:t>
            </a:r>
          </a:p>
        </p:txBody>
      </p:sp>
      <p:sp>
        <p:nvSpPr>
          <p:cNvPr id="10243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6A182D3-E2BD-4ED5-872E-32CB04A78ECD}" type="slidenum">
              <a:rPr lang="ru-RU" altLang="ru-RU"/>
              <a:pPr/>
              <a:t>19</a:t>
            </a:fld>
            <a:endParaRPr lang="ru-RU" alt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81000" y="990600"/>
            <a:ext cx="8229600" cy="480131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namespace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ClassLibrary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Конкретная подынтегральная функция 2: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Fun_2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Integrand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Fun_2(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xmi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xma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Конструктор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xmi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Xmax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xma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Подынтегральная функция: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function(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4 *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Math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.Cos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(x) *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Math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.Cos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(x);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Fun_2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0385564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163513"/>
            <a:ext cx="8229600" cy="65405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Наследование классов в С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#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5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C4AB8F5-A06B-4C50-AFFF-F31AFE1B5289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2</a:t>
            </a:fld>
            <a:endParaRPr lang="ru-RU" altLang="ru-RU" sz="1400"/>
          </a:p>
        </p:txBody>
      </p:sp>
      <p:sp>
        <p:nvSpPr>
          <p:cNvPr id="3076" name="TextBox 5"/>
          <p:cNvSpPr txBox="1">
            <a:spLocks noChangeArrowheads="1"/>
          </p:cNvSpPr>
          <p:nvPr/>
        </p:nvSpPr>
        <p:spPr bwMode="auto">
          <a:xfrm>
            <a:off x="533400" y="1262063"/>
            <a:ext cx="7972425" cy="400050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000" b="1"/>
              <a:t>class &lt;</a:t>
            </a:r>
            <a:r>
              <a:rPr lang="ru-RU" altLang="ru-RU" sz="2000" b="1"/>
              <a:t>имя_производного_класса</a:t>
            </a:r>
            <a:r>
              <a:rPr lang="en-US" altLang="ru-RU" sz="2000" b="1"/>
              <a:t>&gt; :</a:t>
            </a:r>
            <a:r>
              <a:rPr lang="ru-RU" altLang="ru-RU" sz="2000" b="1"/>
              <a:t> </a:t>
            </a:r>
            <a:r>
              <a:rPr lang="en-US" altLang="ru-RU" sz="2000" b="1"/>
              <a:t>&lt;</a:t>
            </a:r>
            <a:r>
              <a:rPr lang="ru-RU" altLang="ru-RU" sz="2000" b="1"/>
              <a:t>имя_базового_класса</a:t>
            </a:r>
            <a:r>
              <a:rPr lang="en-US" altLang="ru-RU" sz="2000" b="1"/>
              <a:t>&gt; </a:t>
            </a:r>
            <a:endParaRPr lang="ru-RU" altLang="ru-RU" sz="2000" b="1"/>
          </a:p>
        </p:txBody>
      </p:sp>
      <p:sp>
        <p:nvSpPr>
          <p:cNvPr id="3077" name="Правая фигурная скобка 6"/>
          <p:cNvSpPr>
            <a:spLocks/>
          </p:cNvSpPr>
          <p:nvPr/>
        </p:nvSpPr>
        <p:spPr bwMode="auto">
          <a:xfrm rot="5400000">
            <a:off x="6679406" y="50007"/>
            <a:ext cx="280987" cy="3429000"/>
          </a:xfrm>
          <a:prstGeom prst="rightBrace">
            <a:avLst>
              <a:gd name="adj1" fmla="val 8362"/>
              <a:gd name="adj2" fmla="val 49190"/>
            </a:avLst>
          </a:prstGeom>
          <a:noFill/>
          <a:ln w="25400" algn="ctr">
            <a:solidFill>
              <a:srgbClr val="C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lang="ru-RU" altLang="ru-RU" sz="1800"/>
          </a:p>
        </p:txBody>
      </p:sp>
      <p:sp>
        <p:nvSpPr>
          <p:cNvPr id="3078" name="Скругленная прямоугольная выноска 7"/>
          <p:cNvSpPr>
            <a:spLocks noChangeArrowheads="1"/>
          </p:cNvSpPr>
          <p:nvPr/>
        </p:nvSpPr>
        <p:spPr bwMode="auto">
          <a:xfrm>
            <a:off x="2971800" y="2171700"/>
            <a:ext cx="3429000" cy="533400"/>
          </a:xfrm>
          <a:prstGeom prst="wedgeRoundRectCallout">
            <a:avLst>
              <a:gd name="adj1" fmla="val 62398"/>
              <a:gd name="adj2" fmla="val -108931"/>
              <a:gd name="adj3" fmla="val 16667"/>
            </a:avLst>
          </a:prstGeom>
          <a:noFill/>
          <a:ln w="9525" algn="ctr">
            <a:solidFill>
              <a:srgbClr val="0070C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/>
              <a:t>Спецификация базы классы</a:t>
            </a:r>
          </a:p>
        </p:txBody>
      </p:sp>
      <p:sp>
        <p:nvSpPr>
          <p:cNvPr id="3079" name="Прямоугольник 8"/>
          <p:cNvSpPr>
            <a:spLocks noChangeArrowheads="1"/>
          </p:cNvSpPr>
          <p:nvPr/>
        </p:nvSpPr>
        <p:spPr bwMode="auto">
          <a:xfrm>
            <a:off x="457200" y="3281363"/>
            <a:ext cx="3470275" cy="1477962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class A</a:t>
            </a:r>
            <a:r>
              <a:rPr lang="ru-RU" altLang="ru-RU" sz="1800" b="1" dirty="0"/>
              <a:t>    {      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   public void </a:t>
            </a:r>
            <a:r>
              <a:rPr lang="en-US" altLang="ru-RU" sz="1800" b="1" dirty="0" err="1"/>
              <a:t>getA</a:t>
            </a:r>
            <a:r>
              <a:rPr lang="en-US" altLang="ru-RU" sz="1800" b="1" dirty="0"/>
              <a:t>() </a:t>
            </a:r>
            <a:r>
              <a:rPr lang="ru-RU" altLang="ru-RU" sz="1800" b="1" dirty="0"/>
              <a:t>        </a:t>
            </a:r>
            <a:r>
              <a:rPr lang="en-US" altLang="ru-RU" sz="1800" b="1" dirty="0"/>
              <a:t>{ 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	</a:t>
            </a:r>
            <a:r>
              <a:rPr lang="en-US" altLang="ru-RU" sz="1800" b="1" dirty="0" err="1"/>
              <a:t>Console.Write</a:t>
            </a:r>
            <a:r>
              <a:rPr lang="en-US" altLang="ru-RU" sz="1800" b="1" dirty="0"/>
              <a:t>(</a:t>
            </a:r>
            <a:r>
              <a:rPr lang="en-US" altLang="ru-RU" sz="1800" b="1" dirty="0">
                <a:solidFill>
                  <a:srgbClr val="800000"/>
                </a:solidFill>
              </a:rPr>
              <a:t>«A"</a:t>
            </a:r>
            <a:r>
              <a:rPr lang="en-US" altLang="ru-RU" sz="1800" b="1" dirty="0"/>
              <a:t>); 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         </a:t>
            </a:r>
            <a:r>
              <a:rPr lang="en-US" altLang="ru-RU" sz="1800" b="1" dirty="0"/>
              <a:t>}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    }</a:t>
            </a:r>
          </a:p>
        </p:txBody>
      </p:sp>
      <p:sp>
        <p:nvSpPr>
          <p:cNvPr id="3080" name="Прямоугольник 9"/>
          <p:cNvSpPr>
            <a:spLocks noChangeArrowheads="1"/>
          </p:cNvSpPr>
          <p:nvPr/>
        </p:nvSpPr>
        <p:spPr bwMode="auto">
          <a:xfrm>
            <a:off x="4972050" y="4389438"/>
            <a:ext cx="3536950" cy="1476375"/>
          </a:xfrm>
          <a:prstGeom prst="rect">
            <a:avLst/>
          </a:prstGeom>
          <a:noFill/>
          <a:ln w="9525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class B : A</a:t>
            </a:r>
            <a:r>
              <a:rPr lang="ru-RU" altLang="ru-RU" sz="1800" b="1" dirty="0"/>
              <a:t>    {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800" b="1" dirty="0"/>
              <a:t>        public void </a:t>
            </a:r>
            <a:r>
              <a:rPr lang="en-US" altLang="ru-RU" sz="1800" b="1" dirty="0" err="1"/>
              <a:t>getB</a:t>
            </a:r>
            <a:r>
              <a:rPr lang="en-US" altLang="ru-RU" sz="1800" b="1" dirty="0"/>
              <a:t>() </a:t>
            </a:r>
            <a:r>
              <a:rPr lang="ru-RU" altLang="ru-RU" sz="1800" b="1" dirty="0"/>
              <a:t>     </a:t>
            </a:r>
            <a:r>
              <a:rPr lang="en-US" altLang="ru-RU" sz="1800" b="1" dirty="0"/>
              <a:t>{ 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	</a:t>
            </a:r>
            <a:r>
              <a:rPr lang="en-US" altLang="ru-RU" sz="1800" b="1" dirty="0" err="1"/>
              <a:t>Console.Write</a:t>
            </a:r>
            <a:r>
              <a:rPr lang="en-US" altLang="ru-RU" sz="1800" b="1" dirty="0"/>
              <a:t>(</a:t>
            </a:r>
            <a:r>
              <a:rPr lang="en-US" altLang="ru-RU" sz="1800" b="1" dirty="0">
                <a:solidFill>
                  <a:srgbClr val="800000"/>
                </a:solidFill>
              </a:rPr>
              <a:t>“B"</a:t>
            </a:r>
            <a:r>
              <a:rPr lang="en-US" altLang="ru-RU" sz="1800" b="1" dirty="0"/>
              <a:t>); </a:t>
            </a:r>
            <a:endParaRPr lang="ru-RU" altLang="ru-RU" sz="1800" b="1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        </a:t>
            </a:r>
            <a:r>
              <a:rPr lang="en-US" altLang="ru-RU" sz="1800" b="1" dirty="0"/>
              <a:t>}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800" b="1" dirty="0"/>
              <a:t>    }</a:t>
            </a:r>
          </a:p>
        </p:txBody>
      </p:sp>
      <p:sp>
        <p:nvSpPr>
          <p:cNvPr id="3081" name="Волна 10"/>
          <p:cNvSpPr>
            <a:spLocks noChangeArrowheads="1"/>
          </p:cNvSpPr>
          <p:nvPr/>
        </p:nvSpPr>
        <p:spPr bwMode="auto">
          <a:xfrm>
            <a:off x="990600" y="4629150"/>
            <a:ext cx="3124200" cy="1066800"/>
          </a:xfrm>
          <a:prstGeom prst="wave">
            <a:avLst>
              <a:gd name="adj1" fmla="val 12500"/>
              <a:gd name="adj2" fmla="val 0"/>
            </a:avLst>
          </a:prstGeom>
          <a:solidFill>
            <a:schemeClr val="bg1"/>
          </a:solidFill>
          <a:ln w="25400" algn="ctr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Объявление базового класса</a:t>
            </a:r>
          </a:p>
        </p:txBody>
      </p:sp>
      <p:sp>
        <p:nvSpPr>
          <p:cNvPr id="3082" name="Волна 11"/>
          <p:cNvSpPr>
            <a:spLocks noChangeArrowheads="1"/>
          </p:cNvSpPr>
          <p:nvPr/>
        </p:nvSpPr>
        <p:spPr bwMode="auto">
          <a:xfrm>
            <a:off x="4800600" y="3597275"/>
            <a:ext cx="4191000" cy="1016000"/>
          </a:xfrm>
          <a:prstGeom prst="wave">
            <a:avLst>
              <a:gd name="adj1" fmla="val 12500"/>
              <a:gd name="adj2" fmla="val 0"/>
            </a:avLst>
          </a:prstGeom>
          <a:solidFill>
            <a:schemeClr val="bg1"/>
          </a:solidFill>
          <a:ln w="25400" algn="ctr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Объявление производного от А класса</a:t>
            </a:r>
          </a:p>
        </p:txBody>
      </p:sp>
      <p:sp>
        <p:nvSpPr>
          <p:cNvPr id="3083" name="TextBox 12"/>
          <p:cNvSpPr txBox="1">
            <a:spLocks noChangeArrowheads="1"/>
          </p:cNvSpPr>
          <p:nvPr/>
        </p:nvSpPr>
        <p:spPr bwMode="auto">
          <a:xfrm>
            <a:off x="3429000" y="2863850"/>
            <a:ext cx="1981200" cy="368300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800" b="1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60338"/>
            <a:ext cx="8229600" cy="487362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</a:t>
            </a:r>
          </a:p>
        </p:txBody>
      </p:sp>
      <p:sp>
        <p:nvSpPr>
          <p:cNvPr id="11267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08ACF19-18AE-498A-87A6-C836DB4DDA8E}" type="slidenum">
              <a:rPr lang="ru-RU" altLang="ru-RU"/>
              <a:pPr/>
              <a:t>20</a:t>
            </a:fld>
            <a:endParaRPr lang="ru-RU" alt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04800" y="914400"/>
            <a:ext cx="8534400" cy="480131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namespace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ClassLibrary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Конкретная подынтегральная функция 1: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Fun_1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Integrand {</a:t>
            </a: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Fun_1(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xmi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xma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Конструктор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xmi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Xmax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xma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Подынтегральная функция: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function(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denominator = (x * x + 1) * (x * x + 1);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 / denominator;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Fun_1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8132995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6200"/>
            <a:ext cx="8229600" cy="6397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6</a:t>
            </a:r>
          </a:p>
        </p:txBody>
      </p:sp>
      <p:sp>
        <p:nvSpPr>
          <p:cNvPr id="12291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F90E63C-937A-4738-8C15-93E6A6BED042}" type="slidenum">
              <a:rPr lang="ru-RU" altLang="ru-RU"/>
              <a:pPr/>
              <a:t>21</a:t>
            </a:fld>
            <a:endParaRPr lang="ru-RU" alt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609600" y="727928"/>
            <a:ext cx="8077200" cy="575542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ClassLibrary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namespace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ConsoleApplication2 {</a:t>
            </a: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Ссылка на абстрактный класс в качестве параметра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Вычисление интеграла методом прямоугольников: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rectangle(Integrand f,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n) {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//шаг интегрирования: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h = (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f.Xmax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-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f.Xmin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/ n;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sum = 0;</a:t>
            </a:r>
          </a:p>
          <a:p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nn-NO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</a:t>
            </a:r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nn-NO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nn-NO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 = 0; i &lt; n; i++)</a:t>
            </a:r>
          </a:p>
          <a:p>
            <a:r>
              <a:rPr lang="pt-B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sum += f.function(f.Xmin + h / 2 + i * h);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sum * h;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}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Fun_1 f1 =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Fun_1(-1, 2);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Интеграл_1 = {0: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g6}"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rectangle(f1, 20));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sz="1600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Интеграл_2 = {0: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g7}"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         rectangle(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Fun_2(0, 0.5), 20));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09112241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563562"/>
          </a:xfrm>
        </p:spPr>
        <p:txBody>
          <a:bodyPr/>
          <a:lstStyle/>
          <a:p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к задаче 6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F8A3A3-39DE-4EC4-9116-14683416723B}" type="slidenum">
              <a:rPr lang="ru-RU" altLang="ru-RU" smtClean="0"/>
              <a:pPr/>
              <a:t>22</a:t>
            </a:fld>
            <a:endParaRPr lang="ru-RU" altLang="ru-RU"/>
          </a:p>
        </p:txBody>
      </p:sp>
      <p:sp>
        <p:nvSpPr>
          <p:cNvPr id="4" name="TextBox 3"/>
          <p:cNvSpPr txBox="1"/>
          <p:nvPr/>
        </p:nvSpPr>
        <p:spPr>
          <a:xfrm>
            <a:off x="457200" y="1295400"/>
            <a:ext cx="8229601" cy="313932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marL="342900" indent="-342900" algn="just">
              <a:buFont typeface="+mj-lt"/>
              <a:buAutoNum type="arabicPeriod"/>
            </a:pPr>
            <a:r>
              <a:rPr lang="ru-RU" dirty="0"/>
              <a:t>Дополнить иерархию классов классом </a:t>
            </a:r>
            <a:r>
              <a:rPr lang="en-US" b="1" dirty="0"/>
              <a:t>Fun_3</a:t>
            </a:r>
            <a:r>
              <a:rPr lang="ru-RU" b="1" dirty="0"/>
              <a:t> </a:t>
            </a:r>
            <a:r>
              <a:rPr lang="ru-RU" dirty="0"/>
              <a:t>– наследником класса </a:t>
            </a:r>
            <a:r>
              <a:rPr lang="en-US" b="1" dirty="0"/>
              <a:t>Integrand</a:t>
            </a:r>
            <a:r>
              <a:rPr lang="en-US" dirty="0"/>
              <a:t>. </a:t>
            </a:r>
            <a:r>
              <a:rPr lang="ru-RU" dirty="0"/>
              <a:t>В </a:t>
            </a:r>
            <a:r>
              <a:rPr lang="en-US" b="1" dirty="0"/>
              <a:t>Fun_3</a:t>
            </a:r>
            <a:r>
              <a:rPr lang="en-US" dirty="0"/>
              <a:t> </a:t>
            </a:r>
            <a:r>
              <a:rPr lang="ru-RU" dirty="0"/>
              <a:t>определить конструктор с параметрами и реализовать метод </a:t>
            </a:r>
            <a:r>
              <a:rPr lang="en-US" b="1" dirty="0"/>
              <a:t>function()</a:t>
            </a:r>
            <a:r>
              <a:rPr lang="ru-RU" b="1" dirty="0"/>
              <a:t> </a:t>
            </a:r>
            <a:r>
              <a:rPr lang="ru-RU" dirty="0"/>
              <a:t>для функции </a:t>
            </a:r>
            <a:r>
              <a:rPr lang="en-US" b="1" dirty="0"/>
              <a:t>Cos(x^3)</a:t>
            </a:r>
            <a:endParaRPr lang="ru-RU" b="1" dirty="0"/>
          </a:p>
          <a:p>
            <a:pPr marL="342900" indent="-342900" algn="just">
              <a:buFont typeface="+mj-lt"/>
              <a:buAutoNum type="arabicPeriod"/>
            </a:pPr>
            <a:r>
              <a:rPr lang="ru-RU" dirty="0"/>
              <a:t>Дополнить класс </a:t>
            </a:r>
            <a:r>
              <a:rPr lang="en-US" b="1" dirty="0"/>
              <a:t>Program</a:t>
            </a:r>
            <a:r>
              <a:rPr lang="ru-RU" dirty="0"/>
              <a:t> статическим методом интегрирования методом трапеций. Подынтегральную функцию и количество отрезков разбиения передавать в качестве параметров.</a:t>
            </a:r>
            <a:endParaRPr lang="en-US" dirty="0"/>
          </a:p>
          <a:p>
            <a:pPr marL="342900" indent="-342900" algn="just">
              <a:buFont typeface="+mj-lt"/>
              <a:buAutoNum type="arabicPeriod"/>
            </a:pPr>
            <a:r>
              <a:rPr lang="ru-RU" dirty="0"/>
              <a:t>Дополнить код основного приложения объектом </a:t>
            </a:r>
            <a:r>
              <a:rPr lang="en-US" b="1" dirty="0"/>
              <a:t>Fun_3</a:t>
            </a:r>
            <a:r>
              <a:rPr lang="ru-RU" dirty="0"/>
              <a:t>. Пределы интегрирования </a:t>
            </a:r>
            <a:r>
              <a:rPr lang="en-US" b="1" dirty="0"/>
              <a:t>[-1;1]</a:t>
            </a:r>
            <a:r>
              <a:rPr lang="ru-RU" dirty="0"/>
              <a:t>. Связать с объектами функций массив ссылок типа </a:t>
            </a:r>
            <a:r>
              <a:rPr lang="en-US" b="1" dirty="0"/>
              <a:t>Integrand</a:t>
            </a:r>
            <a:r>
              <a:rPr lang="ru-RU" dirty="0"/>
              <a:t>. Для каждой функции вывести на экран значение интеграла, вычисленного с помощью метода прямоугольников и с помощью метода трапеций.</a:t>
            </a:r>
          </a:p>
        </p:txBody>
      </p:sp>
    </p:spTree>
    <p:extLst>
      <p:ext uri="{BB962C8B-B14F-4D97-AF65-F5344CB8AC3E}">
        <p14:creationId xmlns:p14="http://schemas.microsoft.com/office/powerpoint/2010/main" val="41104109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5824" y="136525"/>
            <a:ext cx="8229600" cy="715963"/>
          </a:xfrm>
        </p:spPr>
        <p:txBody>
          <a:bodyPr/>
          <a:lstStyle/>
          <a:p>
            <a:pPr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Решите самостоятельно</a:t>
            </a:r>
          </a:p>
        </p:txBody>
      </p:sp>
      <p:sp>
        <p:nvSpPr>
          <p:cNvPr id="19459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2B2FC44-AB36-4409-B796-4034E7588038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23</a:t>
            </a:fld>
            <a:endParaRPr lang="ru-RU" altLang="ru-RU" sz="1400"/>
          </a:p>
        </p:txBody>
      </p:sp>
      <p:sp>
        <p:nvSpPr>
          <p:cNvPr id="19460" name="Прямоугольник 3"/>
          <p:cNvSpPr>
            <a:spLocks noChangeArrowheads="1"/>
          </p:cNvSpPr>
          <p:nvPr/>
        </p:nvSpPr>
        <p:spPr bwMode="auto">
          <a:xfrm>
            <a:off x="228600" y="990600"/>
            <a:ext cx="8640763" cy="3416320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ru-RU" altLang="ru-RU" sz="1800" b="1" dirty="0"/>
              <a:t>Дополните программу задачи 2</a:t>
            </a:r>
            <a:r>
              <a:rPr lang="ru-RU" altLang="ru-RU" sz="1800" dirty="0"/>
              <a:t> </a:t>
            </a:r>
            <a:r>
              <a:rPr lang="ru-RU" altLang="ru-RU" sz="1800" b="1" dirty="0"/>
              <a:t>средствами для упорядочения фигур в массиве по возрастанию расстояний от их центров до начала координат. </a:t>
            </a:r>
            <a:endParaRPr lang="en-US" altLang="ru-RU" sz="1800" b="1" dirty="0"/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ru-RU" altLang="ru-RU" sz="1800" b="1" dirty="0"/>
              <a:t>Модифицируйте код задач, заменив метод</a:t>
            </a:r>
            <a:r>
              <a:rPr lang="en-US" altLang="ru-RU" sz="1800" b="1" dirty="0"/>
              <a:t> </a:t>
            </a:r>
            <a:r>
              <a:rPr lang="en-US" altLang="ru-RU" sz="1800" b="1" dirty="0" err="1">
                <a:solidFill>
                  <a:srgbClr val="0000FF"/>
                </a:solidFill>
              </a:rPr>
              <a:t>ConsoleDisplay</a:t>
            </a:r>
            <a:r>
              <a:rPr lang="en-US" altLang="ru-RU" sz="1800" b="1" dirty="0">
                <a:solidFill>
                  <a:srgbClr val="0000FF"/>
                </a:solidFill>
              </a:rPr>
              <a:t>()</a:t>
            </a:r>
            <a:r>
              <a:rPr lang="ru-RU" altLang="ru-RU" sz="1800" b="1" dirty="0">
                <a:solidFill>
                  <a:srgbClr val="0000FF"/>
                </a:solidFill>
              </a:rPr>
              <a:t> </a:t>
            </a:r>
            <a:r>
              <a:rPr lang="ru-RU" altLang="ru-RU" sz="1800" b="1" dirty="0"/>
              <a:t>методом </a:t>
            </a:r>
            <a:r>
              <a:rPr lang="en-US" altLang="ru-RU" sz="1800" b="1" dirty="0" err="1">
                <a:solidFill>
                  <a:srgbClr val="0000FF"/>
                </a:solidFill>
              </a:rPr>
              <a:t>ToString</a:t>
            </a:r>
            <a:r>
              <a:rPr lang="en-US" altLang="ru-RU" sz="1800" b="1" dirty="0">
                <a:solidFill>
                  <a:srgbClr val="0000FF"/>
                </a:solidFill>
              </a:rPr>
              <a:t>()</a:t>
            </a:r>
            <a:r>
              <a:rPr lang="ru-RU" altLang="ru-RU" sz="1800" b="1" dirty="0"/>
              <a:t>. Программа должна функционировать без изменений.</a:t>
            </a:r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ru-RU" altLang="ru-RU" sz="1800" b="1" dirty="0"/>
              <a:t>Расширьте иерархию наследования из задачи 2 классом треугольников </a:t>
            </a:r>
            <a:r>
              <a:rPr lang="en-US" altLang="ru-RU" sz="1800" b="1" dirty="0">
                <a:solidFill>
                  <a:srgbClr val="0000FF"/>
                </a:solidFill>
              </a:rPr>
              <a:t>Triangle</a:t>
            </a:r>
            <a:r>
              <a:rPr lang="ru-RU" altLang="ru-RU" sz="1800" b="1" dirty="0"/>
              <a:t>. В задаче 3 в массив объектов, добавьте объекты типа </a:t>
            </a:r>
            <a:r>
              <a:rPr lang="en-US" altLang="ru-RU" sz="1800" b="1" dirty="0">
                <a:solidFill>
                  <a:srgbClr val="0000FF"/>
                </a:solidFill>
              </a:rPr>
              <a:t>Triangle</a:t>
            </a:r>
            <a:r>
              <a:rPr lang="en-US" altLang="ru-RU" sz="1800" b="1" dirty="0"/>
              <a:t>.</a:t>
            </a:r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r>
              <a:rPr lang="ru-RU" altLang="ru-RU" sz="1800" b="1" dirty="0"/>
              <a:t>Прочитайте статью «Использование ключевых слов </a:t>
            </a:r>
            <a:r>
              <a:rPr lang="en-US" altLang="ru-RU" sz="1800" b="1" dirty="0">
                <a:solidFill>
                  <a:srgbClr val="0000FF"/>
                </a:solidFill>
              </a:rPr>
              <a:t>override</a:t>
            </a:r>
            <a:r>
              <a:rPr lang="en-US" altLang="ru-RU" sz="1800" b="1" dirty="0"/>
              <a:t> </a:t>
            </a:r>
            <a:r>
              <a:rPr lang="ru-RU" altLang="ru-RU" sz="1800" b="1" dirty="0"/>
              <a:t>и</a:t>
            </a:r>
            <a:r>
              <a:rPr lang="en-US" altLang="ru-RU" sz="1800" b="1" dirty="0"/>
              <a:t> </a:t>
            </a:r>
            <a:r>
              <a:rPr lang="en-US" altLang="ru-RU" sz="1800" b="1" dirty="0">
                <a:solidFill>
                  <a:srgbClr val="0000FF"/>
                </a:solidFill>
              </a:rPr>
              <a:t>new</a:t>
            </a:r>
            <a:r>
              <a:rPr lang="ru-RU" altLang="ru-RU" sz="1800" b="1" dirty="0"/>
              <a:t>» (</a:t>
            </a:r>
            <a:r>
              <a:rPr lang="en-US" altLang="ru-RU" sz="1800" b="1" dirty="0">
                <a:hlinkClick r:id="rId2"/>
              </a:rPr>
              <a:t>https://msdn.microsoft.com/ru-ru/library/ms173153.aspx</a:t>
            </a:r>
            <a:r>
              <a:rPr lang="ru-RU" altLang="ru-RU" sz="1800" b="1" dirty="0"/>
              <a:t>) и реализуйте описанный в ней пример. </a:t>
            </a:r>
          </a:p>
          <a:p>
            <a:pPr eaLnBrk="1" hangingPunct="1">
              <a:spcBef>
                <a:spcPct val="0"/>
              </a:spcBef>
              <a:buFontTx/>
              <a:buAutoNum type="arabicPeriod"/>
            </a:pPr>
            <a:endParaRPr lang="ru-RU" altLang="ru-RU" sz="1800" dirty="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87362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7</a:t>
            </a:r>
          </a:p>
        </p:txBody>
      </p:sp>
      <p:sp>
        <p:nvSpPr>
          <p:cNvPr id="14339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6280FAD-61AA-4687-AE0A-578E6EA6953B}" type="slidenum">
              <a:rPr lang="ru-RU" altLang="ru-RU"/>
              <a:pPr/>
              <a:t>24</a:t>
            </a:fld>
            <a:endParaRPr lang="ru-RU" altLang="ru-RU"/>
          </a:p>
        </p:txBody>
      </p:sp>
      <p:sp>
        <p:nvSpPr>
          <p:cNvPr id="14340" name="Прямоугольник 5"/>
          <p:cNvSpPr>
            <a:spLocks noChangeArrowheads="1"/>
          </p:cNvSpPr>
          <p:nvPr/>
        </p:nvSpPr>
        <p:spPr bwMode="auto">
          <a:xfrm>
            <a:off x="517525" y="990600"/>
            <a:ext cx="8153400" cy="3970318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 dirty="0"/>
              <a:t>Изменим код в библиотеке классов </a:t>
            </a:r>
            <a:r>
              <a:rPr lang="ru-RU" altLang="ru-RU" b="1" dirty="0" err="1"/>
              <a:t>Figures</a:t>
            </a:r>
            <a:r>
              <a:rPr lang="ru-RU" altLang="ru-RU" dirty="0"/>
              <a:t> (задача 2). Определите абстрактный класс </a:t>
            </a:r>
            <a:r>
              <a:rPr lang="en-US" altLang="ru-RU" b="1" dirty="0"/>
              <a:t>D</a:t>
            </a:r>
            <a:r>
              <a:rPr lang="ru-RU" altLang="ru-RU" b="1" dirty="0" err="1"/>
              <a:t>imen</a:t>
            </a:r>
            <a:r>
              <a:rPr lang="en-US" altLang="ru-RU" b="1" dirty="0"/>
              <a:t>s</a:t>
            </a:r>
            <a:r>
              <a:rPr lang="ru-RU" altLang="ru-RU" b="1" dirty="0" err="1"/>
              <a:t>ions</a:t>
            </a:r>
            <a:r>
              <a:rPr lang="ru-RU" altLang="ru-RU" dirty="0"/>
              <a:t> для представления таких фигур на плоскости, для которых известны только габаритные размеры вдоль координатных осей. </a:t>
            </a:r>
          </a:p>
          <a:p>
            <a:pPr algn="just" eaLnBrk="1" hangingPunct="1"/>
            <a:endParaRPr lang="ru-RU" altLang="ru-RU" dirty="0"/>
          </a:p>
          <a:p>
            <a:pPr algn="just" eaLnBrk="1" hangingPunct="1"/>
            <a:r>
              <a:rPr lang="ru-RU" altLang="ru-RU" dirty="0"/>
              <a:t>В классе </a:t>
            </a:r>
            <a:r>
              <a:rPr lang="en-US" altLang="ru-RU" b="1" dirty="0"/>
              <a:t>D</a:t>
            </a:r>
            <a:r>
              <a:rPr lang="ru-RU" altLang="ru-RU" b="1" dirty="0" err="1"/>
              <a:t>imensions</a:t>
            </a:r>
            <a:r>
              <a:rPr lang="ru-RU" altLang="ru-RU" dirty="0"/>
              <a:t> объявите: конструктор общего вида; поля для представления габаритов фигуры; метод для изменения габаритов в заданное число раз; абстрактный метод для получения в виде строки характеристик фигуры; абстрактное свойство для получения площади фигуры.</a:t>
            </a:r>
            <a:endParaRPr lang="en-US" altLang="ru-RU" dirty="0"/>
          </a:p>
          <a:p>
            <a:pPr algn="just" eaLnBrk="1" hangingPunct="1"/>
            <a:endParaRPr lang="en-US" altLang="ru-RU" dirty="0"/>
          </a:p>
          <a:p>
            <a:pPr algn="just" eaLnBrk="1" hangingPunct="1"/>
            <a:r>
              <a:rPr lang="ru-RU" altLang="ru-RU" dirty="0"/>
              <a:t>На базе класса </a:t>
            </a:r>
            <a:r>
              <a:rPr lang="en-US" altLang="ru-RU" b="1" dirty="0"/>
              <a:t>D</a:t>
            </a:r>
            <a:r>
              <a:rPr lang="ru-RU" altLang="ru-RU" b="1" dirty="0" err="1"/>
              <a:t>imensions</a:t>
            </a:r>
            <a:r>
              <a:rPr lang="ru-RU" altLang="ru-RU" dirty="0"/>
              <a:t> определите класс </a:t>
            </a:r>
            <a:r>
              <a:rPr lang="ru-RU" altLang="ru-RU" b="1" dirty="0" err="1"/>
              <a:t>Ellipse</a:t>
            </a:r>
            <a:r>
              <a:rPr lang="ru-RU" altLang="ru-RU" dirty="0"/>
              <a:t> – «эллипс, оси которого параллельны координатным осям» и класс </a:t>
            </a:r>
            <a:r>
              <a:rPr lang="ru-RU" altLang="ru-RU" b="1" dirty="0" err="1"/>
              <a:t>Triangle</a:t>
            </a:r>
            <a:r>
              <a:rPr lang="ru-RU" altLang="ru-RU" dirty="0"/>
              <a:t> – «треугольник, основание которого параллельно оси абсцисс».  </a:t>
            </a:r>
          </a:p>
        </p:txBody>
      </p:sp>
    </p:spTree>
    <p:extLst>
      <p:ext uri="{BB962C8B-B14F-4D97-AF65-F5344CB8AC3E}">
        <p14:creationId xmlns:p14="http://schemas.microsoft.com/office/powerpoint/2010/main" val="64107111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76200"/>
            <a:ext cx="8458200" cy="6858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7. Новые классы в библиотеке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Figures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5363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BFE5248-7D24-499A-83D5-7DC28563EB52}" type="slidenum">
              <a:rPr lang="ru-RU" altLang="ru-RU"/>
              <a:pPr/>
              <a:t>25</a:t>
            </a:fld>
            <a:endParaRPr lang="ru-RU" alt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63236" y="762000"/>
            <a:ext cx="8763000" cy="575542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Абстрактный класс "габаритные размеры":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abstract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Dimensions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protected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dimX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dimY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fr-FR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protected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Dimensions(</a:t>
            </a:r>
            <a:r>
              <a:rPr lang="fr-FR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x, </a:t>
            </a:r>
            <a:r>
              <a:rPr lang="fr-FR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y) {  </a:t>
            </a:r>
            <a:r>
              <a:rPr lang="fr-FR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Конструктор</a:t>
            </a:r>
            <a:endParaRPr lang="fr-FR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dimX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x;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dimY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y;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abstract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description();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Характеристики объекта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change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k) {      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Изменение размеров в k раз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dimX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*= k;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dimY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*= k;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abstract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Area {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    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Площадь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фигуры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 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Dimensions end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Класс "эллипс":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Ellipse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</a:t>
            </a:r>
            <a:r>
              <a:rPr lang="en-US" sz="1600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Dimensions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fr-FR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Ellipse(</a:t>
            </a:r>
            <a:r>
              <a:rPr lang="fr-FR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x, </a:t>
            </a:r>
            <a:r>
              <a:rPr lang="fr-FR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y) : </a:t>
            </a:r>
            <a:r>
              <a:rPr lang="fr-FR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base</a:t>
            </a:r>
            <a:r>
              <a:rPr lang="fr-FR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(x, y) { } </a:t>
            </a:r>
            <a:r>
              <a:rPr lang="fr-FR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Конструктор</a:t>
            </a:r>
            <a:endParaRPr lang="fr-FR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Area {                     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Площадь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фигуры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Math.PI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*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dimX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*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dimY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 4; }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description() {     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Характеристики объекта</a:t>
            </a:r>
            <a:endParaRPr lang="ru-RU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.Format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Эллипс: 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dx={0:f2},\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tdy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={1:f2},\</a:t>
            </a:r>
            <a:r>
              <a:rPr lang="en-US" sz="1600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tArea</a:t>
            </a:r>
            <a:r>
              <a:rPr lang="en-US" sz="1600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={2:f2}"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              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dimX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sz="1600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dimY</a:t>
            </a:r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Area);</a:t>
            </a:r>
          </a:p>
          <a:p>
            <a:r>
              <a:rPr lang="ru-RU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en-US" sz="1600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  </a:t>
            </a:r>
            <a:r>
              <a:rPr lang="en-US" sz="1600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Ellipse end</a:t>
            </a:r>
            <a:endParaRPr lang="en-US" sz="1600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3880840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FFDFC6F-7F23-4D43-A6E0-FCDFC70811EA}" type="slidenum">
              <a:rPr lang="ru-RU" altLang="ru-RU"/>
              <a:pPr/>
              <a:t>26</a:t>
            </a:fld>
            <a:endParaRPr lang="ru-RU" altLang="ru-RU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28600" y="228600"/>
            <a:ext cx="8610600" cy="7159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7.</a:t>
            </a:r>
            <a:r>
              <a:rPr 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Новые классы в библиотеке </a:t>
            </a:r>
            <a:r>
              <a:rPr lang="ru-RU" sz="28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Figures</a:t>
            </a:r>
            <a:endParaRPr lang="ru-RU" sz="2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4800" y="1066800"/>
            <a:ext cx="8534400" cy="424731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Класс "треугольник":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Triangle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Dimensions {</a:t>
            </a:r>
          </a:p>
          <a:p>
            <a:r>
              <a:rPr lang="fr-FR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// Конструктор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Triangle(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x, 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y) : 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base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(x, y) {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Area {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Площадь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фигуры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*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 2;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</a:p>
          <a:p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Характеристики объекта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description()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.Format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Треугольник: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</a:p>
          <a:p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     dx={0:f2},\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tdy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={1:f2},\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tArea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={2:f2}"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Area);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Triangle end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64503417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97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7. Консольное приложение</a:t>
            </a:r>
          </a:p>
        </p:txBody>
      </p:sp>
      <p:sp>
        <p:nvSpPr>
          <p:cNvPr id="17411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466DA2C-2935-41D4-A5F3-3F7D82D905DD}" type="slidenum">
              <a:rPr lang="ru-RU" altLang="ru-RU"/>
              <a:pPr/>
              <a:t>27</a:t>
            </a:fld>
            <a:endParaRPr lang="ru-RU" alt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41960" y="764454"/>
            <a:ext cx="8458200" cy="590931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Figures;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namespace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consoleProgram3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Program3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Ellipse e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Ellipse(3, 8);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e.description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e.change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(10);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e.description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Triangle t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Triangle(5, 4);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t.description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Dimensions[] fig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Dimensions[4];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fig[0] = e;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fig[1] = t;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fig[2]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Ellipse(4, 6);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fig[3]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Triangle(2, 8);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(Dimensions d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fig)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d.description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Main end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Program3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namespace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107498847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6397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8</a:t>
            </a:r>
          </a:p>
        </p:txBody>
      </p:sp>
      <p:sp>
        <p:nvSpPr>
          <p:cNvPr id="18435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3E3E0BC-4F58-4D8C-8545-6B09327B99B1}" type="slidenum">
              <a:rPr lang="ru-RU" altLang="ru-RU"/>
              <a:pPr/>
              <a:t>28</a:t>
            </a:fld>
            <a:endParaRPr lang="ru-RU" altLang="ru-RU"/>
          </a:p>
        </p:txBody>
      </p:sp>
      <p:sp>
        <p:nvSpPr>
          <p:cNvPr id="18436" name="Прямоугольник 3"/>
          <p:cNvSpPr>
            <a:spLocks noChangeArrowheads="1"/>
          </p:cNvSpPr>
          <p:nvPr/>
        </p:nvSpPr>
        <p:spPr bwMode="auto">
          <a:xfrm>
            <a:off x="457200" y="914400"/>
            <a:ext cx="8229600" cy="4514850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/>
              <a:t>Создать массив типа </a:t>
            </a:r>
            <a:r>
              <a:rPr lang="en-US" altLang="ru-RU" b="1"/>
              <a:t>D</a:t>
            </a:r>
            <a:r>
              <a:rPr lang="ru-RU" altLang="ru-RU" b="1"/>
              <a:t>imensions[ ]</a:t>
            </a:r>
            <a:r>
              <a:rPr lang="ru-RU" altLang="ru-RU"/>
              <a:t>, присвоить элементам этого массива ссылки на объекты производных классов </a:t>
            </a:r>
            <a:r>
              <a:rPr lang="en-US" altLang="ru-RU" b="1"/>
              <a:t>Ellipse</a:t>
            </a:r>
            <a:r>
              <a:rPr lang="ru-RU" altLang="ru-RU"/>
              <a:t> и </a:t>
            </a:r>
            <a:r>
              <a:rPr lang="en-US" altLang="ru-RU" b="1"/>
              <a:t>Triangle</a:t>
            </a:r>
            <a:r>
              <a:rPr lang="ru-RU" altLang="ru-RU"/>
              <a:t>. </a:t>
            </a:r>
          </a:p>
          <a:p>
            <a:pPr algn="just" eaLnBrk="1" hangingPunct="1"/>
            <a:endParaRPr lang="ru-RU" altLang="ru-RU"/>
          </a:p>
          <a:p>
            <a:pPr algn="just" eaLnBrk="1" hangingPunct="1"/>
            <a:r>
              <a:rPr lang="ru-RU" altLang="ru-RU"/>
              <a:t>Записать в текстовый файл сведения об объектах, представляемых массивом, размещая сведения каждого объекта на отдельной строке файла. </a:t>
            </a:r>
          </a:p>
          <a:p>
            <a:pPr algn="just" eaLnBrk="1" hangingPunct="1"/>
            <a:endParaRPr lang="ru-RU" altLang="ru-RU"/>
          </a:p>
          <a:p>
            <a:pPr algn="just" eaLnBrk="1" hangingPunct="1"/>
            <a:r>
              <a:rPr lang="ru-RU" altLang="ru-RU"/>
              <a:t>На основе данных из файла восстановить соответствующие объекты и присвоить ссылки на них элементам нового массива типа </a:t>
            </a:r>
            <a:r>
              <a:rPr lang="en-US" altLang="ru-RU" b="1"/>
              <a:t>D</a:t>
            </a:r>
            <a:r>
              <a:rPr lang="ru-RU" altLang="ru-RU" b="1"/>
              <a:t>imensions[ ]</a:t>
            </a:r>
            <a:r>
              <a:rPr lang="ru-RU" altLang="ru-RU"/>
              <a:t>. Обращаясь к вновь созданным объектам через элементы массива, увеличить в 10 раз габариты каждой фигуры.  </a:t>
            </a:r>
          </a:p>
          <a:p>
            <a:pPr algn="just" eaLnBrk="1" hangingPunct="1"/>
            <a:endParaRPr lang="ru-RU" altLang="ru-RU"/>
          </a:p>
          <a:p>
            <a:pPr algn="just" eaLnBrk="1" hangingPunct="1"/>
            <a:r>
              <a:rPr lang="ru-RU" altLang="ru-RU"/>
              <a:t>Для решения задачи используем библиотеку классов </a:t>
            </a:r>
            <a:r>
              <a:rPr lang="ru-RU" altLang="ru-RU" b="1"/>
              <a:t>Figures</a:t>
            </a:r>
            <a:r>
              <a:rPr lang="ru-RU" altLang="ru-RU"/>
              <a:t>, внеся следующие изменения. Во все три класса </a:t>
            </a:r>
            <a:r>
              <a:rPr lang="ru-RU" altLang="ru-RU" b="1"/>
              <a:t>Dimensions</a:t>
            </a:r>
            <a:r>
              <a:rPr lang="ru-RU" altLang="ru-RU"/>
              <a:t>, </a:t>
            </a:r>
            <a:r>
              <a:rPr lang="ru-RU" altLang="ru-RU" b="1"/>
              <a:t>Ellipse</a:t>
            </a:r>
            <a:r>
              <a:rPr lang="ru-RU" altLang="ru-RU"/>
              <a:t> и </a:t>
            </a:r>
            <a:r>
              <a:rPr lang="ru-RU" altLang="ru-RU" b="1"/>
              <a:t>Triangle</a:t>
            </a:r>
            <a:r>
              <a:rPr lang="ru-RU" altLang="ru-RU"/>
              <a:t> добавим свойство </a:t>
            </a:r>
            <a:r>
              <a:rPr lang="en-US" altLang="ru-RU" b="1"/>
              <a:t>Record</a:t>
            </a:r>
            <a:r>
              <a:rPr lang="ru-RU" altLang="ru-RU"/>
              <a:t>, формирующее в виде строки сведения об объекте, сохраняемые в файле. </a:t>
            </a:r>
          </a:p>
        </p:txBody>
      </p:sp>
    </p:spTree>
    <p:extLst>
      <p:ext uri="{BB962C8B-B14F-4D97-AF65-F5344CB8AC3E}">
        <p14:creationId xmlns:p14="http://schemas.microsoft.com/office/powerpoint/2010/main" val="206018933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1163" y="228600"/>
            <a:ext cx="8229600" cy="7159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8. Измененные классы библиотеки</a:t>
            </a:r>
          </a:p>
        </p:txBody>
      </p:sp>
      <p:sp>
        <p:nvSpPr>
          <p:cNvPr id="19459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B085489-52FF-4C88-8F8A-EA8CCC3DABE2}" type="slidenum">
              <a:rPr lang="ru-RU" altLang="ru-RU"/>
              <a:pPr/>
              <a:t>29</a:t>
            </a:fld>
            <a:endParaRPr lang="ru-RU" alt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73844" y="1143000"/>
            <a:ext cx="8504237" cy="452431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Библиотека классов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Figures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namespace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Figures {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Абстрактный класс "габаритные размеры":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abstract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Dimensions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protected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</a:t>
            </a:r>
          </a:p>
          <a:p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protected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Dimensions(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x, 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y) { </a:t>
            </a:r>
            <a:r>
              <a:rPr lang="fr-FR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Конструктор</a:t>
            </a:r>
            <a:endParaRPr lang="fr-FR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x;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y;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abstract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description();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Характеристики объекта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change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k) {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Изменение размеров в k раз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*= k;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*= k;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abstract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Area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Площадь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фигуры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abstract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Record {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}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Запись о фигуре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Dimensions end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1739539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2750" y="152400"/>
            <a:ext cx="8229600" cy="4873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Виртуальные методы</a:t>
            </a:r>
          </a:p>
        </p:txBody>
      </p:sp>
      <p:sp>
        <p:nvSpPr>
          <p:cNvPr id="4099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F9469870-0B1F-4478-86F9-0347AEBD083A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3</a:t>
            </a:fld>
            <a:endParaRPr lang="ru-RU" altLang="ru-RU" sz="1400"/>
          </a:p>
        </p:txBody>
      </p:sp>
      <p:sp>
        <p:nvSpPr>
          <p:cNvPr id="4100" name="Прямоугольник 7"/>
          <p:cNvSpPr>
            <a:spLocks noChangeArrowheads="1"/>
          </p:cNvSpPr>
          <p:nvPr/>
        </p:nvSpPr>
        <p:spPr bwMode="auto">
          <a:xfrm>
            <a:off x="228600" y="685800"/>
            <a:ext cx="4495800" cy="3292475"/>
          </a:xfrm>
          <a:prstGeom prst="rect">
            <a:avLst/>
          </a:prstGeom>
          <a:solidFill>
            <a:schemeClr val="bg1"/>
          </a:solidFill>
          <a:ln w="9525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 dirty="0"/>
              <a:t>class A</a:t>
            </a:r>
            <a:r>
              <a:rPr lang="ru-RU" altLang="ru-RU" sz="1600" b="1" dirty="0"/>
              <a:t>    {      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 dirty="0"/>
              <a:t>    public void </a:t>
            </a:r>
            <a:r>
              <a:rPr lang="en-US" altLang="ru-RU" sz="1600" b="1" dirty="0" err="1"/>
              <a:t>getA</a:t>
            </a:r>
            <a:r>
              <a:rPr lang="en-US" altLang="ru-RU" sz="1600" b="1" dirty="0"/>
              <a:t>() { </a:t>
            </a:r>
            <a:r>
              <a:rPr lang="en-US" altLang="ru-RU" sz="1600" b="1" dirty="0" err="1"/>
              <a:t>Console.Write</a:t>
            </a:r>
            <a:r>
              <a:rPr lang="en-US" altLang="ru-RU" sz="1600" b="1" dirty="0"/>
              <a:t>(</a:t>
            </a:r>
            <a:r>
              <a:rPr lang="en-US" altLang="ru-RU" sz="1600" b="1" dirty="0">
                <a:solidFill>
                  <a:srgbClr val="800000"/>
                </a:solidFill>
              </a:rPr>
              <a:t>“A"</a:t>
            </a:r>
            <a:r>
              <a:rPr lang="en-US" altLang="ru-RU" sz="1600" b="1" dirty="0"/>
              <a:t>); }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/>
              <a:t>}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 dirty="0"/>
              <a:t>class B : A</a:t>
            </a:r>
            <a:r>
              <a:rPr lang="ru-RU" altLang="ru-RU" sz="1600" b="1" dirty="0"/>
              <a:t>    {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 dirty="0"/>
              <a:t>     public void </a:t>
            </a:r>
            <a:r>
              <a:rPr lang="en-US" altLang="ru-RU" sz="1600" b="1" dirty="0" err="1"/>
              <a:t>getA</a:t>
            </a:r>
            <a:r>
              <a:rPr lang="en-US" altLang="ru-RU" sz="1600" b="1" dirty="0"/>
              <a:t>() { </a:t>
            </a:r>
            <a:r>
              <a:rPr lang="en-US" altLang="ru-RU" sz="1600" b="1" dirty="0" err="1"/>
              <a:t>Console.Write</a:t>
            </a:r>
            <a:r>
              <a:rPr lang="en-US" altLang="ru-RU" sz="1600" b="1" dirty="0"/>
              <a:t>(</a:t>
            </a:r>
            <a:r>
              <a:rPr lang="en-US" altLang="ru-RU" sz="1600" b="1" dirty="0">
                <a:solidFill>
                  <a:srgbClr val="800000"/>
                </a:solidFill>
              </a:rPr>
              <a:t>“B"</a:t>
            </a:r>
            <a:r>
              <a:rPr lang="en-US" altLang="ru-RU" sz="1600" b="1" dirty="0"/>
              <a:t>); }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/>
              <a:t>}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 dirty="0"/>
              <a:t>class Program  </a:t>
            </a:r>
            <a:r>
              <a:rPr lang="ru-RU" altLang="ru-RU" sz="1600" b="1" dirty="0"/>
              <a:t>{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 dirty="0"/>
              <a:t>     static void Main()</a:t>
            </a:r>
            <a:r>
              <a:rPr lang="ru-RU" altLang="ru-RU" sz="1600" b="1" dirty="0"/>
              <a:t>      {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 dirty="0"/>
              <a:t>            A </a:t>
            </a:r>
            <a:r>
              <a:rPr lang="en-US" altLang="ru-RU" sz="1600" b="1" dirty="0" err="1"/>
              <a:t>objA</a:t>
            </a:r>
            <a:r>
              <a:rPr lang="en-US" altLang="ru-RU" sz="1600" b="1" dirty="0"/>
              <a:t>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 dirty="0"/>
              <a:t>            </a:t>
            </a:r>
            <a:r>
              <a:rPr lang="en-US" altLang="ru-RU" sz="1600" b="1" dirty="0" err="1"/>
              <a:t>objA</a:t>
            </a:r>
            <a:r>
              <a:rPr lang="en-US" altLang="ru-RU" sz="1600" b="1" dirty="0"/>
              <a:t> = new B();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 dirty="0"/>
              <a:t>            </a:t>
            </a:r>
            <a:r>
              <a:rPr lang="en-US" altLang="ru-RU" sz="1600" b="1" dirty="0" err="1"/>
              <a:t>objA.getA</a:t>
            </a:r>
            <a:r>
              <a:rPr lang="en-US" altLang="ru-RU" sz="1600" b="1" dirty="0"/>
              <a:t>();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/>
              <a:t>      }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/>
              <a:t>}</a:t>
            </a:r>
          </a:p>
        </p:txBody>
      </p:sp>
      <p:sp>
        <p:nvSpPr>
          <p:cNvPr id="4101" name="Блок-схема: документ 8"/>
          <p:cNvSpPr>
            <a:spLocks noChangeArrowheads="1"/>
          </p:cNvSpPr>
          <p:nvPr/>
        </p:nvSpPr>
        <p:spPr bwMode="auto">
          <a:xfrm>
            <a:off x="549275" y="3810000"/>
            <a:ext cx="1143000" cy="838200"/>
          </a:xfrm>
          <a:prstGeom prst="flowChartDocument">
            <a:avLst/>
          </a:prstGeom>
          <a:solidFill>
            <a:schemeClr val="bg1"/>
          </a:solidFill>
          <a:ln w="12700" algn="ctr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2400" b="1" i="1" dirty="0"/>
              <a:t>A</a:t>
            </a:r>
            <a:endParaRPr lang="ru-RU" altLang="ru-RU" sz="2400" b="1" i="1" dirty="0"/>
          </a:p>
        </p:txBody>
      </p:sp>
      <p:sp>
        <p:nvSpPr>
          <p:cNvPr id="4102" name="Прямоугольник 9"/>
          <p:cNvSpPr>
            <a:spLocks noChangeArrowheads="1"/>
          </p:cNvSpPr>
          <p:nvPr/>
        </p:nvSpPr>
        <p:spPr bwMode="auto">
          <a:xfrm>
            <a:off x="4327525" y="2133600"/>
            <a:ext cx="4267200" cy="3786188"/>
          </a:xfrm>
          <a:prstGeom prst="rect">
            <a:avLst/>
          </a:prstGeom>
          <a:solidFill>
            <a:schemeClr val="bg1"/>
          </a:solidFill>
          <a:ln w="12700">
            <a:solidFill>
              <a:srgbClr val="0070C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 dirty="0"/>
              <a:t>class A</a:t>
            </a:r>
            <a:r>
              <a:rPr lang="ru-RU" altLang="ru-RU" sz="1600" b="1" dirty="0"/>
              <a:t>    {       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 dirty="0"/>
              <a:t>   public </a:t>
            </a:r>
            <a:r>
              <a:rPr lang="en-US" altLang="ru-RU" sz="1600" b="1" dirty="0">
                <a:solidFill>
                  <a:srgbClr val="0000FF"/>
                </a:solidFill>
              </a:rPr>
              <a:t>virtual</a:t>
            </a:r>
            <a:r>
              <a:rPr lang="en-US" altLang="ru-RU" sz="1600" b="1" dirty="0"/>
              <a:t> void </a:t>
            </a:r>
            <a:r>
              <a:rPr lang="en-US" altLang="ru-RU" sz="1600" b="1" dirty="0" err="1"/>
              <a:t>getA</a:t>
            </a:r>
            <a:r>
              <a:rPr lang="en-US" altLang="ru-RU" sz="1600" b="1" dirty="0"/>
              <a:t>()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 dirty="0"/>
              <a:t>        { </a:t>
            </a:r>
            <a:r>
              <a:rPr lang="en-US" altLang="ru-RU" sz="1600" b="1" dirty="0" err="1"/>
              <a:t>Console.Write</a:t>
            </a:r>
            <a:r>
              <a:rPr lang="en-US" altLang="ru-RU" sz="1600" b="1" dirty="0"/>
              <a:t>(</a:t>
            </a:r>
            <a:r>
              <a:rPr lang="en-US" altLang="ru-RU" sz="1600" b="1" dirty="0">
                <a:solidFill>
                  <a:srgbClr val="800000"/>
                </a:solidFill>
              </a:rPr>
              <a:t>“A"</a:t>
            </a:r>
            <a:r>
              <a:rPr lang="en-US" altLang="ru-RU" sz="1600" b="1" dirty="0"/>
              <a:t>); }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/>
              <a:t>}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 dirty="0"/>
              <a:t>class B : A</a:t>
            </a:r>
            <a:r>
              <a:rPr lang="ru-RU" altLang="ru-RU" sz="1600" b="1" dirty="0"/>
              <a:t>    {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 dirty="0"/>
              <a:t>   public </a:t>
            </a:r>
            <a:r>
              <a:rPr lang="en-US" altLang="ru-RU" sz="1600" b="1" dirty="0">
                <a:solidFill>
                  <a:srgbClr val="0000FF"/>
                </a:solidFill>
              </a:rPr>
              <a:t>override</a:t>
            </a:r>
            <a:r>
              <a:rPr lang="en-US" altLang="ru-RU" sz="1600" b="1" dirty="0"/>
              <a:t> void </a:t>
            </a:r>
            <a:r>
              <a:rPr lang="en-US" altLang="ru-RU" sz="1600" b="1" dirty="0" err="1"/>
              <a:t>getA</a:t>
            </a:r>
            <a:r>
              <a:rPr lang="en-US" altLang="ru-RU" sz="1600" b="1" dirty="0"/>
              <a:t>()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 dirty="0"/>
              <a:t>        { </a:t>
            </a:r>
            <a:r>
              <a:rPr lang="en-US" altLang="ru-RU" sz="1600" b="1" dirty="0" err="1"/>
              <a:t>Console.Write</a:t>
            </a:r>
            <a:r>
              <a:rPr lang="en-US" altLang="ru-RU" sz="1600" b="1" dirty="0"/>
              <a:t>(</a:t>
            </a:r>
            <a:r>
              <a:rPr lang="en-US" altLang="ru-RU" sz="1600" b="1" dirty="0">
                <a:solidFill>
                  <a:srgbClr val="800000"/>
                </a:solidFill>
              </a:rPr>
              <a:t>“B"</a:t>
            </a:r>
            <a:r>
              <a:rPr lang="en-US" altLang="ru-RU" sz="1600" b="1" dirty="0"/>
              <a:t>); }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/>
              <a:t>}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 dirty="0"/>
              <a:t>class Program</a:t>
            </a:r>
            <a:r>
              <a:rPr lang="ru-RU" altLang="ru-RU" sz="1600" b="1" dirty="0"/>
              <a:t>    {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 dirty="0"/>
              <a:t>   static void Main()</a:t>
            </a:r>
            <a:r>
              <a:rPr lang="ru-RU" altLang="ru-RU" sz="1600" b="1" dirty="0"/>
              <a:t>      {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 dirty="0"/>
              <a:t>            A </a:t>
            </a:r>
            <a:r>
              <a:rPr lang="en-US" altLang="ru-RU" sz="1600" b="1" dirty="0" err="1"/>
              <a:t>objA</a:t>
            </a:r>
            <a:r>
              <a:rPr lang="en-US" altLang="ru-RU" sz="1600" b="1" dirty="0"/>
              <a:t>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 dirty="0"/>
              <a:t>            </a:t>
            </a:r>
            <a:r>
              <a:rPr lang="en-US" altLang="ru-RU" sz="1600" b="1" dirty="0" err="1"/>
              <a:t>objA</a:t>
            </a:r>
            <a:r>
              <a:rPr lang="en-US" altLang="ru-RU" sz="1600" b="1" dirty="0"/>
              <a:t> = new B();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1600" b="1" dirty="0"/>
              <a:t>            </a:t>
            </a:r>
            <a:r>
              <a:rPr lang="en-US" altLang="ru-RU" sz="1600" b="1" dirty="0" err="1"/>
              <a:t>objA.getA</a:t>
            </a:r>
            <a:r>
              <a:rPr lang="en-US" altLang="ru-RU" sz="1600" b="1" dirty="0"/>
              <a:t>();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/>
              <a:t>        }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1600" b="1" dirty="0"/>
              <a:t>    }</a:t>
            </a:r>
          </a:p>
        </p:txBody>
      </p:sp>
      <p:sp>
        <p:nvSpPr>
          <p:cNvPr id="4103" name="Блок-схема: документ 10"/>
          <p:cNvSpPr>
            <a:spLocks noChangeArrowheads="1"/>
          </p:cNvSpPr>
          <p:nvPr/>
        </p:nvSpPr>
        <p:spPr bwMode="auto">
          <a:xfrm>
            <a:off x="7513638" y="5407025"/>
            <a:ext cx="1143000" cy="838200"/>
          </a:xfrm>
          <a:prstGeom prst="flowChartDocument">
            <a:avLst/>
          </a:prstGeom>
          <a:solidFill>
            <a:schemeClr val="bg1"/>
          </a:solidFill>
          <a:ln w="12700" algn="ctr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ru-RU" sz="2400" b="1" i="1" dirty="0"/>
              <a:t>B</a:t>
            </a:r>
            <a:endParaRPr lang="ru-RU" altLang="ru-RU" sz="2400" b="1" i="1" dirty="0"/>
          </a:p>
        </p:txBody>
      </p:sp>
      <p:sp>
        <p:nvSpPr>
          <p:cNvPr id="4104" name="Скругленная прямоугольная выноска 13"/>
          <p:cNvSpPr>
            <a:spLocks noChangeArrowheads="1"/>
          </p:cNvSpPr>
          <p:nvPr/>
        </p:nvSpPr>
        <p:spPr bwMode="auto">
          <a:xfrm>
            <a:off x="7162800" y="2155825"/>
            <a:ext cx="1828800" cy="1120775"/>
          </a:xfrm>
          <a:prstGeom prst="wedgeRoundRectCallout">
            <a:avLst>
              <a:gd name="adj1" fmla="val -123181"/>
              <a:gd name="adj2" fmla="val 66370"/>
              <a:gd name="adj3" fmla="val 16667"/>
            </a:avLst>
          </a:prstGeom>
          <a:solidFill>
            <a:schemeClr val="bg1"/>
          </a:solidFill>
          <a:ln w="9525" algn="ctr">
            <a:solidFill>
              <a:srgbClr val="0070C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Замещение базового метода</a:t>
            </a:r>
          </a:p>
        </p:txBody>
      </p:sp>
      <p:sp>
        <p:nvSpPr>
          <p:cNvPr id="4105" name="Скругленная прямоугольная выноска 14"/>
          <p:cNvSpPr>
            <a:spLocks noChangeArrowheads="1"/>
          </p:cNvSpPr>
          <p:nvPr/>
        </p:nvSpPr>
        <p:spPr bwMode="auto">
          <a:xfrm>
            <a:off x="5899150" y="1219200"/>
            <a:ext cx="2819400" cy="762000"/>
          </a:xfrm>
          <a:prstGeom prst="wedgeRoundRectCallout">
            <a:avLst>
              <a:gd name="adj1" fmla="val -62884"/>
              <a:gd name="adj2" fmla="val 113750"/>
              <a:gd name="adj3" fmla="val 16667"/>
            </a:avLst>
          </a:prstGeom>
          <a:solidFill>
            <a:schemeClr val="bg1"/>
          </a:solidFill>
          <a:ln w="9525" algn="ctr">
            <a:solidFill>
              <a:srgbClr val="0070C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ru-RU" altLang="ru-RU" sz="18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Модификатор подмены метода базового класса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8. Измененные классы библиотеки</a:t>
            </a:r>
          </a:p>
        </p:txBody>
      </p:sp>
      <p:sp>
        <p:nvSpPr>
          <p:cNvPr id="20483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C979F20-45B8-4024-8C12-369D04434D3B}" type="slidenum">
              <a:rPr lang="ru-RU" altLang="ru-RU"/>
              <a:pPr/>
              <a:t>30</a:t>
            </a:fld>
            <a:endParaRPr lang="ru-RU" alt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304800" y="783070"/>
            <a:ext cx="8763000" cy="590931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Класс "эллипс":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Ellipse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Dimensions {</a:t>
            </a:r>
          </a:p>
          <a:p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Ellipse(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x, 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y) : 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base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(x, y) { } </a:t>
            </a:r>
          </a:p>
          <a:p>
            <a:endParaRPr lang="en-US" b="1" dirty="0">
              <a:solidFill>
                <a:srgbClr val="0000FF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override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Area {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Площадь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фигуры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Math.PI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*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*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 4;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description() {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Характеристики объекта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.Format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Эллипс:</a:t>
            </a:r>
            <a:endParaRPr lang="en-US" b="1" dirty="0">
              <a:solidFill>
                <a:srgbClr val="A31515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dx={0:f2},\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tdy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={1:f2},\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tArea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={2:f2}"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            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Area);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Record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.Format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Эллипс {0: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f2} {1:f2}"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                   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Ellipse end 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41654212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8150" y="96838"/>
            <a:ext cx="8229600" cy="639762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8. Измененные классы библиотеки</a:t>
            </a:r>
            <a:endParaRPr lang="ru-RU" sz="2800" dirty="0"/>
          </a:p>
        </p:txBody>
      </p:sp>
      <p:sp>
        <p:nvSpPr>
          <p:cNvPr id="21507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DE7BCC8-3DE1-4F60-8026-808946793719}" type="slidenum">
              <a:rPr lang="ru-RU" altLang="ru-RU"/>
              <a:pPr/>
              <a:t>31</a:t>
            </a:fld>
            <a:endParaRPr lang="ru-RU" alt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76225" y="736600"/>
            <a:ext cx="8553450" cy="590931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Класс "треугольник":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Triangle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: Dimensions {</a:t>
            </a:r>
          </a:p>
          <a:p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Triangle(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x, 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y) : </a:t>
            </a:r>
            <a:r>
              <a:rPr lang="fr-FR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base</a:t>
            </a:r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(x, y) { } </a:t>
            </a:r>
          </a:p>
          <a:p>
            <a:r>
              <a:rPr lang="fr-FR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Area {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Площадь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фигуры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*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/ 2;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Характеристики объекта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description() {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.Format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Треугольник: </a:t>
            </a:r>
            <a:endParaRPr lang="en-US" b="1" dirty="0">
              <a:solidFill>
                <a:srgbClr val="A31515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dx={0:f2},\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tdy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={1:f2},\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tArea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={2:f2}"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Area);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//////////////////////////////////////////////////////////////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public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override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Record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get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return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.Format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Треугольник {0: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f2} {1:f2}"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                            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dimX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,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dimY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Triangle end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45460459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15962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8. Новое консольное приложение</a:t>
            </a:r>
          </a:p>
        </p:txBody>
      </p:sp>
      <p:sp>
        <p:nvSpPr>
          <p:cNvPr id="22531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3A1FB74-BC36-4ACC-B762-E640DE5B78A1}" type="slidenum">
              <a:rPr lang="ru-RU" altLang="ru-RU"/>
              <a:pPr/>
              <a:t>32</a:t>
            </a:fld>
            <a:endParaRPr lang="ru-RU" altLang="ru-RU"/>
          </a:p>
        </p:txBody>
      </p:sp>
      <p:sp>
        <p:nvSpPr>
          <p:cNvPr id="22532" name="Прямоугольник 3"/>
          <p:cNvSpPr>
            <a:spLocks noChangeArrowheads="1"/>
          </p:cNvSpPr>
          <p:nvPr/>
        </p:nvSpPr>
        <p:spPr bwMode="auto">
          <a:xfrm>
            <a:off x="457200" y="1219200"/>
            <a:ext cx="8382000" cy="3970338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/>
              <a:t>В основной программе (новое консольное приложение) определим файловые текстовые потоки для чтения и записи в файл с фиксированным именем "Фигуры". Записывать в файл будем значения свойства </a:t>
            </a:r>
            <a:r>
              <a:rPr lang="en-US" altLang="ru-RU" b="1"/>
              <a:t>Record</a:t>
            </a:r>
            <a:r>
              <a:rPr lang="ru-RU" altLang="ru-RU"/>
              <a:t> тех объектов, которые адресованы элементами массива. </a:t>
            </a:r>
          </a:p>
          <a:p>
            <a:pPr algn="just" eaLnBrk="1" hangingPunct="1"/>
            <a:endParaRPr lang="ru-RU" altLang="ru-RU"/>
          </a:p>
          <a:p>
            <a:pPr algn="just" eaLnBrk="1" hangingPunct="1"/>
            <a:r>
              <a:rPr lang="ru-RU" altLang="ru-RU"/>
              <a:t>Чтобы читать данные из файла и помещать их в массив, необходимо знать число записей в файле. Проще прочитать из файла данные (строки) в контейнер </a:t>
            </a:r>
            <a:r>
              <a:rPr lang="en-US" altLang="ru-RU" b="1"/>
              <a:t>List</a:t>
            </a:r>
            <a:r>
              <a:rPr lang="ru-RU" altLang="ru-RU" b="1"/>
              <a:t>&lt;</a:t>
            </a:r>
            <a:r>
              <a:rPr lang="en-US" altLang="ru-RU" b="1"/>
              <a:t>string</a:t>
            </a:r>
            <a:r>
              <a:rPr lang="ru-RU" altLang="ru-RU" b="1"/>
              <a:t>&gt;</a:t>
            </a:r>
            <a:r>
              <a:rPr lang="ru-RU" altLang="ru-RU"/>
              <a:t>.  </a:t>
            </a:r>
          </a:p>
          <a:p>
            <a:pPr algn="just" eaLnBrk="1" hangingPunct="1"/>
            <a:endParaRPr lang="ru-RU" altLang="ru-RU"/>
          </a:p>
          <a:p>
            <a:pPr algn="just" eaLnBrk="1" hangingPunct="1"/>
            <a:r>
              <a:rPr lang="ru-RU" altLang="ru-RU"/>
              <a:t>Остальные конструктивные решения видны из кода программы. Члены контейнера </a:t>
            </a:r>
            <a:r>
              <a:rPr lang="en-US" altLang="ru-RU" b="1"/>
              <a:t>List</a:t>
            </a:r>
            <a:r>
              <a:rPr lang="ru-RU" altLang="ru-RU" b="1"/>
              <a:t>&lt;</a:t>
            </a:r>
            <a:r>
              <a:rPr lang="en-US" altLang="ru-RU" b="1"/>
              <a:t>string</a:t>
            </a:r>
            <a:r>
              <a:rPr lang="ru-RU" altLang="ru-RU" b="1"/>
              <a:t>&gt;</a:t>
            </a:r>
            <a:r>
              <a:rPr lang="ru-RU" altLang="ru-RU"/>
              <a:t>:  </a:t>
            </a:r>
          </a:p>
          <a:p>
            <a:pPr algn="just" eaLnBrk="1" hangingPunct="1"/>
            <a:endParaRPr lang="ru-RU" altLang="ru-RU"/>
          </a:p>
          <a:p>
            <a:pPr algn="just" eaLnBrk="1" hangingPunct="1"/>
            <a:r>
              <a:rPr lang="en-US" altLang="ru-RU">
                <a:latin typeface="Courier New" panose="02070309020205020404" pitchFamily="49" charset="0"/>
                <a:cs typeface="Courier New" panose="02070309020205020404" pitchFamily="49" charset="0"/>
              </a:rPr>
              <a:t>Add</a:t>
            </a:r>
            <a:r>
              <a:rPr lang="ru-RU" altLang="ru-RU">
                <a:latin typeface="Courier New" panose="02070309020205020404" pitchFamily="49" charset="0"/>
                <a:cs typeface="Courier New" panose="02070309020205020404" pitchFamily="49" charset="0"/>
              </a:rPr>
              <a:t>(</a:t>
            </a:r>
            <a:r>
              <a:rPr lang="en-US" altLang="ru-RU">
                <a:latin typeface="Courier New" panose="02070309020205020404" pitchFamily="49" charset="0"/>
                <a:cs typeface="Courier New" panose="02070309020205020404" pitchFamily="49" charset="0"/>
              </a:rPr>
              <a:t>line</a:t>
            </a:r>
            <a:r>
              <a:rPr lang="ru-RU" altLang="ru-RU">
                <a:latin typeface="Courier New" panose="02070309020205020404" pitchFamily="49" charset="0"/>
                <a:cs typeface="Courier New" panose="02070309020205020404" pitchFamily="49" charset="0"/>
              </a:rPr>
              <a:t>) – добавить элемент (строку) в конец контейнера; </a:t>
            </a:r>
            <a:r>
              <a:rPr lang="en-US" altLang="ru-RU">
                <a:latin typeface="Courier New" panose="02070309020205020404" pitchFamily="49" charset="0"/>
                <a:cs typeface="Courier New" panose="02070309020205020404" pitchFamily="49" charset="0"/>
              </a:rPr>
              <a:t>input</a:t>
            </a:r>
            <a:r>
              <a:rPr lang="ru-RU" altLang="ru-RU">
                <a:latin typeface="Courier New" panose="02070309020205020404" pitchFamily="49" charset="0"/>
                <a:cs typeface="Courier New" panose="02070309020205020404" pitchFamily="49" charset="0"/>
              </a:rPr>
              <a:t>.</a:t>
            </a:r>
            <a:r>
              <a:rPr lang="en-US" altLang="ru-RU">
                <a:latin typeface="Courier New" panose="02070309020205020404" pitchFamily="49" charset="0"/>
                <a:cs typeface="Courier New" panose="02070309020205020404" pitchFamily="49" charset="0"/>
              </a:rPr>
              <a:t>Count</a:t>
            </a:r>
            <a:r>
              <a:rPr lang="ru-RU" altLang="ru-RU">
                <a:latin typeface="Courier New" panose="02070309020205020404" pitchFamily="49" charset="0"/>
                <a:cs typeface="Courier New" panose="02070309020205020404" pitchFamily="49" charset="0"/>
              </a:rPr>
              <a:t> – Число элементов в контейнере.</a:t>
            </a:r>
          </a:p>
        </p:txBody>
      </p:sp>
    </p:spTree>
    <p:extLst>
      <p:ext uri="{BB962C8B-B14F-4D97-AF65-F5344CB8AC3E}">
        <p14:creationId xmlns:p14="http://schemas.microsoft.com/office/powerpoint/2010/main" val="207219207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52400"/>
            <a:ext cx="8229600" cy="669925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8</a:t>
            </a:r>
          </a:p>
        </p:txBody>
      </p:sp>
      <p:sp>
        <p:nvSpPr>
          <p:cNvPr id="23555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D4C90EB-65F0-4EBD-91DE-EFC410934233}" type="slidenum">
              <a:rPr lang="ru-RU" altLang="ru-RU"/>
              <a:pPr/>
              <a:t>33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245225" y="685800"/>
            <a:ext cx="8382000" cy="5632311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System.Collections.Generic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для контейнеров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System.IO;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Для работы с файлами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using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Figures;</a:t>
            </a: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namespace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ConsoleProgram4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class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Program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Ellipse e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Ellipse(3, 8);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Triangle t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Triangle(5, 4);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Dimensions[] fig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Dimensions[4];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fig[0] = e;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fig[1] = t;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fig[2]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Ellipse(4, 6);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fig[3]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Triangle(2, 8);</a:t>
            </a:r>
          </a:p>
          <a:p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ссылка на файловый поток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StreamWriter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outFile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null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outFile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== </a:t>
            </a:r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null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  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Создаем поток и связываем его с файлом.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Файл создается всегда заново:       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outFile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StreamWriter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Фигуры"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16917263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15963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8</a:t>
            </a:r>
          </a:p>
        </p:txBody>
      </p:sp>
      <p:sp>
        <p:nvSpPr>
          <p:cNvPr id="24579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FC5B4F7-1FC2-46BA-B216-70D95FDFE738}" type="slidenum">
              <a:rPr lang="ru-RU" altLang="ru-RU"/>
              <a:pPr/>
              <a:t>34</a:t>
            </a:fld>
            <a:endParaRPr lang="ru-RU" alt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19100" y="1066800"/>
            <a:ext cx="8305800" cy="3970318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(Dimensions d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fig)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outFile.WriteLine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d.Record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Запись в поток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outFile.Flush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 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Пересылка в файл (очистка буфера потока)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outFile.Close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Закрываем поток (освобождаем файл)   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StreamReader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inputFile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Ссылка на текстовый входной поток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StreamReader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Фигуры"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List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 input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List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&gt;();</a:t>
            </a:r>
          </a:p>
          <a:p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прочитать строки файла и поместить их в </a:t>
            </a:r>
            <a:r>
              <a:rPr lang="ru-RU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List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ru-RU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&gt;: 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while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true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line =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inputFile.ReadLine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(line ==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null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break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;   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конец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файла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input.Add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line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добавит в конец контейнера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Dimensions[] result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Dimensions[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input.Count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];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21509528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0218" y="80963"/>
            <a:ext cx="8229600" cy="715962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8</a:t>
            </a:r>
          </a:p>
        </p:txBody>
      </p:sp>
      <p:sp>
        <p:nvSpPr>
          <p:cNvPr id="25603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BE7A864-3959-41FA-967D-C77DE51C0564}" type="slidenum">
              <a:rPr lang="ru-RU" altLang="ru-RU"/>
              <a:pPr/>
              <a:t>35</a:t>
            </a:fld>
            <a:endParaRPr lang="ru-RU" alt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228600" y="685800"/>
            <a:ext cx="8686800" cy="5632311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count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0;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Счетчик записей в файле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ru-RU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"Записи, прочитанные из файла:"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s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input)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(s);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[]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s.Split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' '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x =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.Parse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[1]);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y =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double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.Parse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[2]);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[0] ==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Эллипс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result[count++]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Ellipse(x, y);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[0] ==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Треугольник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result[count++] = 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					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Triangle(x, y);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</a:t>
            </a:r>
          </a:p>
          <a:p>
            <a:r>
              <a:rPr lang="ru-RU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ru-RU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"Сведения о восстановленных и измененных объектах:"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(Dimensions d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result)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d.change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(10);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d.description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}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Main()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}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Program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} </a:t>
            </a:r>
            <a:r>
              <a:rPr lang="en-US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 namespace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83556580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F19BE1F-4A2E-475F-8D0D-8217821ED409}" type="slidenum">
              <a:rPr lang="ru-RU" altLang="ru-RU"/>
              <a:pPr/>
              <a:t>36</a:t>
            </a:fld>
            <a:endParaRPr lang="ru-RU" altLang="ru-RU"/>
          </a:p>
        </p:txBody>
      </p:sp>
      <p:sp>
        <p:nvSpPr>
          <p:cNvPr id="29699" name="Прямоугольник 5"/>
          <p:cNvSpPr>
            <a:spLocks noChangeArrowheads="1"/>
          </p:cNvSpPr>
          <p:nvPr/>
        </p:nvSpPr>
        <p:spPr bwMode="auto">
          <a:xfrm>
            <a:off x="457200" y="762000"/>
            <a:ext cx="8153400" cy="3970338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/>
            <a:r>
              <a:rPr lang="ru-RU" altLang="ru-RU"/>
              <a:t>В библиотеке классов </a:t>
            </a:r>
            <a:r>
              <a:rPr lang="en-US" altLang="ru-RU" b="1"/>
              <a:t>Cinderella </a:t>
            </a:r>
            <a:r>
              <a:rPr lang="ru-RU" altLang="ru-RU"/>
              <a:t>определите абстрактный класс </a:t>
            </a:r>
            <a:r>
              <a:rPr lang="en-US" altLang="ru-RU" b="1"/>
              <a:t>Something</a:t>
            </a:r>
            <a:r>
              <a:rPr lang="ru-RU" altLang="ru-RU"/>
              <a:t>. </a:t>
            </a:r>
            <a:r>
              <a:rPr lang="en-US" altLang="ru-RU"/>
              <a:t> </a:t>
            </a:r>
            <a:r>
              <a:rPr lang="ru-RU" altLang="ru-RU"/>
              <a:t>От класса </a:t>
            </a:r>
            <a:r>
              <a:rPr lang="en-US" altLang="ru-RU" b="1"/>
              <a:t>Something </a:t>
            </a:r>
            <a:r>
              <a:rPr lang="ru-RU" altLang="ru-RU" b="1"/>
              <a:t> </a:t>
            </a:r>
            <a:r>
              <a:rPr lang="ru-RU" altLang="ru-RU"/>
              <a:t>унаследуйте</a:t>
            </a:r>
            <a:r>
              <a:rPr lang="ru-RU" altLang="ru-RU" b="1"/>
              <a:t> </a:t>
            </a:r>
            <a:r>
              <a:rPr lang="ru-RU" altLang="ru-RU"/>
              <a:t>два класса: </a:t>
            </a:r>
            <a:r>
              <a:rPr lang="en-US" altLang="ru-RU" b="1"/>
              <a:t>Lentil</a:t>
            </a:r>
            <a:r>
              <a:rPr lang="en-US" altLang="ru-RU"/>
              <a:t>, </a:t>
            </a:r>
            <a:r>
              <a:rPr lang="en-US" altLang="ru-RU" b="1"/>
              <a:t>Ashes.</a:t>
            </a:r>
            <a:r>
              <a:rPr lang="ru-RU" altLang="ru-RU" b="1"/>
              <a:t> </a:t>
            </a:r>
            <a:r>
              <a:rPr lang="ru-RU" altLang="ru-RU"/>
              <a:t>В Классе </a:t>
            </a:r>
            <a:r>
              <a:rPr lang="en-US" altLang="ru-RU" b="1"/>
              <a:t>Lentil</a:t>
            </a:r>
            <a:r>
              <a:rPr lang="ru-RU" altLang="ru-RU"/>
              <a:t> определите поле </a:t>
            </a:r>
            <a:r>
              <a:rPr lang="en-US" altLang="ru-RU" b="1"/>
              <a:t>Weight</a:t>
            </a:r>
            <a:r>
              <a:rPr lang="ru-RU" altLang="ru-RU"/>
              <a:t>, принимающее для каждого нового экземпляра класса случайное вещественное значение в интервале </a:t>
            </a:r>
            <a:r>
              <a:rPr lang="en-US" altLang="ru-RU" b="1"/>
              <a:t>[0, 2]</a:t>
            </a:r>
            <a:r>
              <a:rPr lang="ru-RU" altLang="ru-RU" b="1"/>
              <a:t>.</a:t>
            </a:r>
            <a:r>
              <a:rPr lang="en-US" altLang="ru-RU" b="1"/>
              <a:t> </a:t>
            </a:r>
            <a:r>
              <a:rPr lang="ru-RU" altLang="ru-RU"/>
              <a:t>В</a:t>
            </a:r>
            <a:r>
              <a:rPr lang="ru-RU" altLang="ru-RU" b="1"/>
              <a:t> </a:t>
            </a:r>
            <a:r>
              <a:rPr lang="ru-RU" altLang="ru-RU"/>
              <a:t>классе</a:t>
            </a:r>
            <a:r>
              <a:rPr lang="ru-RU" altLang="ru-RU" b="1"/>
              <a:t> </a:t>
            </a:r>
            <a:r>
              <a:rPr lang="en-US" altLang="ru-RU" b="1"/>
              <a:t>Ashes</a:t>
            </a:r>
            <a:r>
              <a:rPr lang="ru-RU" altLang="ru-RU" b="1"/>
              <a:t> </a:t>
            </a:r>
            <a:r>
              <a:rPr lang="ru-RU" altLang="ru-RU"/>
              <a:t>определите поле </a:t>
            </a:r>
            <a:r>
              <a:rPr lang="en-US" altLang="ru-RU" b="1"/>
              <a:t>Volume</a:t>
            </a:r>
            <a:r>
              <a:rPr lang="ru-RU" altLang="ru-RU"/>
              <a:t>, принимающее для каждого нового экземпляра класса случайное вещественное значение в интервале </a:t>
            </a:r>
            <a:r>
              <a:rPr lang="en-US" altLang="ru-RU" b="1"/>
              <a:t>[0, </a:t>
            </a:r>
            <a:r>
              <a:rPr lang="ru-RU" altLang="ru-RU" b="1"/>
              <a:t>1</a:t>
            </a:r>
            <a:r>
              <a:rPr lang="en-US" altLang="ru-RU" b="1"/>
              <a:t>]</a:t>
            </a:r>
            <a:endParaRPr lang="ru-RU" altLang="ru-RU" b="1"/>
          </a:p>
          <a:p>
            <a:pPr algn="just" eaLnBrk="1" hangingPunct="1"/>
            <a:endParaRPr lang="en-US" altLang="ru-RU"/>
          </a:p>
          <a:p>
            <a:pPr algn="just" eaLnBrk="1" hangingPunct="1"/>
            <a:r>
              <a:rPr lang="ru-RU" altLang="ru-RU"/>
              <a:t>В основной программе создайте массив </a:t>
            </a:r>
            <a:r>
              <a:rPr lang="en-US" altLang="ru-RU" b="1"/>
              <a:t>N</a:t>
            </a:r>
            <a:r>
              <a:rPr lang="en-US" altLang="ru-RU"/>
              <a:t> (</a:t>
            </a:r>
            <a:r>
              <a:rPr lang="en-US" altLang="ru-RU" b="1"/>
              <a:t>N</a:t>
            </a:r>
            <a:r>
              <a:rPr lang="en-US" altLang="ru-RU"/>
              <a:t> </a:t>
            </a:r>
            <a:r>
              <a:rPr lang="ru-RU" altLang="ru-RU"/>
              <a:t>ввести с клавиатуры</a:t>
            </a:r>
            <a:r>
              <a:rPr lang="en-US" altLang="ru-RU"/>
              <a:t>)</a:t>
            </a:r>
            <a:r>
              <a:rPr lang="ru-RU" altLang="ru-RU"/>
              <a:t> экземпляров классов </a:t>
            </a:r>
            <a:r>
              <a:rPr lang="en-US" altLang="ru-RU" b="1"/>
              <a:t>Lentil</a:t>
            </a:r>
            <a:r>
              <a:rPr lang="ru-RU" altLang="ru-RU" b="1"/>
              <a:t> </a:t>
            </a:r>
            <a:r>
              <a:rPr lang="ru-RU" altLang="ru-RU"/>
              <a:t>и</a:t>
            </a:r>
            <a:r>
              <a:rPr lang="en-US" altLang="ru-RU"/>
              <a:t> </a:t>
            </a:r>
            <a:r>
              <a:rPr lang="en-US" altLang="ru-RU" b="1"/>
              <a:t>Ashes</a:t>
            </a:r>
            <a:r>
              <a:rPr lang="ru-RU" altLang="ru-RU" b="1"/>
              <a:t> </a:t>
            </a:r>
            <a:r>
              <a:rPr lang="ru-RU" altLang="ru-RU"/>
              <a:t>(принадлежность очередного элемента массива к первому или второму классу определите при помощи датчика случайных чисел)</a:t>
            </a:r>
            <a:r>
              <a:rPr lang="ru-RU" altLang="ru-RU" b="1"/>
              <a:t>. </a:t>
            </a:r>
            <a:r>
              <a:rPr lang="ru-RU" altLang="ru-RU"/>
              <a:t>Выведите массив на экран. Из элементов массива сформируйте и выведите на экран два списка экземпляров </a:t>
            </a:r>
            <a:r>
              <a:rPr lang="en-US" altLang="ru-RU" b="1"/>
              <a:t>Lentil</a:t>
            </a:r>
            <a:r>
              <a:rPr lang="ru-RU" altLang="ru-RU" b="1"/>
              <a:t>  </a:t>
            </a:r>
            <a:r>
              <a:rPr lang="ru-RU" altLang="ru-RU"/>
              <a:t>и</a:t>
            </a:r>
            <a:r>
              <a:rPr lang="ru-RU" altLang="ru-RU" b="1"/>
              <a:t> </a:t>
            </a:r>
            <a:r>
              <a:rPr lang="en-US" altLang="ru-RU" b="1"/>
              <a:t>Ashes</a:t>
            </a:r>
            <a:r>
              <a:rPr lang="ru-RU" altLang="ru-RU" b="1"/>
              <a:t>. </a:t>
            </a:r>
            <a:endParaRPr lang="ru-RU" altLang="ru-RU"/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81000" y="38100"/>
            <a:ext cx="8229600" cy="571500"/>
          </a:xfrm>
        </p:spPr>
        <p:txBody>
          <a:bodyPr/>
          <a:lstStyle/>
          <a:p>
            <a:pPr>
              <a:defRPr/>
            </a:pPr>
            <a:r>
              <a:rPr lang="ru-RU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Решите самостоятельно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457200" y="4884738"/>
            <a:ext cx="8153400" cy="646331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altLang="ru-RU" dirty="0"/>
              <a:t>Разработать класс, реализующий нестатический метод интегрирования. Решите задачу </a:t>
            </a:r>
            <a:r>
              <a:rPr lang="en-US" altLang="ru-RU" dirty="0"/>
              <a:t>6</a:t>
            </a:r>
            <a:r>
              <a:rPr lang="ru-RU" altLang="ru-RU" dirty="0"/>
              <a:t>, используя объекты нового класса.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5880105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68362"/>
          </a:xfrm>
        </p:spPr>
        <p:txBody>
          <a:bodyPr/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Решите самостоятельно</a:t>
            </a:r>
            <a:endParaRPr lang="en-US" sz="3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37965" y="1295400"/>
            <a:ext cx="8229600" cy="4949825"/>
          </a:xfrm>
          <a:ln>
            <a:solidFill>
              <a:srgbClr val="0070C0"/>
            </a:solidFill>
          </a:ln>
        </p:spPr>
        <p:txBody>
          <a:bodyPr/>
          <a:lstStyle/>
          <a:p>
            <a:pPr algn="just">
              <a:buFontTx/>
              <a:buAutoNum type="arabicPeriod"/>
            </a:pPr>
            <a:r>
              <a:rPr lang="ru-RU" altLang="ru-RU" sz="1800" dirty="0"/>
              <a:t>В библиотеке классов определить абстрактный класс </a:t>
            </a:r>
            <a:r>
              <a:rPr lang="en-US" altLang="ru-RU" sz="1800" b="1" dirty="0"/>
              <a:t>Animal</a:t>
            </a:r>
            <a:r>
              <a:rPr lang="ru-RU" altLang="ru-RU" sz="1800" dirty="0"/>
              <a:t>. В классе описать поле «кличка животного», «возраст животного», методы доступа к полям. Снабдить класс </a:t>
            </a:r>
            <a:r>
              <a:rPr lang="en-US" altLang="ru-RU" sz="1800" b="1" dirty="0"/>
              <a:t>Animal</a:t>
            </a:r>
            <a:r>
              <a:rPr lang="ru-RU" altLang="ru-RU" sz="1800" dirty="0"/>
              <a:t> прототипами методов </a:t>
            </a:r>
            <a:r>
              <a:rPr lang="en-US" altLang="ru-RU" sz="1800" b="1" dirty="0" err="1"/>
              <a:t>AnimalSound</a:t>
            </a:r>
            <a:r>
              <a:rPr lang="ru-RU" altLang="ru-RU" sz="1800" dirty="0"/>
              <a:t>() - «звук животного» и </a:t>
            </a:r>
            <a:r>
              <a:rPr lang="en-US" altLang="ru-RU" sz="1800" b="1" dirty="0" err="1"/>
              <a:t>AnimalInfo</a:t>
            </a:r>
            <a:r>
              <a:rPr lang="ru-RU" altLang="ru-RU" sz="1800" dirty="0"/>
              <a:t>() – информация о животном (значения всех его полей). В той же библиотеке описать два класса наследника от </a:t>
            </a:r>
            <a:r>
              <a:rPr lang="en-US" altLang="ru-RU" sz="1800" b="1" dirty="0"/>
              <a:t>Animal</a:t>
            </a:r>
            <a:r>
              <a:rPr lang="ru-RU" altLang="ru-RU" sz="1800" dirty="0"/>
              <a:t>. Класс </a:t>
            </a:r>
            <a:r>
              <a:rPr lang="en-US" altLang="ru-RU" sz="1800" b="1" dirty="0"/>
              <a:t>Dog</a:t>
            </a:r>
            <a:r>
              <a:rPr lang="ru-RU" altLang="ru-RU" sz="1800" dirty="0"/>
              <a:t>, описывающий собаку и класс </a:t>
            </a:r>
            <a:r>
              <a:rPr lang="en-US" altLang="ru-RU" sz="1800" b="1" dirty="0"/>
              <a:t>Cow</a:t>
            </a:r>
            <a:r>
              <a:rPr lang="ru-RU" altLang="ru-RU" sz="1800" dirty="0"/>
              <a:t>, описывающий корову. Класс </a:t>
            </a:r>
            <a:r>
              <a:rPr lang="en-US" altLang="ru-RU" sz="1800" b="1" dirty="0"/>
              <a:t>Dog</a:t>
            </a:r>
            <a:r>
              <a:rPr lang="en-US" altLang="ru-RU" sz="1800" dirty="0"/>
              <a:t> </a:t>
            </a:r>
            <a:r>
              <a:rPr lang="ru-RU" altLang="ru-RU" sz="1800" dirty="0"/>
              <a:t>инкапсулирует поля «порода собаки» и логическое поле </a:t>
            </a:r>
            <a:r>
              <a:rPr lang="en-US" altLang="ru-RU" sz="1800" b="1" dirty="0" err="1"/>
              <a:t>isTrained</a:t>
            </a:r>
            <a:r>
              <a:rPr lang="ru-RU" altLang="ru-RU" sz="1800" dirty="0"/>
              <a:t> (</a:t>
            </a:r>
            <a:r>
              <a:rPr lang="en-US" altLang="ru-RU" sz="1800" dirty="0"/>
              <a:t>true</a:t>
            </a:r>
            <a:r>
              <a:rPr lang="ru-RU" altLang="ru-RU" sz="1800" dirty="0"/>
              <a:t>, если собака дрессирована), добавить методы доступа к полям. Класс </a:t>
            </a:r>
            <a:r>
              <a:rPr lang="en-US" altLang="ru-RU" sz="1800" b="1" dirty="0"/>
              <a:t>Cow</a:t>
            </a:r>
            <a:r>
              <a:rPr lang="ru-RU" altLang="ru-RU" sz="1800" dirty="0"/>
              <a:t> инкапсулирует поле «количество молока в день», добавить метод доступа к полям. В случае некорректных данных методы и конструкторы должны порождать исключения. В каждом классе переопределить методы </a:t>
            </a:r>
            <a:r>
              <a:rPr lang="en-US" altLang="ru-RU" sz="1800" b="1" dirty="0" err="1"/>
              <a:t>AnimalSound</a:t>
            </a:r>
            <a:r>
              <a:rPr lang="ru-RU" altLang="ru-RU" sz="1800" dirty="0"/>
              <a:t>() и </a:t>
            </a:r>
            <a:r>
              <a:rPr lang="en-US" altLang="ru-RU" sz="1800" b="1" dirty="0" err="1"/>
              <a:t>AnimalInfo</a:t>
            </a:r>
            <a:r>
              <a:rPr lang="ru-RU" altLang="ru-RU" sz="1800" dirty="0"/>
              <a:t>() в соответствии с типом животного. В консольном </a:t>
            </a:r>
            <a:r>
              <a:rPr lang="ru-RU" altLang="ru-RU" sz="1800" dirty="0" err="1"/>
              <a:t>приложениии</a:t>
            </a:r>
            <a:r>
              <a:rPr lang="ru-RU" altLang="ru-RU" sz="1800" dirty="0"/>
              <a:t> на основе данных, полученных от пользователя породить объект класса </a:t>
            </a:r>
            <a:r>
              <a:rPr lang="en-US" altLang="ru-RU" sz="1800" b="1" dirty="0"/>
              <a:t>Dog</a:t>
            </a:r>
            <a:r>
              <a:rPr lang="en-US" altLang="ru-RU" sz="1800" dirty="0"/>
              <a:t> </a:t>
            </a:r>
            <a:r>
              <a:rPr lang="ru-RU" altLang="ru-RU" sz="1800" dirty="0"/>
              <a:t>и </a:t>
            </a:r>
            <a:r>
              <a:rPr lang="en-US" altLang="ru-RU" sz="1800" b="1" dirty="0"/>
              <a:t>Cow</a:t>
            </a:r>
            <a:r>
              <a:rPr lang="ru-RU" altLang="ru-RU" sz="1800" dirty="0"/>
              <a:t>, вывести информацию и звуки животных. В программе предусмотреть защиту от исключений. 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F6872-BB26-460A-A40A-4A68586CF3AB}" type="slidenum">
              <a:rPr lang="ru-RU" altLang="ru-RU" smtClean="0"/>
              <a:pPr/>
              <a:t>37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792096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2162"/>
          </a:xfrm>
        </p:spPr>
        <p:txBody>
          <a:bodyPr/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</a:t>
            </a:r>
            <a:endParaRPr lang="ru-RU" sz="32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F6872-BB26-460A-A40A-4A68586CF3AB}" type="slidenum">
              <a:rPr lang="ru-RU" altLang="ru-RU" smtClean="0"/>
              <a:pPr/>
              <a:t>4</a:t>
            </a:fld>
            <a:endParaRPr lang="ru-RU" altLang="ru-RU"/>
          </a:p>
        </p:txBody>
      </p:sp>
      <p:sp>
        <p:nvSpPr>
          <p:cNvPr id="4" name="TextBox 3"/>
          <p:cNvSpPr txBox="1"/>
          <p:nvPr/>
        </p:nvSpPr>
        <p:spPr>
          <a:xfrm>
            <a:off x="164432" y="1219200"/>
            <a:ext cx="8686800" cy="3139321"/>
          </a:xfrm>
          <a:prstGeom prst="rect">
            <a:avLst/>
          </a:prstGeom>
          <a:noFill/>
          <a:ln w="1270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/>
              <a:t>Создать библиотеку классов</a:t>
            </a:r>
            <a:r>
              <a:rPr lang="en-US" dirty="0"/>
              <a:t> </a:t>
            </a:r>
            <a:r>
              <a:rPr lang="ru-RU" dirty="0"/>
              <a:t>и поместить в нее объявления классов </a:t>
            </a:r>
            <a:r>
              <a:rPr lang="en-US" b="1" dirty="0"/>
              <a:t>A</a:t>
            </a:r>
            <a:r>
              <a:rPr lang="ru-RU" dirty="0"/>
              <a:t> и </a:t>
            </a:r>
            <a:r>
              <a:rPr lang="en-US" b="1" dirty="0"/>
              <a:t>B</a:t>
            </a:r>
            <a:r>
              <a:rPr lang="ru-RU" dirty="0"/>
              <a:t>.  </a:t>
            </a:r>
          </a:p>
          <a:p>
            <a:r>
              <a:rPr lang="ru-RU" dirty="0"/>
              <a:t>В основной программе создать массив из 10 ссылок типа </a:t>
            </a:r>
            <a:r>
              <a:rPr lang="ru-RU" b="1" dirty="0"/>
              <a:t>А</a:t>
            </a:r>
            <a:r>
              <a:rPr lang="ru-RU" dirty="0"/>
              <a:t>, присвоить </a:t>
            </a:r>
          </a:p>
          <a:p>
            <a:r>
              <a:rPr lang="ru-RU" dirty="0"/>
              <a:t>элементам массива ссылки на случайно создаваемые элементы типов  </a:t>
            </a:r>
          </a:p>
          <a:p>
            <a:r>
              <a:rPr lang="ru-RU" b="1" dirty="0"/>
              <a:t>А</a:t>
            </a:r>
            <a:r>
              <a:rPr lang="ru-RU" dirty="0"/>
              <a:t> или </a:t>
            </a:r>
            <a:r>
              <a:rPr lang="ru-RU" b="1" dirty="0"/>
              <a:t>В</a:t>
            </a:r>
            <a:r>
              <a:rPr lang="ru-RU" dirty="0"/>
              <a:t>. Вывести значения, возвращаемые методом </a:t>
            </a:r>
            <a:r>
              <a:rPr lang="en-US" b="1" dirty="0" err="1"/>
              <a:t>getA</a:t>
            </a:r>
            <a:r>
              <a:rPr lang="en-US" dirty="0"/>
              <a:t>(),</a:t>
            </a:r>
            <a:r>
              <a:rPr lang="ru-RU" dirty="0"/>
              <a:t> вызванным </a:t>
            </a:r>
          </a:p>
          <a:p>
            <a:r>
              <a:rPr lang="ru-RU" dirty="0"/>
              <a:t>последовательно </a:t>
            </a:r>
            <a:r>
              <a:rPr lang="ru-RU" u="sng" dirty="0"/>
              <a:t>для всех </a:t>
            </a:r>
            <a:r>
              <a:rPr lang="ru-RU" dirty="0"/>
              <a:t>объектов, адресованных элементами массива. </a:t>
            </a:r>
          </a:p>
          <a:p>
            <a:r>
              <a:rPr lang="ru-RU" dirty="0"/>
              <a:t>Вывести значения, возвращаемые методом </a:t>
            </a:r>
            <a:r>
              <a:rPr lang="en-US" b="1" dirty="0" err="1"/>
              <a:t>getA</a:t>
            </a:r>
            <a:r>
              <a:rPr lang="en-US" b="1" dirty="0"/>
              <a:t>()</a:t>
            </a:r>
            <a:r>
              <a:rPr lang="en-US" dirty="0"/>
              <a:t>,</a:t>
            </a:r>
            <a:r>
              <a:rPr lang="ru-RU" dirty="0"/>
              <a:t> вызванным </a:t>
            </a:r>
          </a:p>
          <a:p>
            <a:r>
              <a:rPr lang="ru-RU" dirty="0"/>
              <a:t>последовательно </a:t>
            </a:r>
            <a:r>
              <a:rPr lang="ru-RU" u="sng" dirty="0"/>
              <a:t>только для объектов типа </a:t>
            </a:r>
            <a:r>
              <a:rPr lang="ru-RU" b="1" u="sng" dirty="0"/>
              <a:t>В</a:t>
            </a:r>
            <a:r>
              <a:rPr lang="ru-RU" dirty="0"/>
              <a:t>. </a:t>
            </a:r>
          </a:p>
          <a:p>
            <a:r>
              <a:rPr lang="ru-RU" dirty="0"/>
              <a:t>Затем вывести значения, возвращаемые методом </a:t>
            </a:r>
            <a:r>
              <a:rPr lang="en-US" b="1" dirty="0" err="1"/>
              <a:t>getA</a:t>
            </a:r>
            <a:r>
              <a:rPr lang="en-US" b="1" dirty="0"/>
              <a:t>()</a:t>
            </a:r>
            <a:r>
              <a:rPr lang="en-US" dirty="0"/>
              <a:t>,</a:t>
            </a:r>
            <a:r>
              <a:rPr lang="ru-RU" dirty="0"/>
              <a:t> вызванным </a:t>
            </a:r>
          </a:p>
          <a:p>
            <a:r>
              <a:rPr lang="ru-RU" dirty="0"/>
              <a:t>последовательно </a:t>
            </a:r>
            <a:r>
              <a:rPr lang="ru-RU" u="sng" dirty="0"/>
              <a:t>только для объектов типа </a:t>
            </a:r>
            <a:r>
              <a:rPr lang="ru-RU" b="1" u="sng" dirty="0"/>
              <a:t>А</a:t>
            </a:r>
            <a:r>
              <a:rPr lang="ru-RU" dirty="0"/>
              <a:t>. </a:t>
            </a:r>
          </a:p>
          <a:p>
            <a:endParaRPr lang="ru-RU" dirty="0"/>
          </a:p>
          <a:p>
            <a:r>
              <a:rPr lang="ru-RU" dirty="0"/>
              <a:t>Выполнить программу при экранировании и при виртуальности методов </a:t>
            </a:r>
            <a:r>
              <a:rPr lang="en-US" b="1" dirty="0" err="1"/>
              <a:t>getA</a:t>
            </a:r>
            <a:r>
              <a:rPr lang="en-US" b="1" dirty="0"/>
              <a:t>()</a:t>
            </a:r>
            <a:r>
              <a:rPr lang="ru-RU" dirty="0"/>
              <a:t>.  </a:t>
            </a:r>
          </a:p>
        </p:txBody>
      </p:sp>
    </p:spTree>
    <p:extLst>
      <p:ext uri="{BB962C8B-B14F-4D97-AF65-F5344CB8AC3E}">
        <p14:creationId xmlns:p14="http://schemas.microsoft.com/office/powerpoint/2010/main" val="119840677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792162"/>
          </a:xfrm>
        </p:spPr>
        <p:txBody>
          <a:bodyPr/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1</a:t>
            </a:r>
            <a:endParaRPr lang="ru-RU" sz="3200" dirty="0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F6872-BB26-460A-A40A-4A68586CF3AB}" type="slidenum">
              <a:rPr lang="ru-RU" altLang="ru-RU" smtClean="0"/>
              <a:pPr/>
              <a:t>5</a:t>
            </a:fld>
            <a:endParaRPr lang="ru-RU" alt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342900" y="1295400"/>
            <a:ext cx="8458200" cy="3970318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static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void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Main() {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A[]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A[10];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Random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ran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Random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nn-NO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nn-NO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</a:t>
            </a:r>
            <a:r>
              <a:rPr lang="nn-NO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nn-NO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int</a:t>
            </a:r>
            <a:r>
              <a:rPr lang="nn-NO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k = 0; k &lt; arr.Length; k++)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ran.Next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(0, 3) % 2 == 0)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[k]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A();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else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[k] =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new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B();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(A d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d.getA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"\n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Объекты класса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B: 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foreach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(A d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in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arr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  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if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(d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is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B) 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d.getA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"\n</a:t>
            </a:r>
            <a:r>
              <a:rPr lang="ru-RU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Объекты класса 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A: 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ru-RU" b="1" dirty="0">
                <a:solidFill>
                  <a:srgbClr val="008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//// Самостоятельно для класса А!</a:t>
            </a:r>
            <a:endParaRPr lang="ru-RU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    </a:t>
            </a:r>
            <a:r>
              <a:rPr lang="en-US" b="1" dirty="0" err="1">
                <a:solidFill>
                  <a:srgbClr val="2B91A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Console</a:t>
            </a:r>
            <a:r>
              <a:rPr lang="en-US" b="1" dirty="0" err="1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.WriteLine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();</a:t>
            </a:r>
          </a:p>
          <a:p>
            <a:r>
              <a:rPr lang="ru-RU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     }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51672830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76200"/>
            <a:ext cx="8229600" cy="765175"/>
          </a:xfrm>
        </p:spPr>
        <p:txBody>
          <a:bodyPr/>
          <a:lstStyle/>
          <a:p>
            <a:pPr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</a:t>
            </a:r>
          </a:p>
        </p:txBody>
      </p:sp>
      <p:sp>
        <p:nvSpPr>
          <p:cNvPr id="10243" name="Объект 2"/>
          <p:cNvSpPr>
            <a:spLocks noGrp="1"/>
          </p:cNvSpPr>
          <p:nvPr>
            <p:ph idx="1"/>
          </p:nvPr>
        </p:nvSpPr>
        <p:spPr>
          <a:xfrm>
            <a:off x="198438" y="914400"/>
            <a:ext cx="8640762" cy="5105400"/>
          </a:xfrm>
          <a:ln w="12700">
            <a:solidFill>
              <a:srgbClr val="0070C0"/>
            </a:solidFill>
            <a:miter lim="800000"/>
            <a:headEnd/>
            <a:tailEnd/>
          </a:ln>
        </p:spPr>
        <p:txBody>
          <a:bodyPr/>
          <a:lstStyle/>
          <a:p>
            <a:pPr marL="0" indent="0" algn="just">
              <a:buFontTx/>
              <a:buNone/>
            </a:pPr>
            <a:r>
              <a:rPr lang="ru-RU" altLang="ru-RU" sz="1800" dirty="0"/>
              <a:t>Создать библиотеку классов с именем </a:t>
            </a:r>
            <a:r>
              <a:rPr lang="en-US" altLang="ru-RU" sz="1800" b="1" dirty="0">
                <a:solidFill>
                  <a:srgbClr val="0000FF"/>
                </a:solidFill>
              </a:rPr>
              <a:t>Figures</a:t>
            </a:r>
            <a:r>
              <a:rPr lang="ru-RU" altLang="ru-RU" sz="1800" dirty="0"/>
              <a:t>. В библиотеке поместить класс </a:t>
            </a:r>
            <a:r>
              <a:rPr lang="en-US" altLang="ru-RU" sz="1800" b="1" dirty="0">
                <a:solidFill>
                  <a:srgbClr val="0000FF"/>
                </a:solidFill>
              </a:rPr>
              <a:t>Point</a:t>
            </a:r>
            <a:r>
              <a:rPr lang="ru-RU" altLang="ru-RU" sz="1800" dirty="0"/>
              <a:t> – «точка на плоскости» и два производных класса: </a:t>
            </a:r>
            <a:r>
              <a:rPr lang="en-US" altLang="ru-RU" sz="1800" b="1" dirty="0">
                <a:solidFill>
                  <a:srgbClr val="0000FF"/>
                </a:solidFill>
              </a:rPr>
              <a:t>Circle</a:t>
            </a:r>
            <a:r>
              <a:rPr lang="en-US" altLang="ru-RU" sz="1800" dirty="0"/>
              <a:t> </a:t>
            </a:r>
            <a:r>
              <a:rPr lang="ru-RU" altLang="ru-RU" sz="1800" dirty="0"/>
              <a:t>– «круг с центром в точке», </a:t>
            </a:r>
            <a:r>
              <a:rPr lang="en-US" altLang="ru-RU" sz="1800" b="1" dirty="0">
                <a:solidFill>
                  <a:srgbClr val="0000FF"/>
                </a:solidFill>
              </a:rPr>
              <a:t>Square</a:t>
            </a:r>
            <a:r>
              <a:rPr lang="ru-RU" altLang="ru-RU" sz="1800" dirty="0"/>
              <a:t> – «квадрат с центром в точке». </a:t>
            </a:r>
          </a:p>
          <a:p>
            <a:pPr marL="0" indent="0" algn="just">
              <a:buFontTx/>
              <a:buNone/>
            </a:pPr>
            <a:r>
              <a:rPr lang="ru-RU" altLang="ru-RU" sz="1800" u="sng" dirty="0"/>
              <a:t>Члены класса </a:t>
            </a:r>
            <a:r>
              <a:rPr lang="en-US" altLang="ru-RU" sz="1800" b="1" u="sng" dirty="0">
                <a:solidFill>
                  <a:srgbClr val="0000FF"/>
                </a:solidFill>
              </a:rPr>
              <a:t>Point</a:t>
            </a:r>
            <a:r>
              <a:rPr lang="ru-RU" altLang="ru-RU" sz="1800" dirty="0"/>
              <a:t>: поля – координаты точки; виртуальный метод </a:t>
            </a:r>
            <a:r>
              <a:rPr lang="en-US" altLang="ru-RU" sz="1800" b="1" dirty="0">
                <a:solidFill>
                  <a:srgbClr val="0000FF"/>
                </a:solidFill>
              </a:rPr>
              <a:t>Display</a:t>
            </a:r>
            <a:r>
              <a:rPr lang="ru-RU" altLang="ru-RU" sz="1800" dirty="0">
                <a:solidFill>
                  <a:srgbClr val="0000FF"/>
                </a:solidFill>
              </a:rPr>
              <a:t>()</a:t>
            </a:r>
            <a:r>
              <a:rPr lang="ru-RU" altLang="ru-RU" sz="1800" b="1" dirty="0"/>
              <a:t> </a:t>
            </a:r>
            <a:r>
              <a:rPr lang="ru-RU" altLang="ru-RU" sz="1800" dirty="0"/>
              <a:t>для вывода характеристик фигуры (объекта); виртуальное свойство </a:t>
            </a:r>
            <a:r>
              <a:rPr lang="en-US" altLang="ru-RU" sz="1800" b="1" dirty="0">
                <a:solidFill>
                  <a:srgbClr val="0000FF"/>
                </a:solidFill>
              </a:rPr>
              <a:t>Area</a:t>
            </a:r>
            <a:r>
              <a:rPr lang="ru-RU" altLang="ru-RU" sz="1800" dirty="0"/>
              <a:t> для получения площади фигуры (объекта). (Явно определенный конструктор отсутствует.)</a:t>
            </a:r>
          </a:p>
          <a:p>
            <a:pPr marL="0" indent="0" algn="just">
              <a:buFontTx/>
              <a:buNone/>
            </a:pPr>
            <a:r>
              <a:rPr lang="ru-RU" altLang="ru-RU" sz="1800" u="sng" dirty="0"/>
              <a:t>Члены класса </a:t>
            </a:r>
            <a:r>
              <a:rPr lang="en-US" altLang="ru-RU" sz="1800" b="1" u="sng" dirty="0">
                <a:solidFill>
                  <a:srgbClr val="0000FF"/>
                </a:solidFill>
              </a:rPr>
              <a:t>Circle</a:t>
            </a:r>
            <a:r>
              <a:rPr lang="ru-RU" altLang="ru-RU" sz="1800" b="1" dirty="0"/>
              <a:t>:</a:t>
            </a:r>
            <a:r>
              <a:rPr lang="ru-RU" altLang="ru-RU" sz="1800" dirty="0"/>
              <a:t> поле </a:t>
            </a:r>
            <a:r>
              <a:rPr lang="ru-RU" altLang="ru-RU" sz="1800" b="1" dirty="0" err="1">
                <a:solidFill>
                  <a:srgbClr val="0000FF"/>
                </a:solidFill>
              </a:rPr>
              <a:t>rad</a:t>
            </a:r>
            <a:r>
              <a:rPr lang="ru-RU" altLang="ru-RU" sz="1800" dirty="0"/>
              <a:t> – радиус окружности и соответствующее ему свойство </a:t>
            </a:r>
            <a:r>
              <a:rPr lang="ru-RU" altLang="ru-RU" sz="1800" b="1" dirty="0" err="1">
                <a:solidFill>
                  <a:srgbClr val="0000FF"/>
                </a:solidFill>
              </a:rPr>
              <a:t>Rad</a:t>
            </a:r>
            <a:r>
              <a:rPr lang="ru-RU" altLang="ru-RU" sz="1800" dirty="0"/>
              <a:t>; виртуальный метод </a:t>
            </a:r>
            <a:r>
              <a:rPr lang="en-US" altLang="ru-RU" sz="1800" b="1" dirty="0">
                <a:solidFill>
                  <a:srgbClr val="0000FF"/>
                </a:solidFill>
              </a:rPr>
              <a:t>Display</a:t>
            </a:r>
            <a:r>
              <a:rPr lang="ru-RU" altLang="ru-RU" sz="1800" dirty="0">
                <a:solidFill>
                  <a:srgbClr val="0000FF"/>
                </a:solidFill>
              </a:rPr>
              <a:t>()</a:t>
            </a:r>
            <a:r>
              <a:rPr lang="ru-RU" altLang="ru-RU" sz="1800" b="1" dirty="0">
                <a:solidFill>
                  <a:srgbClr val="0000FF"/>
                </a:solidFill>
              </a:rPr>
              <a:t> </a:t>
            </a:r>
            <a:r>
              <a:rPr lang="ru-RU" altLang="ru-RU" sz="1800" dirty="0"/>
              <a:t>для вывода характеристик фигуры (объекта); виртуальное свойство </a:t>
            </a:r>
            <a:r>
              <a:rPr lang="en-US" altLang="ru-RU" sz="1800" b="1" dirty="0">
                <a:solidFill>
                  <a:srgbClr val="0000FF"/>
                </a:solidFill>
              </a:rPr>
              <a:t>Area</a:t>
            </a:r>
            <a:r>
              <a:rPr lang="ru-RU" altLang="ru-RU" sz="1800" dirty="0"/>
              <a:t> для получения площади фигуры (объекта); свойство </a:t>
            </a:r>
            <a:r>
              <a:rPr lang="en-US" altLang="ru-RU" sz="1800" b="1" dirty="0">
                <a:solidFill>
                  <a:srgbClr val="0000FF"/>
                </a:solidFill>
              </a:rPr>
              <a:t>Len</a:t>
            </a:r>
            <a:r>
              <a:rPr lang="ru-RU" altLang="ru-RU" sz="1800" dirty="0"/>
              <a:t> для получения длины окружности. Конструктор общего вида с тремя параметрами. </a:t>
            </a:r>
          </a:p>
          <a:p>
            <a:pPr marL="0" indent="0" algn="just">
              <a:buFontTx/>
              <a:buNone/>
            </a:pPr>
            <a:r>
              <a:rPr lang="ru-RU" altLang="ru-RU" sz="1800" u="sng" dirty="0"/>
              <a:t>Члены класса </a:t>
            </a:r>
            <a:r>
              <a:rPr lang="en-US" altLang="ru-RU" sz="1800" b="1" u="sng" dirty="0">
                <a:solidFill>
                  <a:srgbClr val="0000FF"/>
                </a:solidFill>
              </a:rPr>
              <a:t>Square</a:t>
            </a:r>
            <a:r>
              <a:rPr lang="ru-RU" altLang="ru-RU" sz="1800" b="1" dirty="0"/>
              <a:t>:</a:t>
            </a:r>
            <a:r>
              <a:rPr lang="ru-RU" altLang="ru-RU" sz="1800" dirty="0"/>
              <a:t> поле </a:t>
            </a:r>
            <a:r>
              <a:rPr lang="en-US" altLang="ru-RU" sz="1800" b="1" dirty="0">
                <a:solidFill>
                  <a:srgbClr val="0000FF"/>
                </a:solidFill>
              </a:rPr>
              <a:t>side</a:t>
            </a:r>
            <a:r>
              <a:rPr lang="ru-RU" altLang="ru-RU" sz="1800" dirty="0"/>
              <a:t> – сторона квадрата и соответствующее ему свойство </a:t>
            </a:r>
            <a:r>
              <a:rPr lang="en-US" altLang="ru-RU" sz="1800" b="1" dirty="0">
                <a:solidFill>
                  <a:srgbClr val="0000FF"/>
                </a:solidFill>
              </a:rPr>
              <a:t>Side</a:t>
            </a:r>
            <a:r>
              <a:rPr lang="ru-RU" altLang="ru-RU" sz="1800" dirty="0"/>
              <a:t>; виртуальный метод </a:t>
            </a:r>
            <a:r>
              <a:rPr lang="en-US" altLang="ru-RU" sz="1800" b="1" dirty="0">
                <a:solidFill>
                  <a:srgbClr val="0000FF"/>
                </a:solidFill>
              </a:rPr>
              <a:t>display</a:t>
            </a:r>
            <a:r>
              <a:rPr lang="ru-RU" altLang="ru-RU" sz="1800" dirty="0">
                <a:solidFill>
                  <a:srgbClr val="0000FF"/>
                </a:solidFill>
              </a:rPr>
              <a:t>()</a:t>
            </a:r>
            <a:r>
              <a:rPr lang="ru-RU" altLang="ru-RU" sz="1800" b="1" dirty="0">
                <a:solidFill>
                  <a:srgbClr val="0000FF"/>
                </a:solidFill>
              </a:rPr>
              <a:t> </a:t>
            </a:r>
            <a:r>
              <a:rPr lang="ru-RU" altLang="ru-RU" sz="1800" dirty="0"/>
              <a:t>для вывода характеристик фигуры (объекта); виртуальное свойство </a:t>
            </a:r>
            <a:r>
              <a:rPr lang="en-US" altLang="ru-RU" sz="1800" b="1" dirty="0">
                <a:solidFill>
                  <a:srgbClr val="0000FF"/>
                </a:solidFill>
              </a:rPr>
              <a:t>Area</a:t>
            </a:r>
            <a:r>
              <a:rPr lang="ru-RU" altLang="ru-RU" sz="1800" dirty="0"/>
              <a:t> для получения площади фигуры (объекта); свойство </a:t>
            </a:r>
            <a:r>
              <a:rPr lang="en-US" altLang="ru-RU" sz="1800" b="1" dirty="0">
                <a:solidFill>
                  <a:srgbClr val="0000FF"/>
                </a:solidFill>
              </a:rPr>
              <a:t>Len</a:t>
            </a:r>
            <a:r>
              <a:rPr lang="ru-RU" altLang="ru-RU" sz="1800" dirty="0"/>
              <a:t> для получения периметра квадрата. Конструктор общего вида с тремя параметрами. </a:t>
            </a:r>
          </a:p>
          <a:p>
            <a:pPr marL="0" indent="0">
              <a:buFontTx/>
              <a:buNone/>
            </a:pPr>
            <a:endParaRPr lang="ru-RU" altLang="ru-RU" sz="1600" dirty="0"/>
          </a:p>
        </p:txBody>
      </p:sp>
      <p:sp>
        <p:nvSpPr>
          <p:cNvPr id="10244" name="Номер слайда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7355B5CC-EB90-4F01-B0C1-9B4E46BDE501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6</a:t>
            </a:fld>
            <a:endParaRPr lang="ru-RU" altLang="ru-RU" sz="140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36563" y="0"/>
            <a:ext cx="8229600" cy="457200"/>
          </a:xfrm>
        </p:spPr>
        <p:txBody>
          <a:bodyPr/>
          <a:lstStyle/>
          <a:p>
            <a:pPr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2</a:t>
            </a:r>
          </a:p>
        </p:txBody>
      </p:sp>
      <p:sp>
        <p:nvSpPr>
          <p:cNvPr id="14339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E93A88C6-E7E3-4830-B46C-5D8B72911A73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7</a:t>
            </a:fld>
            <a:endParaRPr lang="ru-RU" altLang="ru-RU" sz="1400"/>
          </a:p>
        </p:txBody>
      </p:sp>
      <p:sp>
        <p:nvSpPr>
          <p:cNvPr id="14340" name="Прямоугольник 3"/>
          <p:cNvSpPr>
            <a:spLocks noChangeArrowheads="1"/>
          </p:cNvSpPr>
          <p:nvPr/>
        </p:nvSpPr>
        <p:spPr bwMode="auto">
          <a:xfrm>
            <a:off x="152400" y="457200"/>
            <a:ext cx="8640763" cy="1570038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600"/>
              <a:t>В том же решении создайте проект – консольное приложение. </a:t>
            </a:r>
          </a:p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600"/>
              <a:t>В консольном приложении создайте объекты базового (</a:t>
            </a:r>
            <a:r>
              <a:rPr lang="en-US" altLang="ru-RU" sz="1600" b="1">
                <a:solidFill>
                  <a:srgbClr val="0000FF"/>
                </a:solidFill>
              </a:rPr>
              <a:t>Point</a:t>
            </a:r>
            <a:r>
              <a:rPr lang="ru-RU" altLang="ru-RU" sz="1600"/>
              <a:t>) и производных (</a:t>
            </a:r>
            <a:r>
              <a:rPr lang="en-US" altLang="ru-RU" sz="1600" b="1">
                <a:solidFill>
                  <a:srgbClr val="0000FF"/>
                </a:solidFill>
              </a:rPr>
              <a:t>Circle</a:t>
            </a:r>
            <a:r>
              <a:rPr lang="ru-RU" altLang="ru-RU" sz="1600"/>
              <a:t> и </a:t>
            </a:r>
            <a:r>
              <a:rPr lang="en-US" altLang="ru-RU" sz="1600" b="1">
                <a:solidFill>
                  <a:srgbClr val="0000FF"/>
                </a:solidFill>
              </a:rPr>
              <a:t>Square</a:t>
            </a:r>
            <a:r>
              <a:rPr lang="ru-RU" altLang="ru-RU" sz="1600"/>
              <a:t>) классов, объявите ссылку с типом базового класса </a:t>
            </a:r>
            <a:r>
              <a:rPr lang="en-US" altLang="ru-RU" sz="1600" b="1">
                <a:solidFill>
                  <a:srgbClr val="0000FF"/>
                </a:solidFill>
              </a:rPr>
              <a:t>Point</a:t>
            </a:r>
            <a:r>
              <a:rPr lang="ru-RU" altLang="ru-RU" sz="1600"/>
              <a:t>. Последовательно присваивая ссылке «адреса» объектов базового и производных классов, выведите для каждого объекта с помощью ссылки значения свойства «площадь» и вызовите метод </a:t>
            </a:r>
            <a:r>
              <a:rPr lang="ru-RU" altLang="ru-RU" sz="1600" b="1">
                <a:solidFill>
                  <a:srgbClr val="0000FF"/>
                </a:solidFill>
              </a:rPr>
              <a:t>display()</a:t>
            </a:r>
            <a:r>
              <a:rPr lang="ru-RU" altLang="ru-RU" sz="1600"/>
              <a:t>. </a:t>
            </a:r>
          </a:p>
        </p:txBody>
      </p:sp>
      <p:sp>
        <p:nvSpPr>
          <p:cNvPr id="3" name="Rectangle 2"/>
          <p:cNvSpPr/>
          <p:nvPr/>
        </p:nvSpPr>
        <p:spPr>
          <a:xfrm>
            <a:off x="152399" y="2163029"/>
            <a:ext cx="8640763" cy="280076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static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Main() {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Point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p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Point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p.Display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p.Area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для 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Point = 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+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p.Area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p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Circle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(1, 2, 6);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p.Display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.WriteLine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p.Area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для 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Circle = 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+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p.Area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p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Square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(3, 5, 8);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p. Display();</a:t>
            </a:r>
          </a:p>
          <a:p>
            <a:r>
              <a:rPr lang="it-IT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it-IT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Console</a:t>
            </a:r>
            <a:r>
              <a:rPr lang="it-IT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.WriteLine(</a:t>
            </a:r>
            <a:r>
              <a:rPr lang="it-IT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"p.Area для Square = "</a:t>
            </a:r>
            <a:r>
              <a:rPr lang="it-IT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+ p.Area);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}  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// end of Main() </a:t>
            </a:r>
            <a:endParaRPr lang="en-US" sz="1600" b="1" dirty="0"/>
          </a:p>
        </p:txBody>
      </p:sp>
      <p:sp>
        <p:nvSpPr>
          <p:cNvPr id="14342" name="Волна 6"/>
          <p:cNvSpPr>
            <a:spLocks noChangeArrowheads="1"/>
          </p:cNvSpPr>
          <p:nvPr/>
        </p:nvSpPr>
        <p:spPr bwMode="auto">
          <a:xfrm>
            <a:off x="304800" y="5365870"/>
            <a:ext cx="7945436" cy="1355605"/>
          </a:xfrm>
          <a:prstGeom prst="wave">
            <a:avLst>
              <a:gd name="adj1" fmla="val 12500"/>
              <a:gd name="adj2" fmla="val 0"/>
            </a:avLst>
          </a:prstGeom>
          <a:solidFill>
            <a:schemeClr val="bg1"/>
          </a:solidFill>
          <a:ln w="25400" algn="ctr">
            <a:solidFill>
              <a:srgbClr val="C00000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FontTx/>
              <a:buNone/>
            </a:pPr>
            <a:r>
              <a:rPr lang="ru-RU" alt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Получив результаты, уберите из определения классов модификаторы </a:t>
            </a:r>
            <a:r>
              <a:rPr lang="en-US" alt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virtual </a:t>
            </a:r>
            <a:r>
              <a:rPr lang="ru-RU" altLang="ru-RU" sz="1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вновь запустите приложение. Объясните и исправьте ошибки…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52400"/>
            <a:ext cx="8229600" cy="715963"/>
          </a:xfrm>
        </p:spPr>
        <p:txBody>
          <a:bodyPr/>
          <a:lstStyle/>
          <a:p>
            <a:pPr>
              <a:defRPr/>
            </a:pPr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Задание к задаче 2</a:t>
            </a:r>
          </a:p>
        </p:txBody>
      </p:sp>
      <p:sp>
        <p:nvSpPr>
          <p:cNvPr id="15363" name="Номер слайда 2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8A2D376C-8E49-4FD2-9788-D1F9EF63E192}" type="slidenum">
              <a:rPr lang="ru-RU" altLang="ru-RU" sz="1400"/>
              <a:pPr>
                <a:spcBef>
                  <a:spcPct val="0"/>
                </a:spcBef>
                <a:buFontTx/>
                <a:buNone/>
              </a:pPr>
              <a:t>8</a:t>
            </a:fld>
            <a:endParaRPr lang="ru-RU" altLang="ru-RU" sz="1400"/>
          </a:p>
        </p:txBody>
      </p:sp>
      <p:sp>
        <p:nvSpPr>
          <p:cNvPr id="15364" name="Прямоугольник 3"/>
          <p:cNvSpPr>
            <a:spLocks noChangeArrowheads="1"/>
          </p:cNvSpPr>
          <p:nvPr/>
        </p:nvSpPr>
        <p:spPr bwMode="auto">
          <a:xfrm>
            <a:off x="251618" y="990600"/>
            <a:ext cx="8640763" cy="4247317"/>
          </a:xfrm>
          <a:prstGeom prst="rect">
            <a:avLst/>
          </a:prstGeom>
          <a:noFill/>
          <a:ln w="12700">
            <a:solidFill>
              <a:srgbClr val="0070C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342900" indent="-342900" algn="just" eaLnBrk="1" hangingPunct="1">
              <a:spcBef>
                <a:spcPct val="0"/>
              </a:spcBef>
              <a:buFont typeface="+mj-lt"/>
              <a:buAutoNum type="arabicPeriod"/>
            </a:pPr>
            <a:r>
              <a:rPr lang="ru-RU" altLang="ru-RU" sz="1800" dirty="0"/>
              <a:t>В приложении определите статический метод </a:t>
            </a:r>
            <a:r>
              <a:rPr lang="en-US" altLang="ru-RU" sz="1800" b="1" dirty="0">
                <a:solidFill>
                  <a:srgbClr val="0000FF"/>
                </a:solidFill>
              </a:rPr>
              <a:t>F</a:t>
            </a:r>
            <a:r>
              <a:rPr lang="ru-RU" altLang="ru-RU" sz="1800" b="1" dirty="0" err="1">
                <a:solidFill>
                  <a:srgbClr val="0000FF"/>
                </a:solidFill>
              </a:rPr>
              <a:t>igArray</a:t>
            </a:r>
            <a:r>
              <a:rPr lang="ru-RU" altLang="ru-RU" sz="1800" dirty="0">
                <a:solidFill>
                  <a:srgbClr val="0000FF"/>
                </a:solidFill>
              </a:rPr>
              <a:t>() </a:t>
            </a:r>
            <a:r>
              <a:rPr lang="ru-RU" altLang="ru-RU" sz="1800" dirty="0"/>
              <a:t>для создания массива ссылок типа </a:t>
            </a:r>
            <a:r>
              <a:rPr lang="en-US" altLang="ru-RU" sz="1800" b="1" dirty="0">
                <a:solidFill>
                  <a:srgbClr val="0000FF"/>
                </a:solidFill>
              </a:rPr>
              <a:t>Point</a:t>
            </a:r>
            <a:r>
              <a:rPr lang="ru-RU" altLang="ru-RU" sz="1800" dirty="0"/>
              <a:t> на случайно формируемые объекты классов </a:t>
            </a:r>
            <a:r>
              <a:rPr lang="en-US" altLang="ru-RU" sz="1800" b="1" dirty="0">
                <a:solidFill>
                  <a:srgbClr val="0000FF"/>
                </a:solidFill>
              </a:rPr>
              <a:t>Circle</a:t>
            </a:r>
            <a:r>
              <a:rPr lang="ru-RU" altLang="ru-RU" sz="1800" dirty="0"/>
              <a:t> и </a:t>
            </a:r>
            <a:r>
              <a:rPr lang="en-US" altLang="ru-RU" sz="1800" b="1" dirty="0">
                <a:solidFill>
                  <a:srgbClr val="0000FF"/>
                </a:solidFill>
              </a:rPr>
              <a:t>Square</a:t>
            </a:r>
            <a:r>
              <a:rPr lang="ru-RU" altLang="ru-RU" sz="1800" dirty="0"/>
              <a:t>. Количества объектов каждого типа – случайные числа из диапазона </a:t>
            </a:r>
            <a:r>
              <a:rPr lang="en-US" altLang="ru-RU" sz="1800" dirty="0"/>
              <a:t>[0,10]</a:t>
            </a:r>
            <a:r>
              <a:rPr lang="ru-RU" altLang="ru-RU" sz="1800" dirty="0"/>
              <a:t>. Параметры объектов </a:t>
            </a:r>
            <a:r>
              <a:rPr lang="en-US" altLang="ru-RU" sz="1800" b="1" dirty="0">
                <a:solidFill>
                  <a:srgbClr val="0000FF"/>
                </a:solidFill>
              </a:rPr>
              <a:t>Circle</a:t>
            </a:r>
            <a:r>
              <a:rPr lang="ru-RU" altLang="ru-RU" sz="1800" dirty="0"/>
              <a:t> и </a:t>
            </a:r>
            <a:r>
              <a:rPr lang="en-US" altLang="ru-RU" sz="1800" b="1" dirty="0">
                <a:solidFill>
                  <a:srgbClr val="0000FF"/>
                </a:solidFill>
              </a:rPr>
              <a:t>Square </a:t>
            </a:r>
            <a:r>
              <a:rPr lang="ru-RU" altLang="ru-RU" sz="1800" dirty="0"/>
              <a:t>случайные вещественные значения из диапазона (10;100)</a:t>
            </a:r>
          </a:p>
          <a:p>
            <a:pPr marL="342900" indent="-342900" algn="just" eaLnBrk="1" hangingPunct="1">
              <a:spcBef>
                <a:spcPct val="0"/>
              </a:spcBef>
              <a:buFont typeface="+mj-lt"/>
              <a:buAutoNum type="arabicPeriod"/>
            </a:pPr>
            <a:endParaRPr lang="ru-RU" altLang="ru-RU" sz="1800" dirty="0"/>
          </a:p>
          <a:p>
            <a:pPr marL="342900" indent="-342900" algn="just" eaLnBrk="1" hangingPunct="1">
              <a:spcBef>
                <a:spcPct val="0"/>
              </a:spcBef>
              <a:buFont typeface="+mj-lt"/>
              <a:buAutoNum type="arabicPeriod"/>
            </a:pPr>
            <a:r>
              <a:rPr lang="ru-RU" altLang="ru-RU" sz="1800" dirty="0"/>
              <a:t>В методе </a:t>
            </a:r>
            <a:r>
              <a:rPr lang="en-US" altLang="ru-RU" sz="1800" dirty="0"/>
              <a:t>Main() </a:t>
            </a:r>
            <a:r>
              <a:rPr lang="ru-RU" altLang="ru-RU" sz="1800" dirty="0"/>
              <a:t>создайте массив ссылок типа </a:t>
            </a:r>
            <a:r>
              <a:rPr lang="en-US" altLang="ru-RU" sz="1800" b="1" dirty="0">
                <a:solidFill>
                  <a:srgbClr val="0000FF"/>
                </a:solidFill>
              </a:rPr>
              <a:t>Point </a:t>
            </a:r>
            <a:r>
              <a:rPr lang="ru-RU" altLang="ru-RU" sz="1800" dirty="0"/>
              <a:t>и при помощи метода </a:t>
            </a:r>
            <a:r>
              <a:rPr lang="en-US" altLang="ru-RU" sz="1800" b="1" dirty="0">
                <a:solidFill>
                  <a:srgbClr val="0000FF"/>
                </a:solidFill>
              </a:rPr>
              <a:t>F</a:t>
            </a:r>
            <a:r>
              <a:rPr lang="ru-RU" altLang="ru-RU" sz="1800" b="1" dirty="0" err="1">
                <a:solidFill>
                  <a:srgbClr val="0000FF"/>
                </a:solidFill>
              </a:rPr>
              <a:t>igArray</a:t>
            </a:r>
            <a:r>
              <a:rPr lang="ru-RU" altLang="ru-RU" sz="1800" dirty="0">
                <a:solidFill>
                  <a:srgbClr val="0000FF"/>
                </a:solidFill>
              </a:rPr>
              <a:t>() </a:t>
            </a:r>
            <a:r>
              <a:rPr lang="ru-RU" altLang="ru-RU" sz="1800" dirty="0"/>
              <a:t>свяжите ссылки с объектами. </a:t>
            </a:r>
          </a:p>
          <a:p>
            <a:pPr marL="342900" indent="-342900" algn="just" eaLnBrk="1" hangingPunct="1">
              <a:spcBef>
                <a:spcPct val="0"/>
              </a:spcBef>
              <a:buFont typeface="+mj-lt"/>
              <a:buAutoNum type="arabicPeriod"/>
            </a:pPr>
            <a:endParaRPr lang="ru-RU" altLang="ru-RU" sz="1800" dirty="0"/>
          </a:p>
          <a:p>
            <a:pPr marL="342900" indent="-342900" algn="just" eaLnBrk="1" hangingPunct="1">
              <a:spcBef>
                <a:spcPct val="0"/>
              </a:spcBef>
              <a:buFont typeface="+mj-lt"/>
              <a:buAutoNum type="arabicPeriod"/>
            </a:pPr>
            <a:r>
              <a:rPr lang="ru-RU" altLang="ru-RU" sz="1800" dirty="0"/>
              <a:t>Подсчитайте и выведите на экран количество объектов каждого из классов в массиве, и выведите сведения об их интегральных характеристиках (средние значения</a:t>
            </a:r>
            <a:r>
              <a:rPr lang="en-US" altLang="ru-RU" sz="1800" dirty="0"/>
              <a:t> </a:t>
            </a:r>
            <a:r>
              <a:rPr lang="ru-RU" altLang="ru-RU" sz="1800" dirty="0"/>
              <a:t>площади и периметра). </a:t>
            </a:r>
          </a:p>
          <a:p>
            <a:pPr marL="342900" indent="-342900" algn="just" eaLnBrk="1" hangingPunct="1">
              <a:spcBef>
                <a:spcPct val="0"/>
              </a:spcBef>
              <a:buFont typeface="+mj-lt"/>
              <a:buAutoNum type="arabicPeriod"/>
            </a:pPr>
            <a:endParaRPr lang="ru-RU" altLang="ru-RU" sz="1800" dirty="0"/>
          </a:p>
          <a:p>
            <a:pPr marL="342900" indent="-342900" algn="just" eaLnBrk="1" hangingPunct="1">
              <a:spcBef>
                <a:spcPct val="0"/>
              </a:spcBef>
              <a:buFont typeface="+mj-lt"/>
              <a:buAutoNum type="arabicPeriod"/>
            </a:pPr>
            <a:r>
              <a:rPr lang="ru-RU" altLang="ru-RU" sz="1800" dirty="0"/>
              <a:t>Используя метод </a:t>
            </a:r>
            <a:r>
              <a:rPr lang="en-US" altLang="ru-RU" sz="1800" b="1" dirty="0">
                <a:solidFill>
                  <a:srgbClr val="0000FF"/>
                </a:solidFill>
              </a:rPr>
              <a:t>Sort</a:t>
            </a:r>
            <a:r>
              <a:rPr lang="ru-RU" altLang="ru-RU" sz="1800" dirty="0">
                <a:solidFill>
                  <a:srgbClr val="0000FF"/>
                </a:solidFill>
              </a:rPr>
              <a:t>() </a:t>
            </a:r>
            <a:r>
              <a:rPr lang="ru-RU" altLang="ru-RU" sz="1800" dirty="0"/>
              <a:t>библиотечного класса </a:t>
            </a:r>
            <a:r>
              <a:rPr lang="en-US" altLang="ru-RU" sz="1800" b="1" dirty="0">
                <a:solidFill>
                  <a:srgbClr val="0000FF"/>
                </a:solidFill>
              </a:rPr>
              <a:t>Array</a:t>
            </a:r>
            <a:r>
              <a:rPr lang="ru-RU" altLang="ru-RU" sz="1800" dirty="0"/>
              <a:t>, упорядочите массив по возрастанию площадей фигур, представляемых объектами массива.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3400" y="152400"/>
            <a:ext cx="8229600" cy="609600"/>
          </a:xfrm>
        </p:spPr>
        <p:txBody>
          <a:bodyPr/>
          <a:lstStyle/>
          <a:p>
            <a:r>
              <a:rPr lang="ru-RU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Задача 3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AF6872-BB26-460A-A40A-4A68586CF3AB}" type="slidenum">
              <a:rPr lang="ru-RU" altLang="ru-RU" smtClean="0"/>
              <a:pPr/>
              <a:t>9</a:t>
            </a:fld>
            <a:endParaRPr lang="ru-RU" alt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342900" y="990600"/>
            <a:ext cx="8610600" cy="4524315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algn="just"/>
            <a:r>
              <a:rPr lang="ru-RU" dirty="0"/>
              <a:t>Создать библиотеку классов, описывающих классы </a:t>
            </a:r>
            <a:r>
              <a:rPr lang="en-US" b="1" dirty="0"/>
              <a:t>Employee</a:t>
            </a:r>
            <a:r>
              <a:rPr lang="en-US" dirty="0"/>
              <a:t> </a:t>
            </a:r>
            <a:r>
              <a:rPr lang="ru-RU" dirty="0"/>
              <a:t>и</a:t>
            </a:r>
            <a:r>
              <a:rPr lang="en-US" dirty="0"/>
              <a:t> </a:t>
            </a:r>
            <a:r>
              <a:rPr lang="en-US" b="1" dirty="0" err="1"/>
              <a:t>SalesEmployee</a:t>
            </a:r>
            <a:r>
              <a:rPr lang="ru-RU" dirty="0"/>
              <a:t>. За основу взять код соответствующих классов</a:t>
            </a:r>
            <a:r>
              <a:rPr lang="en-US" dirty="0"/>
              <a:t> </a:t>
            </a:r>
            <a:r>
              <a:rPr lang="ru-RU" dirty="0"/>
              <a:t>из примера в </a:t>
            </a:r>
            <a:r>
              <a:rPr lang="ru-RU" b="1" dirty="0"/>
              <a:t>Справочник </a:t>
            </a:r>
            <a:r>
              <a:rPr lang="en-US" b="1" dirty="0"/>
              <a:t>C#</a:t>
            </a:r>
            <a:r>
              <a:rPr lang="ru-RU" b="1" dirty="0"/>
              <a:t>, модификатор </a:t>
            </a:r>
            <a:r>
              <a:rPr lang="en-US" b="1" dirty="0">
                <a:solidFill>
                  <a:srgbClr val="0000FF"/>
                </a:solidFill>
              </a:rPr>
              <a:t>override</a:t>
            </a:r>
            <a:r>
              <a:rPr lang="en-US" dirty="0"/>
              <a:t>:</a:t>
            </a:r>
          </a:p>
          <a:p>
            <a:r>
              <a:rPr lang="en-US" dirty="0">
                <a:hlinkClick r:id="rId2"/>
              </a:rPr>
              <a:t>https://msdn.microsoft.com/ru-ru/library/ebca9ah3.aspx</a:t>
            </a:r>
            <a:endParaRPr lang="en-US" dirty="0"/>
          </a:p>
          <a:p>
            <a:endParaRPr lang="ru-RU" dirty="0"/>
          </a:p>
          <a:p>
            <a:r>
              <a:rPr lang="en-US" b="1" dirty="0"/>
              <a:t>TODO:</a:t>
            </a:r>
            <a:r>
              <a:rPr lang="en-US" dirty="0"/>
              <a:t> </a:t>
            </a:r>
            <a:endParaRPr lang="ru-RU" dirty="0"/>
          </a:p>
          <a:p>
            <a:pPr marL="342900" indent="-342900">
              <a:buAutoNum type="arabicParenR"/>
            </a:pPr>
            <a:r>
              <a:rPr lang="ru-RU" dirty="0"/>
              <a:t>Расширьте иерархию классов наследником класса </a:t>
            </a:r>
            <a:r>
              <a:rPr lang="en-US" b="1" dirty="0"/>
              <a:t>Employee</a:t>
            </a:r>
            <a:r>
              <a:rPr lang="en-US" dirty="0"/>
              <a:t> – </a:t>
            </a:r>
            <a:r>
              <a:rPr lang="en-US" b="1" dirty="0" err="1"/>
              <a:t>PartTimeEmployee</a:t>
            </a:r>
            <a:r>
              <a:rPr lang="ru-RU" dirty="0"/>
              <a:t> (внештатный сотрудник). </a:t>
            </a:r>
            <a:r>
              <a:rPr lang="en-US" b="1" dirty="0" err="1"/>
              <a:t>PartTimeEmployee</a:t>
            </a:r>
            <a:r>
              <a:rPr lang="ru-RU" b="1" dirty="0"/>
              <a:t> </a:t>
            </a:r>
            <a:r>
              <a:rPr lang="ru-RU" dirty="0"/>
              <a:t>содержит поле </a:t>
            </a:r>
            <a:r>
              <a:rPr lang="en-US" b="1" dirty="0" err="1"/>
              <a:t>workingDays</a:t>
            </a:r>
            <a:r>
              <a:rPr lang="en-US" dirty="0"/>
              <a:t> – </a:t>
            </a:r>
            <a:r>
              <a:rPr lang="ru-RU" dirty="0"/>
              <a:t>количество рабочих дней. Переопределите метод </a:t>
            </a:r>
            <a:r>
              <a:rPr lang="en-US" b="1" dirty="0" err="1"/>
              <a:t>CalculatePay</a:t>
            </a:r>
            <a:r>
              <a:rPr lang="en-US" b="1" dirty="0"/>
              <a:t>()</a:t>
            </a:r>
            <a:r>
              <a:rPr lang="ru-RU" b="1" dirty="0"/>
              <a:t> </a:t>
            </a:r>
            <a:r>
              <a:rPr lang="ru-RU" dirty="0"/>
              <a:t>для расчёта оплаты труда внештатного работника пропорционально количеству рабочих дней. Считать, что базовая оплата устанавливается за 25 рабочих дней в месяц.</a:t>
            </a:r>
          </a:p>
          <a:p>
            <a:pPr marL="342900" indent="-342900">
              <a:buAutoNum type="arabicParenR"/>
            </a:pPr>
            <a:r>
              <a:rPr lang="ru-RU" dirty="0"/>
              <a:t>В консольном приложении создать массив ссылок типа </a:t>
            </a:r>
            <a:r>
              <a:rPr lang="en-US" b="1" dirty="0"/>
              <a:t>Employee</a:t>
            </a:r>
            <a:r>
              <a:rPr lang="ru-RU" dirty="0"/>
              <a:t>. Каждую ссылку связать и объектом </a:t>
            </a:r>
            <a:r>
              <a:rPr lang="en-US" b="1" dirty="0" err="1"/>
              <a:t>SalesEmployee</a:t>
            </a:r>
            <a:r>
              <a:rPr lang="ru-RU" dirty="0"/>
              <a:t> или </a:t>
            </a:r>
            <a:r>
              <a:rPr lang="en-US" b="1" dirty="0" err="1"/>
              <a:t>PartTimeEmployee</a:t>
            </a:r>
            <a:r>
              <a:rPr lang="ru-RU" dirty="0"/>
              <a:t>. На экран вывести группы </a:t>
            </a:r>
            <a:r>
              <a:rPr lang="en-US" b="1" dirty="0" err="1"/>
              <a:t>SalesEmployee</a:t>
            </a:r>
            <a:r>
              <a:rPr lang="en-US" dirty="0"/>
              <a:t> </a:t>
            </a:r>
            <a:r>
              <a:rPr lang="ru-RU" dirty="0"/>
              <a:t>и </a:t>
            </a:r>
            <a:r>
              <a:rPr lang="en-US" b="1" dirty="0" err="1"/>
              <a:t>PartTimeEmployee</a:t>
            </a:r>
            <a:r>
              <a:rPr lang="ru-RU" dirty="0"/>
              <a:t>, упорядоченные по убыванию заработной платы.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696948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2883</TotalTime>
  <Words>4197</Words>
  <Application>Microsoft Macintosh PowerPoint</Application>
  <PresentationFormat>Экран (4:3)</PresentationFormat>
  <Paragraphs>527</Paragraphs>
  <Slides>37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3" baseType="lpstr">
      <vt:lpstr>Arial</vt:lpstr>
      <vt:lpstr>Calibri</vt:lpstr>
      <vt:lpstr>Consolas</vt:lpstr>
      <vt:lpstr>Courier New</vt:lpstr>
      <vt:lpstr>Times New Roman</vt:lpstr>
      <vt:lpstr>Тема Office</vt:lpstr>
      <vt:lpstr>Модуль 2, практическое занятие 7-8</vt:lpstr>
      <vt:lpstr>Наследование классов в С#</vt:lpstr>
      <vt:lpstr>Виртуальные методы</vt:lpstr>
      <vt:lpstr>Задача 1</vt:lpstr>
      <vt:lpstr>Задача 1</vt:lpstr>
      <vt:lpstr>Задача 2</vt:lpstr>
      <vt:lpstr>Задача 2</vt:lpstr>
      <vt:lpstr>Задание к задаче 2</vt:lpstr>
      <vt:lpstr>Задача 3</vt:lpstr>
      <vt:lpstr>Задача 4</vt:lpstr>
      <vt:lpstr>Задача 5</vt:lpstr>
      <vt:lpstr>Задача 5</vt:lpstr>
      <vt:lpstr>Задача 5</vt:lpstr>
      <vt:lpstr>Задача 5</vt:lpstr>
      <vt:lpstr>Задание к задаче 5</vt:lpstr>
      <vt:lpstr>Задача 6</vt:lpstr>
      <vt:lpstr>Задача 6</vt:lpstr>
      <vt:lpstr>Задача 6</vt:lpstr>
      <vt:lpstr>Задача 6</vt:lpstr>
      <vt:lpstr>Задача 6</vt:lpstr>
      <vt:lpstr>Задача 6</vt:lpstr>
      <vt:lpstr>Задание к задаче 6</vt:lpstr>
      <vt:lpstr>Решите самостоятельно</vt:lpstr>
      <vt:lpstr>Задача 7</vt:lpstr>
      <vt:lpstr>Задача 7. Новые классы в библиотеке Figures</vt:lpstr>
      <vt:lpstr>Задача 7. Новые классы в библиотеке Figures</vt:lpstr>
      <vt:lpstr>Задача 7. Консольное приложение</vt:lpstr>
      <vt:lpstr>Задача 8</vt:lpstr>
      <vt:lpstr>Задача 8. Измененные классы библиотеки</vt:lpstr>
      <vt:lpstr>Задача 8. Измененные классы библиотеки</vt:lpstr>
      <vt:lpstr>Задача 8. Измененные классы библиотеки</vt:lpstr>
      <vt:lpstr>Задача 8. Новое консольное приложение</vt:lpstr>
      <vt:lpstr>Задача 8</vt:lpstr>
      <vt:lpstr>Задача 8</vt:lpstr>
      <vt:lpstr>Задача 8</vt:lpstr>
      <vt:lpstr>Решите самостоятельно</vt:lpstr>
      <vt:lpstr>Решите самостоятельно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Olga Maksimenkova</dc:creator>
  <cp:lastModifiedBy>Горденко Мария Константиновна</cp:lastModifiedBy>
  <cp:revision>267</cp:revision>
  <cp:lastPrinted>1601-01-01T00:00:00Z</cp:lastPrinted>
  <dcterms:created xsi:type="dcterms:W3CDTF">1601-01-01T00:00:00Z</dcterms:created>
  <dcterms:modified xsi:type="dcterms:W3CDTF">2018-11-19T21:06:32Z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