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293" r:id="rId2"/>
    <p:sldId id="270" r:id="rId3"/>
    <p:sldId id="294" r:id="rId4"/>
    <p:sldId id="295" r:id="rId5"/>
    <p:sldId id="296" r:id="rId6"/>
    <p:sldId id="297" r:id="rId7"/>
    <p:sldId id="298" r:id="rId8"/>
    <p:sldId id="311" r:id="rId9"/>
    <p:sldId id="323" r:id="rId10"/>
    <p:sldId id="299" r:id="rId11"/>
    <p:sldId id="300" r:id="rId12"/>
    <p:sldId id="301" r:id="rId13"/>
    <p:sldId id="312" r:id="rId14"/>
    <p:sldId id="313" r:id="rId15"/>
    <p:sldId id="314" r:id="rId16"/>
    <p:sldId id="271" r:id="rId17"/>
    <p:sldId id="272" r:id="rId18"/>
    <p:sldId id="316" r:id="rId19"/>
    <p:sldId id="317" r:id="rId20"/>
    <p:sldId id="318" r:id="rId21"/>
    <p:sldId id="319" r:id="rId22"/>
    <p:sldId id="320" r:id="rId23"/>
    <p:sldId id="321" r:id="rId24"/>
    <p:sldId id="322" r:id="rId25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016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27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8A92A-7BA3-41B3-9728-149AFD403BD4}" type="datetimeFigureOut">
              <a:rPr lang="ru-RU" smtClean="0"/>
              <a:t>01.12.2021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DB1BF-7370-4F08-B0FD-B7B7D4977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521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37548-9B03-4500-ADA0-2E1523D64E8D}" type="datetimeFigureOut">
              <a:rPr lang="en-US" smtClean="0"/>
              <a:t>12/1/2021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08AB3-4E89-48AC-99B3-08E228A6E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2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D7CCC-BD65-4261-8D98-F124B097C757}" type="datetime1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215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54CC9-A2E2-41FA-A030-C42854D0697D}" type="datetime1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78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29B1-3681-4AA5-A8DE-F3D7652F2328}" type="datetime1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36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92B-D451-4F28-8871-796C2762E83F}" type="datetime1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4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31E1-C39F-4593-A60F-28E54471CE69}" type="datetime1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66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8C77-6541-484C-A24F-D6F1FA54B23B}" type="datetime1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73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4063-7935-4333-94BF-616F6029E3AD}" type="datetime1">
              <a:rPr lang="ru-RU" smtClean="0"/>
              <a:t>01.12.2021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76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F305-D586-42C8-8EA3-61458594812A}" type="datetime1">
              <a:rPr lang="ru-RU" smtClean="0"/>
              <a:t>01.12.2021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F4A-1552-4280-A53B-53376BB28DF3}" type="datetime1">
              <a:rPr lang="ru-RU" smtClean="0"/>
              <a:t>01.12.2021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7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21F3A-DAB3-42CA-B01B-25565104D302}" type="datetime1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01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2D09-F601-4A32-A6C4-F7496594BE38}" type="datetime1">
              <a:rPr lang="ru-RU" smtClean="0"/>
              <a:t>01.12.2021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A41D4-EAD3-4F82-9FD9-13BD6EDAFFB1}" type="datetime1">
              <a:rPr lang="ru-RU" smtClean="0"/>
              <a:t>01.12.2021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4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harlespetzold.com/blog/2006/04/050741.html" TargetMode="Externa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-sharpcorner.com/uploadfile/mahesh/rotatetransform-in-wpf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611188" y="2060575"/>
            <a:ext cx="7772400" cy="1470025"/>
          </a:xfrm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Модуль</a:t>
            </a:r>
            <a:r>
              <a:rPr lang="en-US" sz="40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3</a:t>
            </a:r>
            <a:endParaRPr lang="ru-RU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185863" y="4149725"/>
            <a:ext cx="6835775" cy="708025"/>
          </a:xfrm>
          <a:ln>
            <a:solidFill>
              <a:srgbClr val="0070C0"/>
            </a:solidFill>
            <a:miter lim="800000"/>
            <a:headEnd/>
            <a:tailEnd/>
          </a:ln>
        </p:spPr>
        <p:txBody>
          <a:bodyPr>
            <a:normAutofit/>
          </a:bodyPr>
          <a:lstStyle/>
          <a:p>
            <a:pPr lvl="1"/>
            <a:r>
              <a:rPr lang="en-US" altLang="ru-RU" sz="2800" b="1" dirty="0">
                <a:solidFill>
                  <a:srgbClr val="009900"/>
                </a:solidFill>
              </a:rPr>
              <a:t>WPF</a:t>
            </a:r>
            <a:r>
              <a:rPr lang="ru-RU" altLang="ru-RU" sz="2800" b="1" dirty="0">
                <a:solidFill>
                  <a:srgbClr val="009900"/>
                </a:solidFill>
              </a:rPr>
              <a:t>. Рисование и анимация</a:t>
            </a:r>
          </a:p>
        </p:txBody>
      </p:sp>
      <p:sp>
        <p:nvSpPr>
          <p:cNvPr id="3076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62012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1400" dirty="0">
                <a:latin typeface="Arial" panose="020B0604020202020204" pitchFamily="34" charset="0"/>
                <a:cs typeface="Arial" panose="020B0604020202020204" pitchFamily="34" charset="0"/>
              </a:rPr>
              <a:t>Дисциплина «Программирование»	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732079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10</a:t>
            </a:fld>
            <a:endParaRPr lang="ru-RU"/>
          </a:p>
        </p:txBody>
      </p:sp>
      <p:pic>
        <p:nvPicPr>
          <p:cNvPr id="5" name="Рисунок 6"/>
          <p:cNvPicPr/>
          <p:nvPr/>
        </p:nvPicPr>
        <p:blipFill>
          <a:blip r:embed="rId2"/>
          <a:stretch>
            <a:fillRect/>
          </a:stretch>
        </p:blipFill>
        <p:spPr>
          <a:xfrm>
            <a:off x="1468073" y="1690689"/>
            <a:ext cx="5981351" cy="4219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129382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36576"/>
          </a:xfrm>
        </p:spPr>
        <p:txBody>
          <a:bodyPr/>
          <a:lstStyle/>
          <a:p>
            <a:r>
              <a:rPr lang="ru-RU" dirty="0"/>
              <a:t>Задача 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11</a:t>
            </a:fld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314325" y="1486091"/>
            <a:ext cx="8666352" cy="430271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="Часы_цифровые.MainWindow"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="http://schemas.microsoft.com/winfx/2006/xaml/presentation"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="http://schemas.microsoft.com/winfx/2006/xaml"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="http://schemas.microsoft.com/expression/blend/2008"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ru-RU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ru-RU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mc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="http://schemas.openxmlformats.org/markup-compatibility/2006"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local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clr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-namespace: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Часы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_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цифровые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mc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Ignorable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="d"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Title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Часы цифровые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Border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BorderThickness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="10"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Background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="Yellow"&gt;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TextBlock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="textBlock"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 "Center"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Margin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VerticalAlignment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="Center"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Text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Загрузка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!"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Background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LightGray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FontSize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"40"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FontWeight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="Bold"/&gt;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Border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74948047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71511"/>
            <a:ext cx="7886700" cy="842889"/>
          </a:xfrm>
        </p:spPr>
        <p:txBody>
          <a:bodyPr/>
          <a:lstStyle/>
          <a:p>
            <a:r>
              <a:rPr lang="ru-RU" dirty="0"/>
              <a:t>Задача 2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12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85226" y="819424"/>
            <a:ext cx="8724549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//http://madhukaudantha.blogspot.ru/2010/04/digital-clock-in-wpf.html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System;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System.Windows.Threading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namespace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Часы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_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цифровые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DispatcherTimer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timer;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timer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DispatcherTimer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timer.Interval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TimeSpan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.FromSeconds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(1.0);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timer.Start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timer.Tick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(s, e) =&gt;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textBlock.Text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.Now.Hour.ToString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"d2"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":"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.Now.Minute.ToString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"d2"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+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":"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+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.Now.Second.ToString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"d2"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};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37935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/>
              <a:t>Задача 3. </a:t>
            </a:r>
            <a:r>
              <a:rPr lang="ru-RU" b="1" dirty="0"/>
              <a:t>Цветок в XAML документе</a:t>
            </a:r>
            <a:endParaRPr lang="ru-RU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13</a:t>
            </a:fld>
            <a:endParaRPr lang="ru-RU"/>
          </a:p>
        </p:txBody>
      </p:sp>
      <p:pic>
        <p:nvPicPr>
          <p:cNvPr id="5" name="Рисунок 1"/>
          <p:cNvPicPr/>
          <p:nvPr/>
        </p:nvPicPr>
        <p:blipFill>
          <a:blip r:embed="rId2"/>
          <a:stretch>
            <a:fillRect/>
          </a:stretch>
        </p:blipFill>
        <p:spPr>
          <a:xfrm>
            <a:off x="1837189" y="2148839"/>
            <a:ext cx="4155941" cy="3975123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931178" y="1653246"/>
            <a:ext cx="7667538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  <a:hlinkClick r:id="rId3"/>
              </a:rPr>
              <a:t>http://www.charlespetzold.com/blog/2006/04/050741.html</a:t>
            </a:r>
            <a:r>
              <a:rPr lang="ru-RU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2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112011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21845"/>
            <a:ext cx="7886700" cy="985502"/>
          </a:xfrm>
        </p:spPr>
        <p:txBody>
          <a:bodyPr/>
          <a:lstStyle/>
          <a:p>
            <a:r>
              <a:rPr lang="ru-RU" dirty="0"/>
              <a:t>Задача 3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14</a:t>
            </a:fld>
            <a:endParaRPr lang="ru-RU"/>
          </a:p>
        </p:txBody>
      </p:sp>
      <p:sp>
        <p:nvSpPr>
          <p:cNvPr id="6" name="Rectangle 5"/>
          <p:cNvSpPr/>
          <p:nvPr/>
        </p:nvSpPr>
        <p:spPr>
          <a:xfrm>
            <a:off x="260059" y="1339593"/>
            <a:ext cx="8623882" cy="501675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fr-FR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fr-FR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presentation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fr-FR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="White"&gt;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Viewbox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&lt;!-- Canvas is 200 units square with Cartesian coordinates --&gt;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="1 0 0 -1 100 100" 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Canvas.Resources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</a:rPr>
              <a:t>&lt;!-- Style to avoid too much repetition in petals --&gt;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TargetType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x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Type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Key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="petal"&gt;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="Stroke"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="Black" 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="Fill"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="Red" 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="Data"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="M 0 0 C 12.5 12.5, 47.5 12.5, 60 0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pl-PL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                                       C 47.5 -12.5, 12.5 -12.5, 0 0 Z" /&gt;</a:t>
            </a:r>
            <a:endParaRPr lang="pl-PL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Canvas.Resources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589814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58331" y="197347"/>
            <a:ext cx="2589116" cy="733832"/>
          </a:xfrm>
        </p:spPr>
        <p:txBody>
          <a:bodyPr/>
          <a:lstStyle/>
          <a:p>
            <a:r>
              <a:rPr lang="ru-RU" dirty="0"/>
              <a:t>Задача 3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15</a:t>
            </a:fld>
            <a:endParaRPr lang="ru-RU"/>
          </a:p>
        </p:txBody>
      </p:sp>
      <p:sp>
        <p:nvSpPr>
          <p:cNvPr id="5" name="Rectangle 4"/>
          <p:cNvSpPr/>
          <p:nvPr/>
        </p:nvSpPr>
        <p:spPr>
          <a:xfrm>
            <a:off x="176169" y="302359"/>
            <a:ext cx="8414158" cy="655564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&lt;!-- The green stem --&gt;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Stroke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="Green"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StrokeThickness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="5"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Data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="M -100 -100 C -100 -50, -50 50, 0 0"&gt;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&lt;!-- 8 Petals, many of them rotated. --&gt;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=".7 -.7 .7 .7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="0 -1 1 0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="-.7 -.7 .7 -.7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="-1 0 0 -1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="-.7 .7 -.7 -.7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="0 1 -1 0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Style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StaticResource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petal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}"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RenderTransform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=".7 .7 -.7 .7 0 0"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8000"/>
                </a:solidFill>
                <a:latin typeface="Consolas" panose="020B0609020204030204" pitchFamily="49" charset="0"/>
              </a:rPr>
              <a:t>&lt;!-- Put yellow circle in center to attract bees --&gt;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Fill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="Yellow"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Stroke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="Black"&gt;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Path.Data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EllipseGeometry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Center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="0 0"</a:t>
            </a:r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                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RadiusX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="15"</a:t>
            </a:r>
            <a:r>
              <a:rPr lang="en-US" sz="14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400" dirty="0" err="1">
                <a:solidFill>
                  <a:srgbClr val="FF0000"/>
                </a:solidFill>
                <a:latin typeface="Consolas" panose="020B0609020204030204" pitchFamily="49" charset="0"/>
              </a:rPr>
              <a:t>RadiusY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="15" /&gt;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Path.Data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Path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 err="1">
                <a:solidFill>
                  <a:srgbClr val="A31515"/>
                </a:solidFill>
                <a:latin typeface="Consolas" panose="020B0609020204030204" pitchFamily="49" charset="0"/>
              </a:rPr>
              <a:t>Viewbox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400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4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43792614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566052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Задача 4 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628650" y="1162895"/>
            <a:ext cx="7886700" cy="1068577"/>
          </a:xfrm>
        </p:spPr>
        <p:txBody>
          <a:bodyPr/>
          <a:lstStyle/>
          <a:p>
            <a:r>
              <a:rPr lang="ru-RU" dirty="0"/>
              <a:t>Объединить в один проект часы аналоговые (со стрелками) и цифровые. . . 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16</a:t>
            </a:fld>
            <a:endParaRPr lang="ru-RU"/>
          </a:p>
        </p:txBody>
      </p:sp>
      <p:pic>
        <p:nvPicPr>
          <p:cNvPr id="8" name="Рисунок 8"/>
          <p:cNvPicPr/>
          <p:nvPr/>
        </p:nvPicPr>
        <p:blipFill>
          <a:blip r:embed="rId2"/>
          <a:stretch>
            <a:fillRect/>
          </a:stretch>
        </p:blipFill>
        <p:spPr>
          <a:xfrm>
            <a:off x="4244829" y="1989456"/>
            <a:ext cx="3657600" cy="47320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46326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Задача 4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52338" y="1825624"/>
            <a:ext cx="8539992" cy="4530727"/>
          </a:xfrm>
          <a:ln>
            <a:solidFill>
              <a:srgbClr val="0070C0"/>
            </a:solidFill>
          </a:ln>
        </p:spPr>
        <p:txBody>
          <a:bodyPr>
            <a:normAutofit fontScale="70000" lnSpcReduction="20000"/>
          </a:bodyPr>
          <a:lstStyle/>
          <a:p>
            <a:r>
              <a:rPr lang="ru-RU" u="sng" dirty="0"/>
              <a:t>В XAML-разметке</a:t>
            </a:r>
            <a:r>
              <a:rPr lang="ru-RU" dirty="0"/>
              <a:t> нового проекта (Wpf_04 - двое часов):</a:t>
            </a:r>
            <a:endParaRPr lang="en-US" dirty="0"/>
          </a:p>
          <a:p>
            <a:pPr lvl="1"/>
            <a:r>
              <a:rPr lang="ru-RU" dirty="0"/>
              <a:t>Заменить элемент </a:t>
            </a:r>
            <a:r>
              <a:rPr lang="ru-RU" dirty="0" err="1"/>
              <a:t>Grid</a:t>
            </a:r>
            <a:r>
              <a:rPr lang="ru-RU" dirty="0"/>
              <a:t> на </a:t>
            </a:r>
            <a:r>
              <a:rPr lang="ru-RU" dirty="0" err="1"/>
              <a:t>StackPanel</a:t>
            </a:r>
            <a:r>
              <a:rPr lang="ru-RU" dirty="0"/>
              <a:t> </a:t>
            </a:r>
            <a:endParaRPr lang="en-US" dirty="0"/>
          </a:p>
          <a:p>
            <a:pPr lvl="1"/>
            <a:r>
              <a:rPr lang="ru-RU" dirty="0"/>
              <a:t>Из проекта стрелочных часов взять </a:t>
            </a:r>
            <a:r>
              <a:rPr lang="ru-RU" dirty="0" err="1"/>
              <a:t>Window.Resources</a:t>
            </a:r>
            <a:endParaRPr lang="en-US" dirty="0"/>
          </a:p>
          <a:p>
            <a:pPr lvl="1"/>
            <a:r>
              <a:rPr lang="ru-RU" dirty="0"/>
              <a:t>Из проекта стрелочных часов в </a:t>
            </a:r>
            <a:r>
              <a:rPr lang="ru-RU" dirty="0" err="1"/>
              <a:t>StackPanel</a:t>
            </a:r>
            <a:r>
              <a:rPr lang="ru-RU" dirty="0"/>
              <a:t> вставить ЦЕЛИКОМ </a:t>
            </a:r>
            <a:r>
              <a:rPr lang="ru-RU" dirty="0" err="1"/>
              <a:t>Viewbox</a:t>
            </a:r>
            <a:r>
              <a:rPr lang="ru-RU" dirty="0"/>
              <a:t> и </a:t>
            </a:r>
            <a:r>
              <a:rPr lang="ru-RU" dirty="0" err="1"/>
              <a:t>Canvas</a:t>
            </a:r>
            <a:r>
              <a:rPr lang="ru-RU" dirty="0"/>
              <a:t>. </a:t>
            </a:r>
            <a:endParaRPr lang="en-US" dirty="0"/>
          </a:p>
          <a:p>
            <a:pPr lvl="1"/>
            <a:r>
              <a:rPr lang="ru-RU" dirty="0"/>
              <a:t>Задать размеры: &lt;</a:t>
            </a:r>
            <a:r>
              <a:rPr lang="ru-RU" dirty="0" err="1"/>
              <a:t>Viewbox</a:t>
            </a:r>
            <a:r>
              <a:rPr lang="ru-RU" dirty="0"/>
              <a:t> </a:t>
            </a:r>
            <a:r>
              <a:rPr lang="ru-RU" dirty="0" err="1"/>
              <a:t>Width</a:t>
            </a:r>
            <a:r>
              <a:rPr lang="ru-RU" dirty="0"/>
              <a:t>="300" </a:t>
            </a:r>
            <a:r>
              <a:rPr lang="ru-RU" dirty="0" err="1"/>
              <a:t>Height</a:t>
            </a:r>
            <a:r>
              <a:rPr lang="ru-RU" dirty="0"/>
              <a:t>="300"&gt;</a:t>
            </a:r>
            <a:endParaRPr lang="en-US" dirty="0"/>
          </a:p>
          <a:p>
            <a:pPr lvl="1"/>
            <a:r>
              <a:rPr lang="ru-RU" i="1" dirty="0"/>
              <a:t>Выполнить трансляцию. </a:t>
            </a:r>
            <a:endParaRPr lang="en-US" i="1" dirty="0"/>
          </a:p>
          <a:p>
            <a:pPr lvl="1"/>
            <a:r>
              <a:rPr lang="ru-RU" dirty="0"/>
              <a:t>Из проекта цифровых часов в </a:t>
            </a:r>
            <a:r>
              <a:rPr lang="ru-RU" dirty="0" err="1"/>
              <a:t>StackPanel</a:t>
            </a:r>
            <a:r>
              <a:rPr lang="ru-RU" dirty="0"/>
              <a:t> вставить </a:t>
            </a:r>
            <a:r>
              <a:rPr lang="ru-RU" dirty="0" err="1"/>
              <a:t>Border</a:t>
            </a:r>
            <a:r>
              <a:rPr lang="ru-RU" dirty="0"/>
              <a:t> и </a:t>
            </a:r>
            <a:r>
              <a:rPr lang="ru-RU" dirty="0" err="1"/>
              <a:t>TextBlock</a:t>
            </a:r>
            <a:r>
              <a:rPr lang="ru-RU" dirty="0"/>
              <a:t>.</a:t>
            </a:r>
            <a:endParaRPr lang="en-US" dirty="0"/>
          </a:p>
          <a:p>
            <a:pPr lvl="1"/>
            <a:r>
              <a:rPr lang="ru-RU" dirty="0"/>
              <a:t>Задать размеры</a:t>
            </a:r>
            <a:r>
              <a:rPr lang="en-US" dirty="0"/>
              <a:t>: &lt;Border </a:t>
            </a:r>
            <a:r>
              <a:rPr lang="en-US" dirty="0" err="1"/>
              <a:t>BorderThickness</a:t>
            </a:r>
            <a:r>
              <a:rPr lang="en-US" dirty="0"/>
              <a:t>="10" Background="Yellow" Height="150" Width="300"&gt;</a:t>
            </a:r>
          </a:p>
          <a:p>
            <a:pPr lvl="1"/>
            <a:r>
              <a:rPr lang="ru-RU" i="1" dirty="0"/>
              <a:t>Выполнить трансляцию. </a:t>
            </a:r>
            <a:endParaRPr lang="en-US" i="1" dirty="0"/>
          </a:p>
          <a:p>
            <a:pPr lvl="1"/>
            <a:r>
              <a:rPr lang="ru-RU" u="sng" dirty="0"/>
              <a:t>В фоновом коде</a:t>
            </a:r>
            <a:r>
              <a:rPr lang="ru-RU" dirty="0"/>
              <a:t>: </a:t>
            </a:r>
            <a:endParaRPr lang="en-US" dirty="0"/>
          </a:p>
          <a:p>
            <a:pPr lvl="1"/>
            <a:r>
              <a:rPr lang="ru-RU" dirty="0"/>
              <a:t>Изменить набор директив </a:t>
            </a:r>
            <a:r>
              <a:rPr lang="ru-RU" dirty="0" err="1"/>
              <a:t>using</a:t>
            </a:r>
            <a:r>
              <a:rPr lang="ru-RU" dirty="0"/>
              <a:t> (добавить </a:t>
            </a:r>
            <a:r>
              <a:rPr lang="ru-RU" dirty="0" err="1"/>
              <a:t>using</a:t>
            </a:r>
            <a:r>
              <a:rPr lang="ru-RU" dirty="0"/>
              <a:t> </a:t>
            </a:r>
            <a:r>
              <a:rPr lang="ru-RU" dirty="0" err="1"/>
              <a:t>System.Windows.Threading</a:t>
            </a:r>
            <a:r>
              <a:rPr lang="ru-RU" dirty="0"/>
              <a:t>;)</a:t>
            </a:r>
            <a:endParaRPr lang="en-US" dirty="0"/>
          </a:p>
          <a:p>
            <a:pPr lvl="1"/>
            <a:r>
              <a:rPr lang="ru-RU" dirty="0"/>
              <a:t>Из проекта цифровых часов скопировать код класса </a:t>
            </a:r>
            <a:r>
              <a:rPr lang="ru-RU" dirty="0" err="1"/>
              <a:t>class</a:t>
            </a:r>
            <a:r>
              <a:rPr lang="ru-RU" dirty="0"/>
              <a:t> </a:t>
            </a:r>
            <a:r>
              <a:rPr lang="ru-RU" dirty="0" err="1"/>
              <a:t>MainWindow</a:t>
            </a:r>
            <a:r>
              <a:rPr lang="ru-RU" dirty="0"/>
              <a:t>. </a:t>
            </a:r>
            <a:endParaRPr lang="en-US" dirty="0"/>
          </a:p>
          <a:p>
            <a:pPr lvl="1"/>
            <a:r>
              <a:rPr lang="ru-RU" i="1" dirty="0"/>
              <a:t>Выполнить трансляцию – пойдут цифровые часы. </a:t>
            </a:r>
            <a:endParaRPr lang="en-US" i="1" dirty="0"/>
          </a:p>
          <a:p>
            <a:pPr lvl="1"/>
            <a:r>
              <a:rPr lang="ru-RU" dirty="0"/>
              <a:t>Из проекта стрелочных часов взять обработчик событий </a:t>
            </a:r>
            <a:r>
              <a:rPr lang="ru-RU" dirty="0" err="1"/>
              <a:t>OnCompositionTargetRendering</a:t>
            </a:r>
            <a:r>
              <a:rPr lang="ru-RU" dirty="0"/>
              <a:t> и подключить его к событию </a:t>
            </a:r>
            <a:r>
              <a:rPr lang="ru-RU" dirty="0" err="1"/>
              <a:t>CompositionTarget.Rendering</a:t>
            </a:r>
            <a:r>
              <a:rPr lang="ru-RU" dirty="0"/>
              <a:t>. </a:t>
            </a:r>
            <a:endParaRPr lang="en-US" dirty="0"/>
          </a:p>
          <a:p>
            <a:pPr lvl="1"/>
            <a:r>
              <a:rPr lang="ru-RU" i="1" dirty="0"/>
              <a:t>Выполнить трансляцию – пойдут цифровые и аналоговые часы.</a:t>
            </a:r>
            <a:endParaRPr lang="en-US" i="1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163467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826111"/>
          </a:xfrm>
        </p:spPr>
        <p:txBody>
          <a:bodyPr/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18</a:t>
            </a:fld>
            <a:endParaRPr lang="ru-RU"/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en-US" sz="14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Verdana" panose="020B060403050404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</a:t>
            </a:r>
            <a:endParaRPr kumimoji="0" lang="ru-RU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8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537443" y="1828072"/>
            <a:ext cx="3757720" cy="2911708"/>
          </a:xfrm>
          <a:prstGeom prst="rect">
            <a:avLst/>
          </a:prstGeom>
        </p:spPr>
      </p:pic>
      <p:pic>
        <p:nvPicPr>
          <p:cNvPr id="9" name="Рисунок 3"/>
          <p:cNvPicPr/>
          <p:nvPr/>
        </p:nvPicPr>
        <p:blipFill>
          <a:blip r:embed="rId3"/>
          <a:stretch>
            <a:fillRect/>
          </a:stretch>
        </p:blipFill>
        <p:spPr>
          <a:xfrm>
            <a:off x="4614026" y="1828072"/>
            <a:ext cx="4236359" cy="29117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422209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6574" y="138623"/>
            <a:ext cx="7886700" cy="775777"/>
          </a:xfrm>
        </p:spPr>
        <p:txBody>
          <a:bodyPr>
            <a:normAutofit/>
          </a:bodyPr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19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01740" y="1029713"/>
            <a:ext cx="8439849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="Wpf_03.MainWindow"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winfx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/2006/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xaml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/presentation"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winfx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/2006/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xaml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="http://schemas.microsoft.com/expression/blend/2008"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mc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="http://schemas.openxmlformats.org/markup-compatibility/2006"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local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="clr-namespace:Wpf_03"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mc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Ignorable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="d"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Title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="350"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="525"&gt;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="Auto"&gt;&lt;/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StackPanel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="Horizontal"&gt;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Padding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Click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cmdStart_Clicked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Start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Padding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Click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cmdStop_Clicked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"&gt;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Stop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StackPanel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="canvas"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="3"&gt;&lt;/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095319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784166"/>
          </a:xfrm>
        </p:spPr>
        <p:txBody>
          <a:bodyPr/>
          <a:lstStyle/>
          <a:p>
            <a:r>
              <a:rPr lang="ru-RU" dirty="0"/>
              <a:t>Задача 1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5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1719743" y="1374543"/>
            <a:ext cx="5704514" cy="47565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62959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3149" y="155401"/>
            <a:ext cx="7886700" cy="682425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20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57961" y="877928"/>
            <a:ext cx="8594521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https://professorweb.ru/my/WPF/graphics_and_animation/level16/16_8.php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Анимация на основе кадра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4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ru-RU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System.Collections.Generic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System.Windows.Controls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System.Windows.Media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System.Windows.Shapes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namespace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Wpf_03  {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partial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{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       {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InitializeComponent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bool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rendering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false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cmdStart_Clicked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RoutedEventArgs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  {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(!rendering)       {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ellipses.Clear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canvas.Children.Clear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CompositionTarget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.Rendering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RenderFrame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rendering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true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}</a:t>
            </a:r>
            <a:endParaRPr lang="en-US" sz="14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en-US" sz="14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27809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713115"/>
          </a:xfrm>
        </p:spPr>
        <p:txBody>
          <a:bodyPr/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21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89420" y="1167238"/>
            <a:ext cx="8565159" cy="433965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cmdStop_Clicked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RoutedEventArgs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StopRendering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StopRendering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CompositionTarget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-=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RenderFrame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rendering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false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   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 ellipses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List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&gt;();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accelerationY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0.1;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minStartingSpeed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1;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maxStartingSpeed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50;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speedRatio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0.1;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minEllipses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20;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maxEllipses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100;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ellipseRadius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10;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264965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1" y="180568"/>
            <a:ext cx="7886700" cy="662781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22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51670" y="1027907"/>
            <a:ext cx="8640660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private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RenderFrame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sender,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EventArgs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e)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ellipses.Count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== 0) {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Animation started. Create the</a:t>
            </a: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ellipses.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halfCanvasWidth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canvas.ActualWidth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/ 2;    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rand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ellipseCount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rand.Next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minEllipses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maxEllipses+1);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0;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&lt;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ellipseCount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++)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ellipse.Fill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Brushes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.LimeGreen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ellipse.Width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ellipseRadius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ellipse.Height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ellipseRadius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.SetLeft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(ellipse,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halfCanvasWidth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rand.Next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(-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halfCanvasWidth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halfCanvasWidth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.SetTop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(ellipse, 0);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canvas.Children.Add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(ellipse);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info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(ellipse,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speedRatio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*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rand.Next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minStartingSpeed,maxStartingSpeed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ellipses.Add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(info);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1078795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4760" y="163790"/>
            <a:ext cx="7886700" cy="725443"/>
          </a:xfrm>
        </p:spPr>
        <p:txBody>
          <a:bodyPr/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23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197141" y="1029713"/>
            <a:ext cx="8581937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for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ellipses.Count-1;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&gt;= 0;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--)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info = ellipses[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];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top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.GetTop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info.Ellipse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.SetTop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info.Ellipse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top + 1 *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info.VelocityY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);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(top &gt;=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canvas.ActualHeight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-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ellipseRadius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*2 - 10))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This circle has reached the bottom.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Stop animating it.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ellipses.Remove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(info);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Increase the velocity.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info.VelocityY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accelerationY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} 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if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ellipses.Count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== 0)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End the animation.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There's no reason to keep calling this method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if it has no work to do.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StopRendering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}}}}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48904836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884834"/>
          </a:xfrm>
        </p:spPr>
        <p:txBody>
          <a:bodyPr/>
          <a:lstStyle/>
          <a:p>
            <a:r>
              <a:rPr lang="ru-RU" dirty="0"/>
              <a:t>Задача 5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24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10393" y="1339593"/>
            <a:ext cx="8657438" cy="501675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{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VelocityY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get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EllipseInfo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double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velocityY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VelocityY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velocityY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Ellipse = ellipse;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9793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87516" y="348350"/>
            <a:ext cx="7886700" cy="1170058"/>
          </a:xfrm>
          <a:ln>
            <a:noFill/>
          </a:ln>
        </p:spPr>
        <p:txBody>
          <a:bodyPr/>
          <a:lstStyle/>
          <a:p>
            <a:r>
              <a:rPr lang="ru-RU" dirty="0"/>
              <a:t>Задача 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3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469783" y="1447430"/>
            <a:ext cx="8204433" cy="5152180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System;   </a:t>
            </a:r>
            <a:r>
              <a:rPr lang="en-US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// </a:t>
            </a:r>
            <a:r>
              <a:rPr lang="en-US" sz="1600" b="1" dirty="0" err="1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using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System.Windows.Media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 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namespace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Wpf_02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partial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: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ru-RU" sz="1600" b="1" dirty="0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       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CompositionTarget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+=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OnCompositionTargetRendering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void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OnCompositionTargetRendering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s,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object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args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) {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DateTime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.Now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rotateSecond.Angle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6 *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dt.Second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dt.Millisecond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/ 1000.0);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rotateMinute.Angle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6 *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dt.Minute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rotateSecond.Angle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/ 60;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rotateHour.Angle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= 30 * 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dt.Hour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% 12) +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rotateMinute.Angle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/ 12;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}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4015381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912687"/>
          </a:xfrm>
        </p:spPr>
        <p:txBody>
          <a:bodyPr/>
          <a:lstStyle/>
          <a:p>
            <a:r>
              <a:rPr lang="ru-RU" dirty="0"/>
              <a:t>Задача 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4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85225" y="1034532"/>
            <a:ext cx="8665827" cy="571848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Class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="Wpf_02.MainWindow"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/presentation"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="http://schemas.microsoft.com/expression/blend/2008"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mc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="http://schemas.openxmlformats.org/markup-compatibility/2006"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local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="clr-namespace:Wpf_02"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mc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Ignorable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="d"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Title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="350"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="525"&gt;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Window.Resources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TargetType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="Path"&gt;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="Stroke"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="Black"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StrokeThickness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="2"/&gt;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StrokeStartLineCap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="Round"/&gt;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StrokeEndLineCap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="Round"/&gt;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StrokeLineJoin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="Round"/&gt;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StrokeDashCap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="Round"/&gt;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Setter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Property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="Fill"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Value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="Blue"/&gt;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Style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Window.Resources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189501006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176876"/>
            <a:ext cx="7886700" cy="826111"/>
          </a:xfrm>
        </p:spPr>
        <p:txBody>
          <a:bodyPr/>
          <a:lstStyle/>
          <a:p>
            <a:r>
              <a:rPr lang="ru-RU" dirty="0"/>
              <a:t>Задача 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5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285226" y="912704"/>
            <a:ext cx="8573548" cy="571848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Viewbox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="200"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="200"&gt;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TranslateTransform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="100"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="100"/&gt;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Canvas.RenderTransform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&lt;!-- Минутные деления по окружности --&gt;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Fill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="{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StrokeThickness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="3"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StrokeDashArray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="0 3.14159"&gt;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Path.Data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EllipseGeometry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RadiusX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="90"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RadiusY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="90"/&gt;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Path.Data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&lt;!-- Часовые деления по окружности --&gt;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Fill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="{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x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Null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}"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StrokeThickness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="6"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StrokeDashArray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="0 7.854"&gt;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Path.Data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EllipseGeometry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RadiusX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="90"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RadiusY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="90"/&gt;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Path.Data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</a:t>
            </a:r>
            <a:endParaRPr lang="en-US" sz="1600" b="1" dirty="0"/>
          </a:p>
        </p:txBody>
      </p:sp>
    </p:spTree>
    <p:extLst>
      <p:ext uri="{BB962C8B-B14F-4D97-AF65-F5344CB8AC3E}">
        <p14:creationId xmlns:p14="http://schemas.microsoft.com/office/powerpoint/2010/main" val="2242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0871" y="130234"/>
            <a:ext cx="7886700" cy="775777"/>
          </a:xfrm>
        </p:spPr>
        <p:txBody>
          <a:bodyPr/>
          <a:lstStyle/>
          <a:p>
            <a:r>
              <a:rPr lang="ru-RU" dirty="0"/>
              <a:t>Задача 1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6</a:t>
            </a:fld>
            <a:endParaRPr lang="ru-RU"/>
          </a:p>
        </p:txBody>
      </p:sp>
      <p:sp>
        <p:nvSpPr>
          <p:cNvPr id="4" name="Rectangle 3"/>
          <p:cNvSpPr/>
          <p:nvPr/>
        </p:nvSpPr>
        <p:spPr>
          <a:xfrm>
            <a:off x="352338" y="906011"/>
            <a:ext cx="8372212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&lt;!-- Часовая стрелка на 12 часов --&gt;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Data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="M 0 -60 C 0 -30, 20 -30, 5 -20 L 5 0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C 5 7.5, -5 7.5, -5 0 L -5 -20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C -20 -30, 0 -30, 0 -60"&gt;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RotateTransform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="rotateHour"/&gt;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&lt;!-- Минутная стрелка на 12 часов --&gt;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Data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="M 0 -80 C 0 -75, 0 -70, 2.5 -60 L 2.5 0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C 2.5 5, -2.5 5, -2.5 0 L -2.55 -60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C 0 -70, 0 -75, 0 -80"&gt;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RotateTransform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="rotateMinute"/&gt;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ru-RU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8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&lt;!-- Секундная стрелка на 12 часов --&gt;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Data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="M 0 10 L 0 -80"&gt;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RotateTransform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: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="rotateSecond"/&gt;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Path.RenderTransform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Path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           </a:t>
            </a:r>
            <a:endParaRPr lang="en-US" sz="1600" b="1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Viewbox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Window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  <a:ea typeface="Calibri" panose="020F0502020204030204" pitchFamily="34" charset="0"/>
                <a:cs typeface="Consolas" panose="020B0609020204030204" pitchFamily="49" charset="0"/>
              </a:rPr>
              <a:t>&gt;</a:t>
            </a:r>
            <a:endParaRPr lang="en-US" sz="16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30492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1 к задаче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43949" y="1825625"/>
            <a:ext cx="8531603" cy="2140585"/>
          </a:xfrm>
          <a:ln>
            <a:solidFill>
              <a:srgbClr val="0070C0"/>
            </a:solidFill>
          </a:ln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Отладьте работу приложения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Разберитесь с механизмом работы преобразования </a:t>
            </a:r>
            <a:r>
              <a:rPr lang="en-US" dirty="0" err="1"/>
              <a:t>RotateTransform</a:t>
            </a:r>
            <a:endParaRPr lang="ru-RU" dirty="0"/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Измените цвет стрелок часов</a:t>
            </a:r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170392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663574"/>
          </a:xfrm>
        </p:spPr>
        <p:txBody>
          <a:bodyPr>
            <a:normAutofit fontScale="90000"/>
          </a:bodyPr>
          <a:lstStyle/>
          <a:p>
            <a:r>
              <a:rPr lang="ru-RU" dirty="0"/>
              <a:t>Задание 2 к задаче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09659" y="1242695"/>
            <a:ext cx="8531603" cy="1043305"/>
          </a:xfrm>
          <a:ln>
            <a:solidFill>
              <a:srgbClr val="0070C0"/>
            </a:solidFill>
          </a:ln>
        </p:spPr>
        <p:txBody>
          <a:bodyPr>
            <a:normAutofit lnSpcReduction="10000"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2400" dirty="0"/>
              <a:t>Используя в качестве образца XAML-разметку программы, в отдельном автономном XAML-документе нарисовать метки минут и часов на циферблате (см. рис.).</a:t>
            </a:r>
            <a:endParaRPr lang="en-US" sz="24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8</a:t>
            </a:fld>
            <a:endParaRPr lang="ru-RU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785" y="2409861"/>
            <a:ext cx="4283075" cy="3927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543551" y="2503170"/>
            <a:ext cx="3326129" cy="2585323"/>
          </a:xfrm>
          <a:prstGeom prst="rect">
            <a:avLst/>
          </a:prstGeom>
          <a:noFill/>
          <a:ln>
            <a:solidFill>
              <a:schemeClr val="tx2"/>
            </a:solidFill>
          </a:ln>
        </p:spPr>
        <p:txBody>
          <a:bodyPr wrap="square" rtlCol="0">
            <a:spAutoFit/>
          </a:bodyPr>
          <a:lstStyle/>
          <a:p>
            <a:r>
              <a:rPr lang="ru-RU" dirty="0"/>
              <a:t>Стили в автономном файле  не использовать, максимально упростить исходную разметку. </a:t>
            </a:r>
          </a:p>
          <a:p>
            <a:r>
              <a:rPr lang="ru-RU" dirty="0"/>
              <a:t>Для объяснения особенностей рисования в квадрантах с отрицательными значениями координат, в разметке явно задать цвета циферблата и холста (как на изображении).</a:t>
            </a:r>
          </a:p>
        </p:txBody>
      </p:sp>
    </p:spTree>
    <p:extLst>
      <p:ext uri="{BB962C8B-B14F-4D97-AF65-F5344CB8AC3E}">
        <p14:creationId xmlns:p14="http://schemas.microsoft.com/office/powerpoint/2010/main" val="324728647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Задание 3 к задаче 1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298229" y="1588770"/>
            <a:ext cx="8531603" cy="4834890"/>
          </a:xfrm>
          <a:ln>
            <a:solidFill>
              <a:srgbClr val="0070C0"/>
            </a:solidFill>
          </a:ln>
        </p:spPr>
        <p:txBody>
          <a:bodyPr>
            <a:noAutofit/>
          </a:bodyPr>
          <a:lstStyle/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/>
              <a:t>1</a:t>
            </a:r>
            <a:r>
              <a:rPr lang="ru-RU" sz="2000" dirty="0"/>
              <a:t>) Удалите из автономного документа (или из проекта часов) декларацию свойства: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     </a:t>
            </a:r>
            <a:r>
              <a:rPr lang="en-US" sz="2000" dirty="0"/>
              <a:t>&lt;</a:t>
            </a:r>
            <a:r>
              <a:rPr lang="en-US" sz="2000" dirty="0" err="1"/>
              <a:t>Canvas.RenderTransform</a:t>
            </a:r>
            <a:r>
              <a:rPr lang="en-US" sz="2000" dirty="0"/>
              <a:t>&gt;</a:t>
            </a:r>
            <a:endParaRPr lang="ru-RU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         &lt;</a:t>
            </a:r>
            <a:r>
              <a:rPr lang="en-US" sz="2000" dirty="0" err="1"/>
              <a:t>TranslateTransform</a:t>
            </a:r>
            <a:r>
              <a:rPr lang="en-US" sz="2000" dirty="0"/>
              <a:t> X="100" Y="100"/&gt;        </a:t>
            </a:r>
            <a:endParaRPr lang="ru-RU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en-US" sz="2000" dirty="0"/>
              <a:t>     </a:t>
            </a:r>
            <a:r>
              <a:rPr lang="ru-RU" sz="2000" dirty="0"/>
              <a:t>&lt;/</a:t>
            </a:r>
            <a:r>
              <a:rPr lang="en-US" sz="2000" dirty="0"/>
              <a:t>Canvas</a:t>
            </a:r>
            <a:r>
              <a:rPr lang="ru-RU" sz="2000" dirty="0"/>
              <a:t>.</a:t>
            </a:r>
            <a:r>
              <a:rPr lang="en-US" sz="2000" dirty="0" err="1"/>
              <a:t>RenderTransform</a:t>
            </a:r>
            <a:r>
              <a:rPr lang="ru-RU" sz="2000" dirty="0"/>
              <a:t>&gt;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Объясните отображение циферблата часов.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 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2) Удалите из автономного документа (или из проекта часов) декларацию элемента </a:t>
            </a:r>
            <a:r>
              <a:rPr lang="en-US" sz="2000" dirty="0" err="1"/>
              <a:t>Viewbox</a:t>
            </a:r>
            <a:r>
              <a:rPr lang="ru-RU" sz="2000" dirty="0"/>
              <a:t>.  Объясните отображение циферблата часов.</a:t>
            </a:r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endParaRPr lang="ru-RU" sz="2000" dirty="0"/>
          </a:p>
          <a:p>
            <a:pPr marL="0" indent="0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2000" dirty="0"/>
              <a:t>3) Самостоятельно создайте новое </a:t>
            </a:r>
            <a:r>
              <a:rPr lang="en-US" sz="2000" dirty="0" err="1"/>
              <a:t>wpf</a:t>
            </a:r>
            <a:r>
              <a:rPr lang="en-US" sz="2000" dirty="0"/>
              <a:t>-</a:t>
            </a:r>
            <a:r>
              <a:rPr lang="ru-RU" sz="2000" dirty="0"/>
              <a:t>приложение, в котором прямоугольник жёлтого цвета поворачивается на угол, задаваемый элементом-слайдером. Пример поворота прямоугольника (</a:t>
            </a:r>
            <a:r>
              <a:rPr lang="en-US" sz="2000" dirty="0">
                <a:hlinkClick r:id="rId2"/>
              </a:rPr>
              <a:t>http://www.c-sharpcorner.com/uploadfile/mahesh/rotatetransform-in-wpf/</a:t>
            </a:r>
            <a:r>
              <a:rPr lang="ru-RU" sz="2000" dirty="0"/>
              <a:t>)  </a:t>
            </a:r>
            <a:endParaRPr lang="en-US" sz="2000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4203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994</TotalTime>
  <Words>2796</Words>
  <Application>Microsoft Office PowerPoint</Application>
  <PresentationFormat>Экран (4:3)</PresentationFormat>
  <Paragraphs>369</Paragraphs>
  <Slides>24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0" baseType="lpstr">
      <vt:lpstr>Arial</vt:lpstr>
      <vt:lpstr>Calibri</vt:lpstr>
      <vt:lpstr>Calibri Light</vt:lpstr>
      <vt:lpstr>Consolas</vt:lpstr>
      <vt:lpstr>Verdana</vt:lpstr>
      <vt:lpstr>Тема Office</vt:lpstr>
      <vt:lpstr>Модуль 3</vt:lpstr>
      <vt:lpstr>Задача 1</vt:lpstr>
      <vt:lpstr>Задача 1</vt:lpstr>
      <vt:lpstr>Задача 1</vt:lpstr>
      <vt:lpstr>Задача 1</vt:lpstr>
      <vt:lpstr>Задача 1</vt:lpstr>
      <vt:lpstr>Задание 1 к задаче 1</vt:lpstr>
      <vt:lpstr>Задание 2 к задаче 1</vt:lpstr>
      <vt:lpstr>Задание 3 к задаче 1</vt:lpstr>
      <vt:lpstr>Задача 2</vt:lpstr>
      <vt:lpstr>Задача 2</vt:lpstr>
      <vt:lpstr>Задача 2</vt:lpstr>
      <vt:lpstr>Задача 3. Цветок в XAML документе</vt:lpstr>
      <vt:lpstr>Задача 3</vt:lpstr>
      <vt:lpstr>Задача 3</vt:lpstr>
      <vt:lpstr>Задача 4 </vt:lpstr>
      <vt:lpstr>Задача 4 </vt:lpstr>
      <vt:lpstr>Задача 5</vt:lpstr>
      <vt:lpstr>Задача 5</vt:lpstr>
      <vt:lpstr>Задача 5</vt:lpstr>
      <vt:lpstr>Задача 5</vt:lpstr>
      <vt:lpstr>Задача 5</vt:lpstr>
      <vt:lpstr>Задача 5</vt:lpstr>
      <vt:lpstr>Задача 5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Две формы</dc:title>
  <dc:creator>Подбельский Вадим Валериевич</dc:creator>
  <cp:lastModifiedBy>Дударев Виктор Анатольевич</cp:lastModifiedBy>
  <cp:revision>44</cp:revision>
  <cp:lastPrinted>2017-02-08T09:42:48Z</cp:lastPrinted>
  <dcterms:created xsi:type="dcterms:W3CDTF">2017-02-08T09:41:21Z</dcterms:created>
  <dcterms:modified xsi:type="dcterms:W3CDTF">2021-12-01T09:26:43Z</dcterms:modified>
</cp:coreProperties>
</file>