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97" r:id="rId2"/>
    <p:sldId id="376" r:id="rId3"/>
    <p:sldId id="360" r:id="rId4"/>
    <p:sldId id="396" r:id="rId5"/>
    <p:sldId id="392" r:id="rId6"/>
    <p:sldId id="397" r:id="rId7"/>
    <p:sldId id="398" r:id="rId8"/>
    <p:sldId id="399" r:id="rId9"/>
    <p:sldId id="400" r:id="rId10"/>
  </p:sldIdLst>
  <p:sldSz cx="9144000" cy="6858000" type="screen4x3"/>
  <p:notesSz cx="6761163" cy="9942513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7F76BA0C-5A76-4739-929E-7EAF6EC3B014}">
          <p14:sldIdLst>
            <p14:sldId id="297"/>
          </p14:sldIdLst>
        </p14:section>
        <p14:section name="1. О поиске ссылок" id="{EF52314D-B5B6-4F2E-ADC4-4EB3E08E4108}">
          <p14:sldIdLst>
            <p14:sldId id="376"/>
            <p14:sldId id="360"/>
            <p14:sldId id="396"/>
          </p14:sldIdLst>
        </p14:section>
        <p14:section name="2. Инф.безопасность" id="{30A3BDE2-F13F-4560-B523-6BA14BDDC0B2}">
          <p14:sldIdLst>
            <p14:sldId id="392"/>
          </p14:sldIdLst>
        </p14:section>
        <p14:section name="3. Безопасности не бывает много" id="{5B067A63-57C4-4290-AB4C-43293DED4F56}">
          <p14:sldIdLst>
            <p14:sldId id="397"/>
          </p14:sldIdLst>
        </p14:section>
        <p14:section name="4. Шахматы" id="{4157E449-83A1-4313-8D97-3E5D456C88CB}">
          <p14:sldIdLst>
            <p14:sldId id="398"/>
          </p14:sldIdLst>
        </p14:section>
        <p14:section name="5. Картинки" id="{4AE25271-92AB-4BB5-A690-2E76EDBA5DD4}">
          <p14:sldIdLst>
            <p14:sldId id="399"/>
          </p14:sldIdLst>
        </p14:section>
        <p14:section name="6. Поиграем с шаблонами" id="{226EBA70-986E-4480-B65D-0EE5B4E9A090}">
          <p14:sldIdLst>
            <p14:sldId id="40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28" autoAdjust="0"/>
    <p:restoredTop sz="94132" autoAdjust="0"/>
  </p:normalViewPr>
  <p:slideViewPr>
    <p:cSldViewPr>
      <p:cViewPr varScale="1">
        <p:scale>
          <a:sx n="80" d="100"/>
          <a:sy n="80" d="100"/>
        </p:scale>
        <p:origin x="96" y="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29050" y="0"/>
            <a:ext cx="2930525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E850C4DE-AF14-4582-889A-7CFA584CA1E0}" type="datetimeFigureOut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29050" y="9444038"/>
            <a:ext cx="2930525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D519A847-C010-4499-B1C2-4E2E947D9AD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16547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29050" y="0"/>
            <a:ext cx="2930525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BDC29779-9140-41DE-B968-531B11A5F519}" type="datetimeFigureOut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95350" y="746125"/>
            <a:ext cx="4970463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6275" y="4722813"/>
            <a:ext cx="5408613" cy="44735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4038"/>
            <a:ext cx="2930525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29050" y="9444038"/>
            <a:ext cx="2930525" cy="4968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/>
            </a:lvl1pPr>
          </a:lstStyle>
          <a:p>
            <a:fld id="{0048DDDE-8552-4D5E-8F01-8DC87D8C230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571955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1384A6B-1E48-4C51-95F0-AD0425578AF6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CD39553-E3A1-42BC-B3CD-6CC90B33CE9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111359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5B3B7-2BF6-43C9-BD1F-1A15C4040E37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B165559-D17F-4021-87CE-D702F543D42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6564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BCC7B0-C8D0-46DE-98A0-4F5B5690C504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2D16B17-54B6-49E3-A7C9-276571EE334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840470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DD9BA8C-919F-4B48-AAB7-2CFDEEF7F7EF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CD258D5-9FD6-423E-B463-B253F6DB03B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39053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A302FC4-8AFF-45D3-92E3-F9A9DC26D72C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9CA5C6-2EB2-4C67-9682-4FD089602C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1679269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2E5148-CFF5-424F-93A2-84476F3BD584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D2A458D-5B5B-4E74-B55E-E768C755303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029279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6A2298-DE27-48B2-9150-5C9B9028E9BE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1EF92E4-A2FD-4932-8FCD-2CDE998E9F6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23927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5DA3825-5F9D-4CAD-A2C4-85BC3DE5AE01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A52088A-F097-4D7A-BACB-71E0D575649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0236851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A2F57CE-6366-4850-9315-F2FCDEE20DD1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B604A15-7D9E-4F0B-B2C2-E7C6974E338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388930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19045B-044E-4E6A-8C00-CD3C08B5A15F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EFD3039F-AB53-4952-B4DD-621E0C2F483A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13564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11FEA6-1A18-4C37-BAC2-E2D6294603C0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BF77DB-AA0C-41B0-B306-93FB8491724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26213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charset="0"/>
              </a:defRPr>
            </a:lvl1pPr>
          </a:lstStyle>
          <a:p>
            <a:pPr>
              <a:defRPr/>
            </a:pPr>
            <a:fld id="{F80A290D-868B-4A24-A285-47F3F65414D1}" type="datetime1">
              <a:rPr lang="ru-RU"/>
              <a:pPr>
                <a:defRPr/>
              </a:pPr>
              <a:t>06.10.2021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C7D29C7-3377-4E5A-8AB7-1CF5F1B8602D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URL#&#1050;&#1086;&#1076;&#1080;&#1088;&#1086;&#1074;&#1072;&#1085;&#1080;&#1077;_URL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ru-ru/dotnet/csharp/programming-guide/concepts/async/using-async-for-file-access" TargetMode="External"/><Relationship Id="rId2" Type="http://schemas.openxmlformats.org/officeDocument/2006/relationships/hyperlink" Target="https://yandex.ru/" TargetMode="External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s://ru.wikipedia.org/wiki/&#1064;&#1072;&#1093;&#1084;&#1072;&#1090;&#1085;&#1072;&#1103;_&#1076;&#1086;&#1089;&#1082;&#1072;" TargetMode="Externa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w3schools.com/html/html_images_background.asp" TargetMode="External"/><Relationship Id="rId2" Type="http://schemas.openxmlformats.org/officeDocument/2006/relationships/hyperlink" Target="https://ru.wikipedia.org/wiki/&#1064;&#1072;&#1093;&#1084;&#1072;&#1090;&#1085;&#1072;&#1103;_&#1076;&#1086;&#1089;&#1082;&#1072;" TargetMode="External"/><Relationship Id="rId1" Type="http://schemas.openxmlformats.org/officeDocument/2006/relationships/slideLayout" Target="../slideLayouts/slideLayout6.xml"/><Relationship Id="rId4" Type="http://schemas.openxmlformats.org/officeDocument/2006/relationships/hyperlink" Target="https://habr.com/ru/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11188" y="2060575"/>
            <a:ext cx="77724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1</a:t>
            </a: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 практическое занятие </a:t>
            </a:r>
            <a:r>
              <a:rPr lang="en-US" sz="40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6b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5863" y="4149725"/>
            <a:ext cx="6835775" cy="1655763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lvl="1" eaLnBrk="1" hangingPunct="1"/>
            <a:r>
              <a:rPr lang="ru-RU" altLang="ru-RU" b="1" dirty="0">
                <a:solidFill>
                  <a:srgbClr val="009900"/>
                </a:solidFill>
              </a:rPr>
              <a:t>Регулярные выражения</a:t>
            </a:r>
            <a:endParaRPr lang="en-US" altLang="ru-RU" b="1" dirty="0">
              <a:solidFill>
                <a:srgbClr val="009900"/>
              </a:solidFill>
            </a:endParaRPr>
          </a:p>
          <a:p>
            <a:pPr lvl="1" eaLnBrk="1" hangingPunct="1"/>
            <a:endParaRPr lang="ru-RU" altLang="ru-RU" sz="2800" b="1" dirty="0">
              <a:solidFill>
                <a:srgbClr val="009900"/>
              </a:solidFill>
            </a:endParaRPr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80058F47-4A6B-4DC2-8E2F-B8EBEE4864B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081" y="304800"/>
            <a:ext cx="391068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ru-RU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+mn-cs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dirty="0">
                <a:latin typeface="Arial" panose="020B0604020202020204" pitchFamily="34" charset="0"/>
                <a:cs typeface="Arial" panose="020B0604020202020204" pitchFamily="34" charset="0"/>
              </a:rPr>
              <a:t>Дисциплина «Программирование»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336FB73-0C8A-47E9-9813-60C55B4D7FA2}"/>
              </a:ext>
            </a:extLst>
          </p:cNvPr>
          <p:cNvSpPr txBox="1"/>
          <p:nvPr/>
        </p:nvSpPr>
        <p:spPr>
          <a:xfrm>
            <a:off x="183509" y="6019800"/>
            <a:ext cx="8776982" cy="64633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000000"/>
                </a:solidFill>
              </a:rPr>
              <a:t>Disclaimer: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</a:rPr>
              <a:t>Помните, что серьезно </a:t>
            </a:r>
            <a:r>
              <a:rPr lang="ru-RU" b="1" dirty="0" err="1">
                <a:solidFill>
                  <a:srgbClr val="000000"/>
                </a:solidFill>
              </a:rPr>
              <a:t>парсить</a:t>
            </a:r>
            <a:r>
              <a:rPr lang="ru-RU" b="1" dirty="0">
                <a:solidFill>
                  <a:srgbClr val="000000"/>
                </a:solidFill>
              </a:rPr>
              <a:t> </a:t>
            </a:r>
            <a:r>
              <a:rPr lang="en-US" b="1" dirty="0">
                <a:solidFill>
                  <a:srgbClr val="000000"/>
                </a:solidFill>
              </a:rPr>
              <a:t>HTML</a:t>
            </a:r>
            <a:r>
              <a:rPr lang="ru-RU" b="1" dirty="0">
                <a:solidFill>
                  <a:srgbClr val="000000"/>
                </a:solidFill>
              </a:rPr>
              <a:t> регулярками – путь в никуда…</a:t>
            </a:r>
          </a:p>
        </p:txBody>
      </p:sp>
    </p:spTree>
    <p:extLst>
      <p:ext uri="{BB962C8B-B14F-4D97-AF65-F5344CB8AC3E}">
        <p14:creationId xmlns:p14="http://schemas.microsoft.com/office/powerpoint/2010/main" val="3462043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О поиске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wiki-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ссылок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2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C945FC4-6162-4F3F-A8BD-EF6A6F5D7DB8}"/>
              </a:ext>
            </a:extLst>
          </p:cNvPr>
          <p:cNvSpPr txBox="1"/>
          <p:nvPr/>
        </p:nvSpPr>
        <p:spPr>
          <a:xfrm>
            <a:off x="190500" y="1219200"/>
            <a:ext cx="8763000" cy="31393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Вам необходимо написать программу, которая соберет все ссылки с указанной страницы википедии (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https://en.wikipedia.org/wiki/Main_Page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 на другие страницы википедии. </a:t>
            </a:r>
          </a:p>
          <a:p>
            <a:pPr>
              <a:defRPr/>
            </a:pP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Известно, что ссылки на другие страницы википедии 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являются 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относительными, т.е. их адреса начинаются с </a:t>
            </a:r>
            <a:r>
              <a:rPr lang="en-US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wiki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/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и, конечно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же, всегда содержатся в атрибуте </a:t>
            </a:r>
            <a:r>
              <a:rPr lang="en-US" sz="1800" b="1" u="sng" dirty="0" err="1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href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HTML-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тега </a:t>
            </a:r>
            <a:r>
              <a:rPr lang="en-US" sz="1800" b="1" u="sng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</a:t>
            </a:r>
            <a:r>
              <a:rPr lang="en-US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lang="ru-RU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Результаты работы программы вам необходимо представить на экране консольного приложения в виде списка найденных ссылок.</a:t>
            </a:r>
            <a:endParaRPr lang="en-US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endParaRPr lang="en-US" b="1" dirty="0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defRPr/>
            </a:pP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Поскольку вы еще только начинаете знакомство с регулярными выражениями</a:t>
            </a:r>
            <a:r>
              <a:rPr lang="ru-RU" b="1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, то первую программу вам согласился помочь написать приятель.</a:t>
            </a:r>
            <a:endParaRPr lang="ru-RU" sz="1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1989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Первое приближение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3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183509" y="1066800"/>
            <a:ext cx="8776982" cy="369332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</a:rPr>
              <a:t>В первом приближении набросок программы видится таким: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3E51722-FD39-4923-B7F9-A270753BD80C}"/>
              </a:ext>
            </a:extLst>
          </p:cNvPr>
          <p:cNvSpPr txBox="1"/>
          <p:nvPr/>
        </p:nvSpPr>
        <p:spPr>
          <a:xfrm>
            <a:off x="181051" y="1676400"/>
            <a:ext cx="8776982" cy="480131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Main ()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Получаем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html-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разметку веб-страницы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using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HttpClient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client =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HttpClient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nl-NL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nl-NL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nl-NL" sz="1800" dirty="0">
                <a:solidFill>
                  <a:srgbClr val="000000"/>
                </a:solidFill>
                <a:latin typeface="Consolas" panose="020B0609020204030204" pitchFamily="49" charset="0"/>
              </a:rPr>
              <a:t> wikiLink = </a:t>
            </a:r>
            <a:r>
              <a:rPr lang="nl-NL" sz="1800" dirty="0">
                <a:solidFill>
                  <a:srgbClr val="A31515"/>
                </a:solidFill>
                <a:latin typeface="Consolas" panose="020B0609020204030204" pitchFamily="49" charset="0"/>
              </a:rPr>
              <a:t>"https://en.wikipedia.org/wiki/Main_Page"</a:t>
            </a:r>
            <a:r>
              <a:rPr lang="nl-NL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nl-NL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var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response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client.GetAsync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wikiLink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).Result;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htmlText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response.Content.ReadAsStringAsync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().Result;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$"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Скачали ответ: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htmlText.Length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>
                <a:solidFill>
                  <a:srgbClr val="A31515"/>
                </a:solidFill>
                <a:latin typeface="Consolas" panose="020B0609020204030204" pitchFamily="49" charset="0"/>
              </a:rPr>
              <a:t>символов"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ru-RU" sz="1800" dirty="0">
                <a:solidFill>
                  <a:srgbClr val="008000"/>
                </a:solidFill>
                <a:latin typeface="Consolas" panose="020B0609020204030204" pitchFamily="49" charset="0"/>
              </a:rPr>
              <a:t>// Находим все подстроки, подходящие по шаблону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:</a:t>
            </a:r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MatchCollection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linksCollection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Regex.Matches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htmlText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,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@" </a:t>
            </a:r>
            <a:r>
              <a:rPr lang="ru-RU" sz="1800" dirty="0" err="1">
                <a:solidFill>
                  <a:srgbClr val="800000"/>
                </a:solidFill>
                <a:latin typeface="Consolas" panose="020B0609020204030204" pitchFamily="49" charset="0"/>
              </a:rPr>
              <a:t>href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=""\/</a:t>
            </a:r>
            <a:r>
              <a:rPr lang="ru-RU" sz="1800" dirty="0" err="1">
                <a:solidFill>
                  <a:srgbClr val="800000"/>
                </a:solidFill>
                <a:latin typeface="Consolas" panose="020B0609020204030204" pitchFamily="49" charset="0"/>
              </a:rPr>
              <a:t>wiki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\/(?&lt;</a:t>
            </a:r>
            <a:r>
              <a:rPr lang="ru-RU" sz="1800" dirty="0" err="1">
                <a:solidFill>
                  <a:srgbClr val="800000"/>
                </a:solidFill>
                <a:latin typeface="Consolas" panose="020B0609020204030204" pitchFamily="49" charset="0"/>
              </a:rPr>
              <a:t>name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&gt;[\w\(\)]+)"""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foreach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(Match link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in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linksCollection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Console.WriteLine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$"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link.Groups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[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"name"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].Value}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 : 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{link}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748992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1. Доработка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шлифовка…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4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183509" y="1201325"/>
            <a:ext cx="8776982" cy="507831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</a:rPr>
              <a:t>Внесите изменения в полученный код: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Выполните декомпозицию на отдельные методы: работа с </a:t>
            </a:r>
            <a:r>
              <a:rPr lang="en-US" dirty="0">
                <a:solidFill>
                  <a:srgbClr val="000000"/>
                </a:solidFill>
              </a:rPr>
              <a:t>HTTP</a:t>
            </a:r>
            <a:r>
              <a:rPr lang="ru-RU" dirty="0">
                <a:solidFill>
                  <a:srgbClr val="000000"/>
                </a:solidFill>
              </a:rPr>
              <a:t> (скачивание страницы)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и поиск ссылок.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endParaRPr lang="ru-RU" dirty="0">
              <a:solidFill>
                <a:srgbClr val="000000"/>
              </a:solidFill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Увлекшись чтением, вы быстро обнаружили, что на русском языке главная страница википедии имеет адрес </a:t>
            </a:r>
            <a:r>
              <a:rPr lang="en-US" b="1" dirty="0">
                <a:solidFill>
                  <a:srgbClr val="000000"/>
                </a:solidFill>
              </a:rPr>
              <a:t>https://ru.wikipedia.org/wiki/</a:t>
            </a:r>
            <a:r>
              <a:rPr lang="ru-RU" b="1" dirty="0" err="1">
                <a:solidFill>
                  <a:srgbClr val="000000"/>
                </a:solidFill>
              </a:rPr>
              <a:t>Заглавная_страница</a:t>
            </a:r>
            <a:r>
              <a:rPr lang="ru-RU" b="1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(если быть точным, то </a:t>
            </a:r>
            <a:r>
              <a:rPr lang="en-US" dirty="0">
                <a:solidFill>
                  <a:srgbClr val="000000"/>
                </a:solidFill>
              </a:rPr>
              <a:t>https://ru.wikipedia.org/wiki/%D0%97%D0%B0%D0%B3%D0%BB%D0%B0%D0%B2%D0%BD%D0%B0%D1%8F_%D1%81%D1%82%D1%80%D0%B0%D0%BD%D0%B8%D1%86%D0%B0</a:t>
            </a:r>
            <a:r>
              <a:rPr lang="ru-RU" dirty="0">
                <a:solidFill>
                  <a:srgbClr val="000000"/>
                </a:solidFill>
              </a:rPr>
              <a:t>). А вот на русскоязычной странице, как назло, ссылки не хотят находиться. Исправьте проблему в регулярном выражении, чтобы все работало, как прежде!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endParaRPr lang="ru-RU" dirty="0">
              <a:solidFill>
                <a:srgbClr val="000000"/>
              </a:solidFill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arenR"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Вы замечаете использование странной кодировки в </a:t>
            </a:r>
            <a:r>
              <a:rPr lang="en-US" dirty="0">
                <a:solidFill>
                  <a:srgbClr val="000000"/>
                </a:solidFill>
              </a:rPr>
              <a:t>URL</a:t>
            </a:r>
            <a:r>
              <a:rPr lang="ru-RU" dirty="0">
                <a:solidFill>
                  <a:srgbClr val="000000"/>
                </a:solidFill>
              </a:rPr>
              <a:t>, где каждый байт обозначается кодом от </a:t>
            </a:r>
            <a:r>
              <a:rPr lang="ru-RU" b="1" dirty="0">
                <a:solidFill>
                  <a:srgbClr val="000000"/>
                </a:solidFill>
              </a:rPr>
              <a:t>00</a:t>
            </a:r>
            <a:r>
              <a:rPr lang="ru-RU" dirty="0">
                <a:solidFill>
                  <a:srgbClr val="000000"/>
                </a:solidFill>
              </a:rPr>
              <a:t> до </a:t>
            </a:r>
            <a:r>
              <a:rPr lang="en-US" b="1" dirty="0">
                <a:solidFill>
                  <a:srgbClr val="000000"/>
                </a:solidFill>
              </a:rPr>
              <a:t>FF</a:t>
            </a:r>
            <a:r>
              <a:rPr lang="ru-RU" dirty="0">
                <a:solidFill>
                  <a:srgbClr val="000000"/>
                </a:solidFill>
              </a:rPr>
              <a:t>, а перед значением используется символ процента. Это, так называемая, </a:t>
            </a:r>
            <a:r>
              <a:rPr lang="en-US" dirty="0">
                <a:solidFill>
                  <a:srgbClr val="000000"/>
                </a:solidFill>
              </a:rPr>
              <a:t>URL-</a:t>
            </a:r>
            <a:r>
              <a:rPr lang="ru-RU" dirty="0">
                <a:solidFill>
                  <a:srgbClr val="000000"/>
                </a:solidFill>
              </a:rPr>
              <a:t>кодировка о которой вы можете узнать по ссылке </a:t>
            </a:r>
            <a:r>
              <a:rPr lang="en-US" dirty="0">
                <a:solidFill>
                  <a:srgbClr val="000000"/>
                </a:solidFill>
                <a:hlinkClick r:id="rId2"/>
              </a:rPr>
              <a:t>https://ru.wikipedia.org/wiki/URL#</a:t>
            </a:r>
            <a:r>
              <a:rPr lang="ru-RU" dirty="0">
                <a:solidFill>
                  <a:srgbClr val="000000"/>
                </a:solidFill>
                <a:hlinkClick r:id="rId2"/>
              </a:rPr>
              <a:t>Кодирование_</a:t>
            </a:r>
            <a:r>
              <a:rPr lang="en-US" dirty="0">
                <a:solidFill>
                  <a:srgbClr val="000000"/>
                </a:solidFill>
                <a:hlinkClick r:id="rId2"/>
              </a:rPr>
              <a:t>URL</a:t>
            </a:r>
            <a:r>
              <a:rPr lang="ru-RU" dirty="0">
                <a:solidFill>
                  <a:srgbClr val="000000"/>
                </a:solidFill>
              </a:rPr>
              <a:t>. Ваша задача – раскодировать текст с использованием класса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HttpUtility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 (</a:t>
            </a:r>
            <a:r>
              <a:rPr lang="en-US" dirty="0" err="1">
                <a:solidFill>
                  <a:srgbClr val="000000"/>
                </a:solidFill>
                <a:latin typeface="Consolas" panose="020B0609020204030204" pitchFamily="49" charset="0"/>
              </a:rPr>
              <a:t>System.Web</a:t>
            </a:r>
            <a:r>
              <a:rPr lang="ru-RU" dirty="0">
                <a:solidFill>
                  <a:srgbClr val="000000"/>
                </a:solidFill>
                <a:latin typeface="Consolas" panose="020B0609020204030204" pitchFamily="49" charset="0"/>
              </a:rPr>
              <a:t>)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.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27608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2.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Информационная безопасность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”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183509" y="1066800"/>
            <a:ext cx="8884290" cy="563231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</a:rPr>
              <a:t>Прослушав курс по информационной безопасности вы хотите, чтобы просмотр сайтов был максимально быстрым и безопасным. Для этого вы принимаете решение удалять с загружаемых страниц все скрипты, выполняемые на клиенте (т.е. в вашем браузере), поскольку знаете, что с помощью этих скриптов все ваши действия на странице могут отслеживаться.</a:t>
            </a:r>
            <a:endParaRPr lang="en-US" b="1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</a:rPr>
              <a:t>Ознакомившись с проблемой, вы понимаете, что скриптов на странице может быть много, и они всегда содержатся в тегах</a:t>
            </a:r>
            <a:endParaRPr lang="en-US" b="1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0070C0"/>
                </a:solidFill>
              </a:rPr>
              <a:t>&lt;Script …&gt;…&lt;/script&gt;</a:t>
            </a:r>
            <a:endParaRPr lang="ru-RU" b="1" dirty="0">
              <a:solidFill>
                <a:srgbClr val="0070C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</a:rPr>
              <a:t>Ваша задача – загрузить содержимое страницы по указанному адресу (начать можно с адреса </a:t>
            </a:r>
            <a:r>
              <a:rPr lang="en-US" b="1" dirty="0">
                <a:solidFill>
                  <a:srgbClr val="000000"/>
                </a:solidFill>
                <a:hlinkClick r:id="rId2"/>
              </a:rPr>
              <a:t>https://yandex.ru/</a:t>
            </a:r>
            <a:r>
              <a:rPr lang="ru-RU" b="1" dirty="0">
                <a:solidFill>
                  <a:srgbClr val="000000"/>
                </a:solidFill>
              </a:rPr>
              <a:t> ) и обезопасить ее, удалив все скрипты, а затем сохранить на локальном диске в виде </a:t>
            </a:r>
            <a:r>
              <a:rPr lang="en-US" b="1" dirty="0">
                <a:solidFill>
                  <a:srgbClr val="000000"/>
                </a:solidFill>
              </a:rPr>
              <a:t>html-</a:t>
            </a:r>
            <a:r>
              <a:rPr lang="ru-RU" b="1" dirty="0">
                <a:solidFill>
                  <a:srgbClr val="000000"/>
                </a:solidFill>
              </a:rPr>
              <a:t>файла.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ru-RU" b="1" dirty="0">
                <a:solidFill>
                  <a:srgbClr val="000000"/>
                </a:solidFill>
              </a:rPr>
              <a:t>Ваше приложение должно выдать отчет – сколько скриптов удалили и что произошло при этом с размером страницы.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Подсказка по асинхронной работе с файлами: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  <a:hlinkClick r:id="rId3"/>
              </a:rPr>
              <a:t>https://docs.microsoft.com/ru-ru/dotnet/csharp/programming-guide/concepts/async/using-async-for-file-access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232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 Безопасности не бывает много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6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183509" y="1066800"/>
            <a:ext cx="8884290" cy="258532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</a:rPr>
              <a:t>Посмотрев на результат, вы чувствуете, что еще не все сделали для безопасности. В коде ведь то и дело появляются фрагменты с загрузкой скриптов из внешних файлов, например: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b="1" dirty="0">
                <a:solidFill>
                  <a:srgbClr val="0070C0"/>
                </a:solidFill>
              </a:rPr>
              <a:t>&lt;link </a:t>
            </a:r>
            <a:r>
              <a:rPr lang="en-US" b="1" dirty="0" err="1">
                <a:solidFill>
                  <a:srgbClr val="0070C0"/>
                </a:solidFill>
              </a:rPr>
              <a:t>rel</a:t>
            </a:r>
            <a:r>
              <a:rPr lang="en-US" b="1" dirty="0">
                <a:solidFill>
                  <a:srgbClr val="0070C0"/>
                </a:solidFill>
              </a:rPr>
              <a:t>="preload" </a:t>
            </a:r>
            <a:r>
              <a:rPr lang="en-US" b="1" dirty="0" err="1">
                <a:solidFill>
                  <a:srgbClr val="0070C0"/>
                </a:solidFill>
              </a:rPr>
              <a:t>href</a:t>
            </a:r>
            <a:r>
              <a:rPr lang="en-US" b="1" dirty="0">
                <a:solidFill>
                  <a:srgbClr val="0070C0"/>
                </a:solidFill>
              </a:rPr>
              <a:t>="//yastatic.net/</a:t>
            </a:r>
            <a:r>
              <a:rPr lang="en-US" b="1" dirty="0" err="1">
                <a:solidFill>
                  <a:srgbClr val="0070C0"/>
                </a:solidFill>
              </a:rPr>
              <a:t>jquery</a:t>
            </a:r>
            <a:r>
              <a:rPr lang="en-US" b="1" dirty="0">
                <a:solidFill>
                  <a:srgbClr val="0070C0"/>
                </a:solidFill>
              </a:rPr>
              <a:t>/2.1.4/jquery.min.js" as="script" </a:t>
            </a:r>
            <a:r>
              <a:rPr lang="en-US" b="1" dirty="0" err="1">
                <a:solidFill>
                  <a:srgbClr val="0070C0"/>
                </a:solidFill>
              </a:rPr>
              <a:t>crossorigin</a:t>
            </a:r>
            <a:r>
              <a:rPr lang="en-US" b="1" dirty="0">
                <a:solidFill>
                  <a:srgbClr val="0070C0"/>
                </a:solidFill>
              </a:rPr>
              <a:t>="anonymous"&gt;</a:t>
            </a:r>
            <a:endParaRPr lang="ru-RU" b="1" dirty="0">
              <a:solidFill>
                <a:srgbClr val="0070C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b="1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b="1" dirty="0">
                <a:solidFill>
                  <a:srgbClr val="000000"/>
                </a:solidFill>
              </a:rPr>
              <a:t>Вы решаете, что надо удалять также любой тег </a:t>
            </a:r>
            <a:r>
              <a:rPr lang="en-US" b="1" dirty="0">
                <a:solidFill>
                  <a:srgbClr val="000000"/>
                </a:solidFill>
              </a:rPr>
              <a:t>&lt;link…&gt; </a:t>
            </a:r>
            <a:r>
              <a:rPr lang="ru-RU" b="1" dirty="0">
                <a:solidFill>
                  <a:srgbClr val="000000"/>
                </a:solidFill>
              </a:rPr>
              <a:t>в котором есть ссылка на любое </a:t>
            </a:r>
            <a:r>
              <a:rPr lang="en-US" b="1" dirty="0">
                <a:solidFill>
                  <a:srgbClr val="000000"/>
                </a:solidFill>
              </a:rPr>
              <a:t>*.</a:t>
            </a:r>
            <a:r>
              <a:rPr lang="en-US" b="1" dirty="0" err="1">
                <a:solidFill>
                  <a:srgbClr val="000000"/>
                </a:solidFill>
              </a:rPr>
              <a:t>js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ru-RU" b="1" dirty="0">
                <a:solidFill>
                  <a:srgbClr val="000000"/>
                </a:solidFill>
              </a:rPr>
              <a:t>содержимое.</a:t>
            </a:r>
            <a:endParaRPr lang="ru-RU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9938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4. Шахматы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7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183509" y="991915"/>
            <a:ext cx="8884290" cy="3416320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Устав от работы с </a:t>
            </a:r>
            <a:r>
              <a:rPr lang="en-US" dirty="0">
                <a:solidFill>
                  <a:srgbClr val="000000"/>
                </a:solidFill>
              </a:rPr>
              <a:t>HTML</a:t>
            </a:r>
            <a:r>
              <a:rPr lang="ru-RU" dirty="0">
                <a:solidFill>
                  <a:srgbClr val="000000"/>
                </a:solidFill>
              </a:rPr>
              <a:t> вы решаете заняться шахматами и помочь </a:t>
            </a:r>
            <a:r>
              <a:rPr lang="ru-RU" dirty="0" err="1">
                <a:solidFill>
                  <a:srgbClr val="000000"/>
                </a:solidFill>
              </a:rPr>
              <a:t>юнным</a:t>
            </a:r>
            <a:r>
              <a:rPr lang="ru-RU" dirty="0">
                <a:solidFill>
                  <a:srgbClr val="000000"/>
                </a:solidFill>
              </a:rPr>
              <a:t> шахматистам в записи ходов их партий!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На вход вашей программы поступает текстовый файл с ходами шахматной партии вперемешку с комментариями гроссмейстеров. От вас требуется вернуть файл в котором записаны исключительно ходы, без комментариев.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Вам известно, что на каждой строке файла может быть записано не более одного хода (а может быть написан просто комментарий). Ход обозначается координатами двух полей, разделенных символом </a:t>
            </a:r>
            <a:r>
              <a:rPr lang="en-US" dirty="0">
                <a:solidFill>
                  <a:srgbClr val="000000"/>
                </a:solidFill>
              </a:rPr>
              <a:t>“-”</a:t>
            </a:r>
            <a:r>
              <a:rPr lang="ru-RU" dirty="0">
                <a:solidFill>
                  <a:srgbClr val="000000"/>
                </a:solidFill>
              </a:rPr>
              <a:t>, например, </a:t>
            </a:r>
            <a:r>
              <a:rPr lang="en-US" dirty="0">
                <a:solidFill>
                  <a:srgbClr val="000000"/>
                </a:solidFill>
              </a:rPr>
              <a:t>“e2-e4”.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Вы, конечно, помните про шахматную доску, ее размеры (</a:t>
            </a:r>
            <a:r>
              <a:rPr lang="ru-RU" dirty="0">
                <a:solidFill>
                  <a:srgbClr val="000000"/>
                </a:solidFill>
                <a:hlinkClick r:id="rId2"/>
              </a:rPr>
              <a:t>https://ru.wikipedia.org/wiki/Шахматная_доска</a:t>
            </a:r>
            <a:r>
              <a:rPr lang="ru-RU" dirty="0">
                <a:solidFill>
                  <a:srgbClr val="000000"/>
                </a:solidFill>
              </a:rPr>
              <a:t>) и полны решимости взяться за решение задачи (от вас не требуется проверка корректности хода – только принадлежность доске пары координат).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B249B4C-6383-41BC-9457-A11578D75DA9}"/>
              </a:ext>
            </a:extLst>
          </p:cNvPr>
          <p:cNvSpPr txBox="1"/>
          <p:nvPr/>
        </p:nvSpPr>
        <p:spPr>
          <a:xfrm>
            <a:off x="183509" y="4580322"/>
            <a:ext cx="3581399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Пример входных данных</a:t>
            </a:r>
            <a:r>
              <a:rPr lang="en-US" b="1" dirty="0">
                <a:solidFill>
                  <a:srgbClr val="000000"/>
                </a:solidFill>
              </a:rPr>
              <a:t>:</a:t>
            </a:r>
            <a:br>
              <a:rPr lang="en-US" b="1" dirty="0">
                <a:solidFill>
                  <a:srgbClr val="000000"/>
                </a:solidFill>
              </a:rPr>
            </a:b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b2-c4 </a:t>
            </a:r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вот такой ход</a:t>
            </a:r>
          </a:p>
          <a:p>
            <a:r>
              <a:rPr lang="ru-RU" sz="1800" dirty="0">
                <a:solidFill>
                  <a:srgbClr val="800000"/>
                </a:solidFill>
                <a:latin typeface="Consolas" panose="020B0609020204030204" pitchFamily="49" charset="0"/>
              </a:rPr>
              <a:t>Не ход, конечно же!</a:t>
            </a:r>
          </a:p>
          <a:p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E2-E4</a:t>
            </a:r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9E01524-9D84-4D4F-88A6-F54F3F1853F1}"/>
              </a:ext>
            </a:extLst>
          </p:cNvPr>
          <p:cNvSpPr txBox="1"/>
          <p:nvPr/>
        </p:nvSpPr>
        <p:spPr>
          <a:xfrm>
            <a:off x="5257800" y="4572000"/>
            <a:ext cx="3809999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0000"/>
                </a:solidFill>
              </a:rPr>
              <a:t>Пример выходных данных</a:t>
            </a:r>
            <a:r>
              <a:rPr lang="en-US" b="1" dirty="0">
                <a:solidFill>
                  <a:srgbClr val="000000"/>
                </a:solidFill>
              </a:rPr>
              <a:t>:</a:t>
            </a:r>
            <a:br>
              <a:rPr lang="en-US" b="1" dirty="0">
                <a:solidFill>
                  <a:srgbClr val="000000"/>
                </a:solidFill>
              </a:rPr>
            </a:br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b2-c4</a:t>
            </a:r>
            <a:endParaRPr lang="ru-RU" sz="1800" dirty="0">
              <a:solidFill>
                <a:srgbClr val="8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800000"/>
                </a:solidFill>
                <a:latin typeface="Consolas" panose="020B0609020204030204" pitchFamily="49" charset="0"/>
              </a:rPr>
              <a:t>E2-E4</a:t>
            </a:r>
            <a:endParaRPr lang="ru-RU" sz="1800" dirty="0">
              <a:solidFill>
                <a:srgbClr val="800000"/>
              </a:solidFill>
              <a:latin typeface="Consolas" panose="020B0609020204030204" pitchFamily="49" charset="0"/>
            </a:endParaRPr>
          </a:p>
          <a:p>
            <a:endParaRPr lang="ru-RU" dirty="0">
              <a:solidFill>
                <a:srgbClr val="000000"/>
              </a:solidFill>
            </a:endParaRPr>
          </a:p>
        </p:txBody>
      </p:sp>
      <p:sp>
        <p:nvSpPr>
          <p:cNvPr id="4" name="Стрелка: вправо 3">
            <a:extLst>
              <a:ext uri="{FF2B5EF4-FFF2-40B4-BE49-F238E27FC236}">
                <a16:creationId xmlns:a16="http://schemas.microsoft.com/office/drawing/2014/main" id="{551C3ECF-3697-4663-BBFF-6638AAE7DAA7}"/>
              </a:ext>
            </a:extLst>
          </p:cNvPr>
          <p:cNvSpPr/>
          <p:nvPr/>
        </p:nvSpPr>
        <p:spPr bwMode="auto">
          <a:xfrm>
            <a:off x="4007451" y="5018741"/>
            <a:ext cx="1066800" cy="274834"/>
          </a:xfrm>
          <a:prstGeom prst="rightArrow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82430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5. А как же картинки?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8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183509" y="991915"/>
            <a:ext cx="8884290" cy="2308324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Вы решаете вернуться к </a:t>
            </a:r>
            <a:r>
              <a:rPr lang="ru-RU" dirty="0" err="1">
                <a:solidFill>
                  <a:srgbClr val="000000"/>
                </a:solidFill>
              </a:rPr>
              <a:t>парсингу</a:t>
            </a:r>
            <a:r>
              <a:rPr lang="ru-RU" dirty="0">
                <a:solidFill>
                  <a:srgbClr val="000000"/>
                </a:solidFill>
              </a:rPr>
              <a:t> сайтов в поисках картинок. Однако, вы еще не знаете, как найти подходящую картинку, поэтому принимаете решение сохранять все картинки, которые есть на странице (задача минимум – вывести все пути к картинкам, задача максимум – сохранить файлы с картинками на локальном диске).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Картинки содержатся в тегах</a:t>
            </a:r>
            <a:r>
              <a:rPr lang="en-US" dirty="0">
                <a:solidFill>
                  <a:srgbClr val="000000"/>
                </a:solidFill>
              </a:rPr>
              <a:t> &lt;</a:t>
            </a:r>
            <a:r>
              <a:rPr lang="en-US" dirty="0" err="1">
                <a:solidFill>
                  <a:srgbClr val="000000"/>
                </a:solidFill>
              </a:rPr>
              <a:t>img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… </a:t>
            </a:r>
            <a:r>
              <a:rPr lang="en-US" dirty="0" err="1">
                <a:solidFill>
                  <a:srgbClr val="000000"/>
                </a:solidFill>
              </a:rPr>
              <a:t>src</a:t>
            </a:r>
            <a:r>
              <a:rPr lang="en-US" dirty="0">
                <a:solidFill>
                  <a:srgbClr val="000000"/>
                </a:solidFill>
              </a:rPr>
              <a:t>="</a:t>
            </a:r>
            <a:r>
              <a:rPr lang="ru-RU" dirty="0">
                <a:solidFill>
                  <a:srgbClr val="000000"/>
                </a:solidFill>
              </a:rPr>
              <a:t>картинка</a:t>
            </a:r>
            <a:r>
              <a:rPr lang="en-US" dirty="0">
                <a:solidFill>
                  <a:srgbClr val="000000"/>
                </a:solidFill>
              </a:rPr>
              <a:t>.jpg" …&gt; </a:t>
            </a:r>
            <a:endParaRPr lang="ru-RU" dirty="0">
              <a:solidFill>
                <a:srgbClr val="000000"/>
              </a:solidFill>
            </a:endParaRPr>
          </a:p>
          <a:p>
            <a:pPr>
              <a:defRPr/>
            </a:pPr>
            <a:r>
              <a:rPr lang="ru-RU" dirty="0">
                <a:solidFill>
                  <a:srgbClr val="000000"/>
                </a:solidFill>
              </a:rPr>
              <a:t>Поскольку вам нравятся шахматы, начать вы решаете со страницы </a:t>
            </a:r>
            <a:r>
              <a:rPr lang="ru-RU" dirty="0">
                <a:solidFill>
                  <a:srgbClr val="000000"/>
                </a:solidFill>
                <a:hlinkClick r:id="rId2"/>
              </a:rPr>
              <a:t>https://ru.wikipedia.org/wiki/Шахматная_доска</a:t>
            </a:r>
            <a:r>
              <a:rPr lang="ru-RU" dirty="0">
                <a:solidFill>
                  <a:srgbClr val="000000"/>
                </a:solidFill>
              </a:rPr>
              <a:t>...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060CE42-06CD-477A-9567-CE20DFDF6B46}"/>
              </a:ext>
            </a:extLst>
          </p:cNvPr>
          <p:cNvSpPr txBox="1"/>
          <p:nvPr/>
        </p:nvSpPr>
        <p:spPr>
          <a:xfrm>
            <a:off x="190883" y="3962400"/>
            <a:ext cx="8884290" cy="1477328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</a:rPr>
              <a:t>1) </a:t>
            </a:r>
            <a:r>
              <a:rPr lang="ru-RU" dirty="0">
                <a:solidFill>
                  <a:srgbClr val="000000"/>
                </a:solidFill>
              </a:rPr>
              <a:t>Выполнив задачу вы понимаете, что совершенно забыли про фоновые картинки, которые есть, например, на странице </a:t>
            </a:r>
            <a:r>
              <a:rPr lang="en-US" dirty="0">
                <a:solidFill>
                  <a:srgbClr val="000000"/>
                </a:solidFill>
                <a:hlinkClick r:id="rId3"/>
              </a:rPr>
              <a:t>https://www.w3schools.com/html/html_images_background.asp</a:t>
            </a:r>
            <a:endParaRPr lang="ru-RU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Исправьте пожалуйста код программы, чтобы он находил и фоновые изображения.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0D1996F2-A1CA-45D6-9790-AEC657388CCB}"/>
              </a:ext>
            </a:extLst>
          </p:cNvPr>
          <p:cNvSpPr txBox="1"/>
          <p:nvPr/>
        </p:nvSpPr>
        <p:spPr>
          <a:xfrm>
            <a:off x="183509" y="3555851"/>
            <a:ext cx="459166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000000"/>
                </a:solidFill>
              </a:rPr>
              <a:t>Дополнительные задания</a:t>
            </a:r>
            <a:r>
              <a:rPr lang="en-US" dirty="0">
                <a:solidFill>
                  <a:srgbClr val="000000"/>
                </a:solidFill>
              </a:rPr>
              <a:t>: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BC940F9-0E63-4D71-857F-ECF23DE30DC4}"/>
              </a:ext>
            </a:extLst>
          </p:cNvPr>
          <p:cNvSpPr txBox="1"/>
          <p:nvPr/>
        </p:nvSpPr>
        <p:spPr>
          <a:xfrm>
            <a:off x="190883" y="5506561"/>
            <a:ext cx="8884290" cy="1200329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000000"/>
                </a:solidFill>
              </a:rPr>
              <a:t>2) </a:t>
            </a:r>
            <a:r>
              <a:rPr lang="en-US" dirty="0">
                <a:solidFill>
                  <a:srgbClr val="FF0000"/>
                </a:solidFill>
              </a:rPr>
              <a:t>***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Картинки могут быть прописаны в </a:t>
            </a:r>
            <a:r>
              <a:rPr lang="en-US" dirty="0">
                <a:solidFill>
                  <a:srgbClr val="000000"/>
                </a:solidFill>
              </a:rPr>
              <a:t>CSS-</a:t>
            </a:r>
            <a:r>
              <a:rPr lang="ru-RU" dirty="0">
                <a:solidFill>
                  <a:srgbClr val="000000"/>
                </a:solidFill>
              </a:rPr>
              <a:t>файлах, это встречается довольно часто - знатоки не дадут соврать. Вам предстоит решить и эту проблему</a:t>
            </a:r>
            <a:r>
              <a:rPr lang="en-US" dirty="0">
                <a:solidFill>
                  <a:srgbClr val="000000"/>
                </a:solidFill>
              </a:rPr>
              <a:t>: </a:t>
            </a:r>
            <a:r>
              <a:rPr lang="ru-RU" dirty="0">
                <a:solidFill>
                  <a:srgbClr val="000000"/>
                </a:solidFill>
              </a:rPr>
              <a:t>изучите </a:t>
            </a:r>
            <a:r>
              <a:rPr lang="en-US" dirty="0">
                <a:solidFill>
                  <a:srgbClr val="000000"/>
                </a:solidFill>
              </a:rPr>
              <a:t>CSS </a:t>
            </a:r>
            <a:r>
              <a:rPr lang="ru-RU" dirty="0">
                <a:solidFill>
                  <a:srgbClr val="000000"/>
                </a:solidFill>
              </a:rPr>
              <a:t>со страницы (для примера можно использовать </a:t>
            </a:r>
            <a:r>
              <a:rPr lang="en-US" dirty="0">
                <a:solidFill>
                  <a:srgbClr val="000000"/>
                </a:solidFill>
                <a:hlinkClick r:id="rId4"/>
              </a:rPr>
              <a:t>https://habr.com/ru/</a:t>
            </a:r>
            <a:r>
              <a:rPr lang="ru-RU" dirty="0">
                <a:solidFill>
                  <a:srgbClr val="000000"/>
                </a:solidFill>
              </a:rPr>
              <a:t>) и подгрузить из него картинки. </a:t>
            </a:r>
          </a:p>
        </p:txBody>
      </p:sp>
    </p:spTree>
    <p:extLst>
      <p:ext uri="{BB962C8B-B14F-4D97-AF65-F5344CB8AC3E}">
        <p14:creationId xmlns:p14="http://schemas.microsoft.com/office/powerpoint/2010/main" val="14081676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6. Поиграем с шаблонами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52088A-F097-4D7A-BACB-71E0D575649B}" type="slidenum">
              <a:rPr lang="ru-RU" altLang="ru-RU" smtClean="0"/>
              <a:pPr/>
              <a:t>9</a:t>
            </a:fld>
            <a:endParaRPr lang="ru-RU" altLang="ru-RU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5116E3A-926A-4E4E-8471-445EED35D6EB}"/>
              </a:ext>
            </a:extLst>
          </p:cNvPr>
          <p:cNvSpPr txBox="1"/>
          <p:nvPr/>
        </p:nvSpPr>
        <p:spPr>
          <a:xfrm>
            <a:off x="183509" y="991915"/>
            <a:ext cx="8884290" cy="424731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Известно, что люди ленивы, поэтому они часто используют шаблоны для написания текстов. В шаблонах содержатся определенные </a:t>
            </a:r>
            <a:r>
              <a:rPr lang="en-US" dirty="0">
                <a:solidFill>
                  <a:srgbClr val="000000"/>
                </a:solidFill>
              </a:rPr>
              <a:t>“</a:t>
            </a:r>
            <a:r>
              <a:rPr lang="ru-RU" dirty="0">
                <a:solidFill>
                  <a:srgbClr val="000000"/>
                </a:solidFill>
              </a:rPr>
              <a:t>магические</a:t>
            </a:r>
            <a:r>
              <a:rPr lang="en-US" dirty="0">
                <a:solidFill>
                  <a:srgbClr val="000000"/>
                </a:solidFill>
              </a:rPr>
              <a:t>”</a:t>
            </a:r>
            <a:r>
              <a:rPr lang="ru-RU" dirty="0">
                <a:solidFill>
                  <a:srgbClr val="000000"/>
                </a:solidFill>
              </a:rPr>
              <a:t> последовательности, которые должны быть автоматически заменены на содержимое в итоговом варианте текста.</a:t>
            </a:r>
            <a:endParaRPr lang="en-US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Так случилось и в этот раз: перед вами поставили задачу заменить в тексте шаблона все подстановки вида </a:t>
            </a:r>
            <a:r>
              <a:rPr lang="en-US" b="1" dirty="0">
                <a:solidFill>
                  <a:srgbClr val="000000"/>
                </a:solidFill>
              </a:rPr>
              <a:t>#Goods[Code1;Code2;Code3]#</a:t>
            </a:r>
            <a:r>
              <a:rPr lang="en-US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на список товаров с их ценами. Т.е. </a:t>
            </a:r>
            <a:r>
              <a:rPr lang="en-US" b="1" dirty="0">
                <a:solidFill>
                  <a:srgbClr val="000000"/>
                </a:solidFill>
              </a:rPr>
              <a:t>Code1</a:t>
            </a:r>
            <a:r>
              <a:rPr lang="ru-RU" dirty="0">
                <a:solidFill>
                  <a:srgbClr val="000000"/>
                </a:solidFill>
              </a:rPr>
              <a:t> – это артикул первого товара, </a:t>
            </a:r>
            <a:r>
              <a:rPr lang="en-US" b="1" dirty="0">
                <a:solidFill>
                  <a:srgbClr val="000000"/>
                </a:solidFill>
              </a:rPr>
              <a:t>Code2</a:t>
            </a:r>
            <a:r>
              <a:rPr lang="ru-RU" dirty="0">
                <a:solidFill>
                  <a:srgbClr val="000000"/>
                </a:solidFill>
              </a:rPr>
              <a:t> – второго и т.п. Известно, что артикул – это последовательность, состоящая из цифр и букв, уникальным образом идентифицирующая товар.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Количество товаров может быть любым, цену генерируйте случайным образом в разумном диапазоне).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ru-RU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dirty="0">
                <a:solidFill>
                  <a:srgbClr val="000000"/>
                </a:solidFill>
              </a:rPr>
              <a:t>Например, в результате обработки текста фрагмент </a:t>
            </a:r>
            <a:r>
              <a:rPr lang="en-US" b="1" i="1" dirty="0">
                <a:solidFill>
                  <a:srgbClr val="000000"/>
                </a:solidFill>
              </a:rPr>
              <a:t>#Goods[Code1;Code2;Code3]#</a:t>
            </a:r>
            <a:r>
              <a:rPr lang="en-US" b="1" dirty="0">
                <a:solidFill>
                  <a:srgbClr val="000000"/>
                </a:solidFill>
              </a:rPr>
              <a:t> </a:t>
            </a:r>
            <a:r>
              <a:rPr lang="ru-RU" dirty="0">
                <a:solidFill>
                  <a:srgbClr val="000000"/>
                </a:solidFill>
              </a:rPr>
              <a:t>может быть заменен на следующий</a:t>
            </a:r>
            <a:r>
              <a:rPr lang="en-US" dirty="0">
                <a:solidFill>
                  <a:srgbClr val="000000"/>
                </a:solidFill>
              </a:rPr>
              <a:t>:</a:t>
            </a:r>
            <a:endParaRPr lang="ru-RU" dirty="0">
              <a:solidFill>
                <a:srgbClr val="00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i="1" dirty="0">
                <a:solidFill>
                  <a:srgbClr val="000000"/>
                </a:solidFill>
              </a:rPr>
              <a:t>товар_Code1_ за 54 руб., товар_Code2_ за 55 руб., товар_Code3_ за 94 руб.</a:t>
            </a:r>
          </a:p>
        </p:txBody>
      </p:sp>
    </p:spTree>
    <p:extLst>
      <p:ext uri="{BB962C8B-B14F-4D97-AF65-F5344CB8AC3E}">
        <p14:creationId xmlns:p14="http://schemas.microsoft.com/office/powerpoint/2010/main" val="123618298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4002</TotalTime>
  <Words>1332</Words>
  <Application>Microsoft Office PowerPoint</Application>
  <PresentationFormat>Экран (4:3)</PresentationFormat>
  <Paragraphs>86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3" baseType="lpstr">
      <vt:lpstr>Arial</vt:lpstr>
      <vt:lpstr>Calibri</vt:lpstr>
      <vt:lpstr>Consolas</vt:lpstr>
      <vt:lpstr>Тема Office</vt:lpstr>
      <vt:lpstr>Модуль 1, практическое занятие 6b</vt:lpstr>
      <vt:lpstr>Задача 1. О поиске wiki-ссылок</vt:lpstr>
      <vt:lpstr>Задача 1. Первое приближение</vt:lpstr>
      <vt:lpstr>Задача 1. Доработка и шлифовка…</vt:lpstr>
      <vt:lpstr>Задача 2. “Информационная безопасность”</vt:lpstr>
      <vt:lpstr>Задача 3. Безопасности не бывает много</vt:lpstr>
      <vt:lpstr>Задача 4. Шахматы</vt:lpstr>
      <vt:lpstr>Задача 5. А как же картинки?</vt:lpstr>
      <vt:lpstr>Задача 6. Поиграем с шаблонами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Дударев Виктор Анатольевич</cp:lastModifiedBy>
  <cp:revision>412</cp:revision>
  <cp:lastPrinted>1601-01-01T00:00:00Z</cp:lastPrinted>
  <dcterms:created xsi:type="dcterms:W3CDTF">1601-01-01T00:00:00Z</dcterms:created>
  <dcterms:modified xsi:type="dcterms:W3CDTF">2021-10-05T21:04:16Z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