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2" r:id="rId2"/>
    <p:sldId id="335" r:id="rId3"/>
    <p:sldId id="336" r:id="rId4"/>
    <p:sldId id="337" r:id="rId5"/>
    <p:sldId id="338" r:id="rId6"/>
    <p:sldId id="339" r:id="rId7"/>
    <p:sldId id="340" r:id="rId8"/>
    <p:sldId id="341" r:id="rId9"/>
    <p:sldId id="303" r:id="rId10"/>
    <p:sldId id="307" r:id="rId11"/>
    <p:sldId id="343" r:id="rId12"/>
    <p:sldId id="344" r:id="rId13"/>
    <p:sldId id="345" r:id="rId14"/>
    <p:sldId id="346" r:id="rId15"/>
    <p:sldId id="313" r:id="rId16"/>
    <p:sldId id="328" r:id="rId17"/>
    <p:sldId id="342" r:id="rId18"/>
    <p:sldId id="329" r:id="rId19"/>
    <p:sldId id="330" r:id="rId20"/>
    <p:sldId id="331" r:id="rId21"/>
    <p:sldId id="325" r:id="rId2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90" autoAdjust="0"/>
  </p:normalViewPr>
  <p:slideViewPr>
    <p:cSldViewPr>
      <p:cViewPr varScale="1">
        <p:scale>
          <a:sx n="89" d="100"/>
          <a:sy n="89" d="100"/>
        </p:scale>
        <p:origin x="90" y="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60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D0E26745-8C1D-47D7-91B4-A5C295A6AAF7}"/>
    <pc:docChg chg="modSld">
      <pc:chgData name="Olga Maksimenkova" userId="f2714537069f5c5f" providerId="LiveId" clId="{D0E26745-8C1D-47D7-91B4-A5C295A6AAF7}" dt="2018-03-01T10:07:27.829" v="1" actId="20577"/>
      <pc:docMkLst>
        <pc:docMk/>
      </pc:docMkLst>
      <pc:sldChg chg="modSp">
        <pc:chgData name="Olga Maksimenkova" userId="f2714537069f5c5f" providerId="LiveId" clId="{D0E26745-8C1D-47D7-91B4-A5C295A6AAF7}" dt="2018-03-01T10:07:27.829" v="1" actId="20577"/>
        <pc:sldMkLst>
          <pc:docMk/>
          <pc:sldMk cId="0" sldId="302"/>
        </pc:sldMkLst>
        <pc:spChg chg="mod">
          <ac:chgData name="Olga Maksimenkova" userId="f2714537069f5c5f" providerId="LiveId" clId="{D0E26745-8C1D-47D7-91B4-A5C295A6AAF7}" dt="2018-03-01T10:07:27.829" v="1" actId="20577"/>
          <ac:spMkLst>
            <pc:docMk/>
            <pc:sldMk cId="0" sldId="302"/>
            <ac:spMk id="205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EEB3C4F2-79BF-4154-B4DD-F0B6814D8117}" type="datetimeFigureOut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5A7164D-2B57-4830-ACE5-F5466E44F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2732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221E1-5E86-4B44-8B00-450809202DE7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2AC0F-C3C6-41C5-AE6F-58DF454687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523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5518D-A38B-4F9B-BE16-9FF4C0A5F857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1F440-4042-450D-84F4-99DB49DBE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713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611FD-AF0C-48FC-B6BE-E87BBAD0F48C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395B4-5E35-4CA0-B087-91D5913A8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856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6DFF5-FFC3-4376-B691-1E0C42477661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4D19F-9988-4E68-9CD0-1CD2E867EA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274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88B2E-DEF8-4098-A1EB-9BBB5D94F353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EB24F-51A7-4283-9C34-2260B3104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466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E0B3F-5643-4C3E-A096-4C63B90D8159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200CA-560F-4588-A9FE-A0BDA470A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284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7CED1-4D30-4510-B697-EE14E0DFCFB4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DDED2-B6A1-49F6-B93D-5E61297955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529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F758A-CD2C-4658-A33D-855CB2DA3A38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1EB21-FC20-4571-AC47-859CABA85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492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D90C1-07C5-4D16-8BA8-8217CFA82CF4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4A36B-1B8B-4F89-B29D-1C52455A6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955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DC7D7-4A26-4C95-8981-A18DCDF8552A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622F5-09DD-4E9B-92AA-38E6D07E9F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1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A2C8A-8C72-48C2-9476-FBC6A8F45A67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E1284-A269-4CD2-82DC-898F5D229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109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39539A-A3FC-455C-8CC2-1A3E158BA4D6}" type="datetime1">
              <a:rPr lang="ru-RU"/>
              <a:pPr>
                <a:defRPr/>
              </a:pPr>
              <a:t>13.02.2022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C63D1C7-532E-42BA-AD86-FDF7CD3A1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otnetperls.com/using" TargetMode="External"/><Relationship Id="rId2" Type="http://schemas.openxmlformats.org/officeDocument/2006/relationships/hyperlink" Target="http://www.codeproject.com/Articles/6564/Understanding-the-using-statement-in-C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msdn.microsoft.com/ru-ru/library/system.idisposable.dispose.aspx" TargetMode="External"/><Relationship Id="rId4" Type="http://schemas.openxmlformats.org/officeDocument/2006/relationships/hyperlink" Target="https://msdn.microsoft.com/ru-ru/library/yh598w02.aspx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11188" y="2060575"/>
            <a:ext cx="8065268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 практическое занятие 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6a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5863" y="4149725"/>
            <a:ext cx="6835775" cy="1655763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2800" b="1" dirty="0">
                <a:solidFill>
                  <a:srgbClr val="009900"/>
                </a:solidFill>
              </a:rPr>
              <a:t>Файлы и потоки</a:t>
            </a:r>
          </a:p>
          <a:p>
            <a:pPr lvl="1" eaLnBrk="1" hangingPunct="1"/>
            <a:r>
              <a:rPr lang="ru-RU" altLang="ru-RU" b="1" dirty="0">
                <a:solidFill>
                  <a:srgbClr val="009900"/>
                </a:solidFill>
              </a:rPr>
              <a:t>Классы:  </a:t>
            </a:r>
            <a:r>
              <a:rPr lang="en-US" altLang="ru-RU" b="1" dirty="0" err="1">
                <a:solidFill>
                  <a:srgbClr val="009900"/>
                </a:solidFill>
              </a:rPr>
              <a:t>FileStream</a:t>
            </a:r>
            <a:r>
              <a:rPr lang="ru-RU" altLang="ru-RU" b="1" dirty="0">
                <a:solidFill>
                  <a:srgbClr val="009900"/>
                </a:solidFill>
              </a:rPr>
              <a:t>, </a:t>
            </a:r>
            <a:r>
              <a:rPr lang="en-US" altLang="ru-RU" b="1" dirty="0" err="1">
                <a:solidFill>
                  <a:srgbClr val="009900"/>
                </a:solidFill>
              </a:rPr>
              <a:t>BitConverter</a:t>
            </a:r>
            <a:endParaRPr lang="ru-RU" altLang="ru-RU" b="1" dirty="0">
              <a:solidFill>
                <a:srgbClr val="009900"/>
              </a:solidFill>
            </a:endParaRPr>
          </a:p>
          <a:p>
            <a:pPr lvl="1" eaLnBrk="1" hangingPunct="1"/>
            <a:r>
              <a:rPr lang="ru-RU" altLang="ru-RU" b="1" dirty="0">
                <a:solidFill>
                  <a:srgbClr val="009900"/>
                </a:solidFill>
              </a:rPr>
              <a:t> </a:t>
            </a:r>
          </a:p>
          <a:p>
            <a:pPr eaLnBrk="1" hangingPunct="1"/>
            <a:endParaRPr lang="ru-RU" altLang="ru-RU" sz="2800" b="1" dirty="0">
              <a:solidFill>
                <a:srgbClr val="009900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  <a:cs typeface="Arial" panose="020B0604020202020204" pitchFamily="34" charset="0"/>
              </a:rPr>
              <a:t>Дисциплина «Программирование»	В.В. Подбельский,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7950" y="53975"/>
            <a:ext cx="8928100" cy="566738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2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Алфавит</a:t>
            </a:r>
            <a:r>
              <a:rPr lang="ru-RU" sz="3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(разобрали на лекции)</a:t>
            </a: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Номер слайда 5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13E01C2-C3E7-4C8C-AD43-71689161A0D6}" type="slidenum">
              <a:rPr lang="ru-RU" altLang="ru-RU" sz="1400" smtClean="0"/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/>
          </a:p>
        </p:txBody>
      </p:sp>
      <p:sp>
        <p:nvSpPr>
          <p:cNvPr id="2" name="Rectangle 1"/>
          <p:cNvSpPr/>
          <p:nvPr/>
        </p:nvSpPr>
        <p:spPr>
          <a:xfrm>
            <a:off x="107950" y="587610"/>
            <a:ext cx="8856538" cy="624786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System.IO;</a:t>
            </a: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nn-NO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FileInfo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fi = </a:t>
            </a: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nn-NO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FileInfo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nn-NO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@"Alphabet.txt"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FileStream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fs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fi.Open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FileMode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.OpenOrCreate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long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len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fs.Length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Размер файла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len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== 26)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"A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лфавит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собран!"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len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== 0)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Файл пуст!"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fs.Seek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len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SeekOrigin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.Begin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bt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'A'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len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fs.WriteByte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bt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Добавляем в файл букву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bt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Буквы в файле:"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fs.Seek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(0,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SeekOrigin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.Begin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u;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((u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fs.ReadByte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()) != -1)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)u +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  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fs.Flush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Освободить буфер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fs.Close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Закрыть поток и файл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fs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Обнулить ссылку на поток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282635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К задаче 2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01EB21-FC20-4571-AC47-859CABA85CB9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23280" y="1268760"/>
            <a:ext cx="8496944" cy="203132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/>
              <a:t>По условию задачи файл нельзя целиком прочитать в основную память, то есть читать и записывать нужно отдельные байты с кодами букв</a:t>
            </a:r>
            <a:r>
              <a:rPr lang="en-US" dirty="0"/>
              <a:t> (</a:t>
            </a:r>
            <a:r>
              <a:rPr lang="ru-RU" dirty="0"/>
              <a:t>использовать потоки</a:t>
            </a:r>
            <a:r>
              <a:rPr lang="en-US" dirty="0"/>
              <a:t>)</a:t>
            </a:r>
            <a:r>
              <a:rPr lang="ru-RU" dirty="0"/>
              <a:t>. </a:t>
            </a:r>
            <a:endParaRPr lang="ru-RU" b="1" dirty="0"/>
          </a:p>
          <a:p>
            <a:pPr algn="just"/>
            <a:endParaRPr lang="ru-RU" dirty="0"/>
          </a:p>
          <a:p>
            <a:pPr marL="342900" indent="-342900" algn="just">
              <a:buAutoNum type="arabicParenR"/>
            </a:pPr>
            <a:r>
              <a:rPr lang="ru-RU" dirty="0"/>
              <a:t>Программа при каждом запуске заменяет указанную пользователем букву из файла символом *. </a:t>
            </a:r>
          </a:p>
          <a:p>
            <a:pPr marL="342900" indent="-342900" algn="just">
              <a:buAutoNum type="arabicParenR"/>
            </a:pPr>
            <a:r>
              <a:rPr lang="ru-RU" dirty="0"/>
              <a:t>Использовать конструкцию </a:t>
            </a:r>
            <a:r>
              <a:rPr lang="en-US" dirty="0"/>
              <a:t>using </a:t>
            </a:r>
            <a:r>
              <a:rPr lang="ru-RU" dirty="0"/>
              <a:t>для работы с потоками.</a:t>
            </a:r>
          </a:p>
        </p:txBody>
      </p:sp>
    </p:spTree>
    <p:extLst>
      <p:ext uri="{BB962C8B-B14F-4D97-AF65-F5344CB8AC3E}">
        <p14:creationId xmlns:p14="http://schemas.microsoft.com/office/powerpoint/2010/main" val="38594130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Box 2"/>
          <p:cNvSpPr txBox="1">
            <a:spLocks noChangeArrowheads="1"/>
          </p:cNvSpPr>
          <p:nvPr/>
        </p:nvSpPr>
        <p:spPr bwMode="auto">
          <a:xfrm>
            <a:off x="282575" y="721727"/>
            <a:ext cx="8578850" cy="1200329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2400" dirty="0"/>
              <a:t>Написать программу, читающую файл со своим собственным исходным текстом и разыскивающую в тексте десятичные цифры. 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57200" y="115888"/>
            <a:ext cx="8229600" cy="576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3. Поиск цифр</a:t>
            </a:r>
          </a:p>
        </p:txBody>
      </p:sp>
      <p:sp>
        <p:nvSpPr>
          <p:cNvPr id="7172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5DC1B50-038E-4DB9-866E-9EFA578BDA51}" type="slidenum">
              <a:rPr lang="ru-RU" altLang="ru-RU" sz="16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600">
              <a:solidFill>
                <a:srgbClr val="898989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82575" y="2060848"/>
            <a:ext cx="8578850" cy="341632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inFi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@"..\..\..\Program.cs"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.Open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t;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числовое значение прочитанного байта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k = 0;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позиция байта в потоке (в файле)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((t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inFi.ReadByte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 != -1)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(t &gt;= 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'0'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&amp;&amp; t &lt;= 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'9'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(t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-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)t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-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k);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k++;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while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} 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using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Main() 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82575" y="5551924"/>
            <a:ext cx="8578850" cy="116955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/>
              <a:t>Understanding the 'using' statement in C# </a:t>
            </a:r>
            <a:r>
              <a:rPr lang="en-US" sz="1400" dirty="0"/>
              <a:t>[</a:t>
            </a:r>
            <a:r>
              <a:rPr lang="en-US" sz="1400" dirty="0">
                <a:hlinkClick r:id="rId2"/>
              </a:rPr>
              <a:t>http://www.codeproject.com/Articles/6564/Understanding-the-using-statement-in-C</a:t>
            </a:r>
            <a:r>
              <a:rPr lang="en-US" sz="1400" dirty="0"/>
              <a:t>]</a:t>
            </a:r>
          </a:p>
          <a:p>
            <a:r>
              <a:rPr lang="en-US" sz="1400" b="1" dirty="0"/>
              <a:t>Using block </a:t>
            </a:r>
            <a:r>
              <a:rPr lang="en-US" sz="1400" dirty="0"/>
              <a:t>[</a:t>
            </a:r>
            <a:r>
              <a:rPr lang="en-US" sz="1400" dirty="0">
                <a:hlinkClick r:id="rId3"/>
              </a:rPr>
              <a:t>http://www.dotnetperls.com/using</a:t>
            </a:r>
            <a:r>
              <a:rPr lang="en-US" sz="1400" dirty="0"/>
              <a:t>]</a:t>
            </a:r>
          </a:p>
          <a:p>
            <a:r>
              <a:rPr lang="ru-RU" sz="1400" b="1" dirty="0"/>
              <a:t>Оператор </a:t>
            </a:r>
            <a:r>
              <a:rPr lang="en-US" sz="1400" b="1" dirty="0"/>
              <a:t>using (</a:t>
            </a:r>
            <a:r>
              <a:rPr lang="ru-RU" sz="1400" b="1" dirty="0"/>
              <a:t>Справочник по </a:t>
            </a:r>
            <a:r>
              <a:rPr lang="en-US" sz="1400" b="1" dirty="0"/>
              <a:t>C#)</a:t>
            </a:r>
            <a:r>
              <a:rPr lang="en-US" sz="1400" dirty="0"/>
              <a:t> [</a:t>
            </a:r>
            <a:r>
              <a:rPr lang="en-US" sz="1400" dirty="0">
                <a:hlinkClick r:id="rId4"/>
              </a:rPr>
              <a:t>https://msdn.microsoft.com/ru-ru/library/yh598w02.aspx</a:t>
            </a:r>
            <a:r>
              <a:rPr lang="en-US" sz="1400" dirty="0"/>
              <a:t>]</a:t>
            </a:r>
            <a:endParaRPr lang="ru-RU" sz="1400" dirty="0"/>
          </a:p>
          <a:p>
            <a:r>
              <a:rPr lang="ru-RU" sz="1400" b="1" dirty="0"/>
              <a:t>Метод </a:t>
            </a:r>
            <a:r>
              <a:rPr lang="en-US" sz="1400" b="1" dirty="0"/>
              <a:t>Dispose </a:t>
            </a:r>
            <a:r>
              <a:rPr lang="en-US" sz="1400" dirty="0"/>
              <a:t>[</a:t>
            </a:r>
            <a:r>
              <a:rPr lang="en-US" sz="1400" dirty="0">
                <a:hlinkClick r:id="rId5"/>
              </a:rPr>
              <a:t>https://msdn.microsoft.com/ru-ru/library/system.idisposable.dispose.aspx</a:t>
            </a:r>
            <a:r>
              <a:rPr lang="en-US" sz="1400" dirty="0"/>
              <a:t>]</a:t>
            </a:r>
          </a:p>
        </p:txBody>
      </p:sp>
    </p:spTree>
    <p:extLst>
      <p:ext uri="{BB962C8B-B14F-4D97-AF65-F5344CB8AC3E}">
        <p14:creationId xmlns:p14="http://schemas.microsoft.com/office/powerpoint/2010/main" val="21050922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422475" y="260648"/>
            <a:ext cx="8229600" cy="706090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4. </a:t>
            </a:r>
            <a:r>
              <a:rPr lang="ru-RU" altLang="ru-RU" sz="3200" b="1" dirty="0"/>
              <a:t>Байтовые потоки и </a:t>
            </a:r>
            <a:r>
              <a:rPr lang="en-US" altLang="ru-RU" sz="3200" b="1" dirty="0" err="1"/>
              <a:t>BitConverter</a:t>
            </a:r>
            <a:r>
              <a:rPr lang="ru-RU" altLang="ru-RU" sz="3200" b="1" dirty="0"/>
              <a:t>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B7E32E-46C7-4666-9721-D0A71E492734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59187" y="2132856"/>
            <a:ext cx="7992888" cy="403187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FileInfo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FileInfo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@"..\..\..\Целые_числа.</a:t>
            </a:r>
            <a:r>
              <a:rPr lang="en-US" sz="1600" b="1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txt</a:t>
            </a:r>
            <a:r>
              <a:rPr lang="ru-RU" sz="1600" b="1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fs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file.Create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создан файл и поток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next,       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Очередное число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number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10,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Общее количество чисел в файле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pattern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3;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 Число, задающее кратность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byte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byte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[4];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Массив байтов для кода целого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gen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 number;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++)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next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(1000);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Console.Write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next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" "); числа, попавшие в файл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bin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BitConverter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.GetBytes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(next);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байтовое представление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fs.Write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(bin, 0,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bin.Length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запись в файл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fs.Flush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      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очистить буфер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  <p:sp>
        <p:nvSpPr>
          <p:cNvPr id="7" name="TextBox 2"/>
          <p:cNvSpPr txBox="1">
            <a:spLocks noChangeArrowheads="1"/>
          </p:cNvSpPr>
          <p:nvPr/>
        </p:nvSpPr>
        <p:spPr bwMode="auto">
          <a:xfrm>
            <a:off x="247850" y="966738"/>
            <a:ext cx="8578850" cy="830997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2400" dirty="0"/>
              <a:t>Записываем в файл битовые представления случайных целых чисел.</a:t>
            </a:r>
          </a:p>
        </p:txBody>
      </p:sp>
    </p:spTree>
    <p:extLst>
      <p:ext uri="{BB962C8B-B14F-4D97-AF65-F5344CB8AC3E}">
        <p14:creationId xmlns:p14="http://schemas.microsoft.com/office/powerpoint/2010/main" val="26884890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634082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4. </a:t>
            </a:r>
            <a:r>
              <a:rPr lang="ru-RU" altLang="ru-RU" sz="3200" b="1" dirty="0"/>
              <a:t>Байтовые потоки и </a:t>
            </a:r>
            <a:r>
              <a:rPr lang="en-US" altLang="ru-RU" sz="3200" b="1" dirty="0" err="1"/>
              <a:t>BitConverter</a:t>
            </a:r>
            <a:r>
              <a:rPr lang="ru-RU" altLang="ru-RU" sz="3200" b="1" dirty="0"/>
              <a:t> 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B7E32E-46C7-4666-9721-D0A71E492734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795429" y="4725134"/>
            <a:ext cx="6014467" cy="1631216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 dirty="0">
                <a:solidFill>
                  <a:srgbClr val="FF0000"/>
                </a:solidFill>
              </a:rPr>
              <a:t>Пример результата выполнения программы: </a:t>
            </a:r>
          </a:p>
          <a:p>
            <a:pPr eaLnBrk="1" hangingPunct="1"/>
            <a:r>
              <a:rPr lang="ru-RU" altLang="ru-RU" sz="2000" dirty="0" err="1">
                <a:solidFill>
                  <a:srgbClr val="0070C0"/>
                </a:solidFill>
              </a:rPr>
              <a:t>decod</a:t>
            </a:r>
            <a:r>
              <a:rPr lang="ru-RU" altLang="ru-RU" sz="2000" dirty="0">
                <a:solidFill>
                  <a:srgbClr val="0070C0"/>
                </a:solidFill>
              </a:rPr>
              <a:t>=171</a:t>
            </a:r>
          </a:p>
          <a:p>
            <a:pPr eaLnBrk="1" hangingPunct="1"/>
            <a:r>
              <a:rPr lang="ru-RU" altLang="ru-RU" sz="2000" dirty="0" err="1">
                <a:solidFill>
                  <a:srgbClr val="0070C0"/>
                </a:solidFill>
              </a:rPr>
              <a:t>decod</a:t>
            </a:r>
            <a:r>
              <a:rPr lang="ru-RU" altLang="ru-RU" sz="2000" dirty="0">
                <a:solidFill>
                  <a:srgbClr val="0070C0"/>
                </a:solidFill>
              </a:rPr>
              <a:t>=183</a:t>
            </a:r>
          </a:p>
          <a:p>
            <a:pPr eaLnBrk="1" hangingPunct="1"/>
            <a:r>
              <a:rPr lang="ru-RU" altLang="ru-RU" sz="2000" dirty="0" err="1">
                <a:solidFill>
                  <a:srgbClr val="0070C0"/>
                </a:solidFill>
              </a:rPr>
              <a:t>decod</a:t>
            </a:r>
            <a:r>
              <a:rPr lang="ru-RU" altLang="ru-RU" sz="2000" dirty="0">
                <a:solidFill>
                  <a:srgbClr val="0070C0"/>
                </a:solidFill>
              </a:rPr>
              <a:t>=930</a:t>
            </a:r>
          </a:p>
          <a:p>
            <a:pPr eaLnBrk="1" hangingPunct="1"/>
            <a:r>
              <a:rPr lang="ru-RU" altLang="ru-RU" sz="2000" dirty="0" err="1">
                <a:solidFill>
                  <a:srgbClr val="0070C0"/>
                </a:solidFill>
              </a:rPr>
              <a:t>decod</a:t>
            </a:r>
            <a:r>
              <a:rPr lang="ru-RU" altLang="ru-RU" sz="2000" dirty="0">
                <a:solidFill>
                  <a:srgbClr val="0070C0"/>
                </a:solidFill>
              </a:rPr>
              <a:t>=117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47851" y="1990398"/>
            <a:ext cx="8562046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fs.Position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Вернуться в начало файла (потока)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long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lenFs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fs.Length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Определить размер файла (потока)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k = 0; k &lt;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lenFs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4; k++)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fs.Read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(bin, 0,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bin.Length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прочитать 4 байта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decod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decod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BitConverter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.ToInt32(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0);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получить значение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decod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% pattern == 0)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decod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decod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247850" y="966738"/>
            <a:ext cx="8578850" cy="830997"/>
          </a:xfrm>
          <a:prstGeom prst="rect">
            <a:avLst/>
          </a:prstGeom>
          <a:noFill/>
          <a:ln w="127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2400" dirty="0"/>
              <a:t>Дополняем код. Восстанавливаем десятичное представление только чисел кратных значению </a:t>
            </a:r>
            <a:r>
              <a:rPr lang="en-US" sz="2400" dirty="0"/>
              <a:t>pattern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346523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4_2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2952327"/>
          </a:xfrm>
          <a:ln>
            <a:solidFill>
              <a:srgbClr val="0000FF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2400" b="1" dirty="0"/>
              <a:t>Модифицировать программу задачи 4 таким образом, чтобы после окончания записи целых чисел файл закрывался, а затем  в конец файла записывалось среднее значение (вещественное) всех целых чисел, хранящихся в файле.    </a:t>
            </a:r>
          </a:p>
          <a:p>
            <a:pPr marL="0" indent="0">
              <a:buNone/>
            </a:pPr>
            <a:r>
              <a:rPr lang="ru-RU" sz="2400" b="1" dirty="0"/>
              <a:t>После окончания записи среднего значения прочитать файл и вывести на экран (консоль) все числа из файла.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B4D19F-9988-4E68-9CD0-1CD2E867EAC4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86005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2648"/>
            <a:ext cx="8229600" cy="53695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16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2636912"/>
            <a:ext cx="8229600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ea typeface="Calibri" panose="020F0502020204030204" pitchFamily="34" charset="0"/>
                <a:cs typeface="Arial" panose="020B0604020202020204" pitchFamily="34" charset="0"/>
              </a:rPr>
              <a:t>Объекты класса </a:t>
            </a:r>
            <a:r>
              <a:rPr lang="en-US" b="1" dirty="0" err="1">
                <a:ea typeface="Calibri" panose="020F0502020204030204" pitchFamily="34" charset="0"/>
                <a:cs typeface="Arial" panose="020B0604020202020204" pitchFamily="34" charset="0"/>
              </a:rPr>
              <a:t>MyLog</a:t>
            </a:r>
            <a:r>
              <a:rPr lang="ru-RU" dirty="0">
                <a:ea typeface="Calibri" panose="020F0502020204030204" pitchFamily="34" charset="0"/>
                <a:cs typeface="Arial" panose="020B0604020202020204" pitchFamily="34" charset="0"/>
              </a:rPr>
              <a:t> используются для записи текстовых файлов – логов. Информация о логе хранится в полях класса. Методы класса позволяют управлять записью строк в лог.</a:t>
            </a:r>
          </a:p>
          <a:p>
            <a:endParaRPr lang="ru-RU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r>
              <a:rPr lang="ru-RU" dirty="0">
                <a:cs typeface="Arial" panose="020B0604020202020204" pitchFamily="34" charset="0"/>
              </a:rPr>
              <a:t>Использовать объект </a:t>
            </a:r>
            <a:r>
              <a:rPr lang="en-US" b="1" dirty="0" err="1">
                <a:cs typeface="Arial" panose="020B0604020202020204" pitchFamily="34" charset="0"/>
              </a:rPr>
              <a:t>MyLog</a:t>
            </a:r>
            <a:r>
              <a:rPr lang="ru-RU" dirty="0">
                <a:cs typeface="Arial" panose="020B0604020202020204" pitchFamily="34" charset="0"/>
              </a:rPr>
              <a:t> для записи в текстовый файл информации о событиях </a:t>
            </a:r>
            <a:r>
              <a:rPr lang="en-US" b="1" dirty="0">
                <a:cs typeface="Arial" panose="020B0604020202020204" pitchFamily="34" charset="0"/>
              </a:rPr>
              <a:t>Click</a:t>
            </a:r>
            <a:r>
              <a:rPr lang="ru-RU" dirty="0">
                <a:cs typeface="Arial" panose="020B0604020202020204" pitchFamily="34" charset="0"/>
              </a:rPr>
              <a:t>, происходящих в оконной форме. Для каждого события в файл записывается дата и время его наступления (для наглядности информация, записываемая в файл, дублируется в </a:t>
            </a:r>
            <a:r>
              <a:rPr lang="en-US" b="1" dirty="0" err="1">
                <a:cs typeface="Arial" panose="020B0604020202020204" pitchFamily="34" charset="0"/>
              </a:rPr>
              <a:t>MessageBox</a:t>
            </a:r>
            <a:r>
              <a:rPr lang="ru-RU" dirty="0">
                <a:cs typeface="Arial" panose="020B0604020202020204" pitchFamily="34" charset="0"/>
              </a:rPr>
              <a:t>).</a:t>
            </a:r>
          </a:p>
          <a:p>
            <a:endParaRPr lang="ru-RU" dirty="0"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45114" y="753258"/>
            <a:ext cx="82296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Segoe UI" panose="020B0502040204020203" pitchFamily="34" charset="0"/>
              </a:rPr>
              <a:t>Самостоятельно познакомиться:</a:t>
            </a:r>
          </a:p>
          <a:p>
            <a:r>
              <a:rPr lang="en-US" sz="1400" b="1" dirty="0" err="1">
                <a:solidFill>
                  <a:srgbClr val="000000"/>
                </a:solidFill>
                <a:latin typeface="Segoe UI" panose="020B0502040204020203" pitchFamily="34" charset="0"/>
              </a:rPr>
              <a:t>File.AppendText</a:t>
            </a:r>
            <a:r>
              <a:rPr lang="en-US" sz="1400" dirty="0">
                <a:solidFill>
                  <a:srgbClr val="000000"/>
                </a:solidFill>
                <a:latin typeface="Segoe UI" panose="020B0502040204020203" pitchFamily="34" charset="0"/>
              </a:rPr>
              <a:t> [https://docs.microsoft.com/ru-ru/dotnet/api/system.io.file.appendtext?redirectedfrom=MSDN&amp;view=net-5.0#System_IO_File_AppendText_System_String_]</a:t>
            </a:r>
            <a:endParaRPr lang="ru-RU" sz="1400" dirty="0">
              <a:solidFill>
                <a:srgbClr val="000000"/>
              </a:solidFill>
              <a:latin typeface="Segoe UI" panose="020B0502040204020203" pitchFamily="34" charset="0"/>
            </a:endParaRPr>
          </a:p>
          <a:p>
            <a:r>
              <a:rPr lang="en-US" sz="1400" b="1" dirty="0" err="1"/>
              <a:t>File.CreateText</a:t>
            </a:r>
            <a:r>
              <a:rPr lang="en-US" sz="1400" dirty="0"/>
              <a:t> [https://docs.microsoft.com/ru-ru/dotnet/api/system.io.file.createtext?redirectedfrom=MSDN&amp;view=net-5.0#System_IO_File_CreateText_System_String_]</a:t>
            </a:r>
            <a:endParaRPr lang="en-US" sz="14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031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Пример оконной формы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01EB21-FC20-4571-AC47-859CABA85CB9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979712" y="1556792"/>
            <a:ext cx="5328592" cy="3888432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17529431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18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1996" y="895555"/>
            <a:ext cx="8305800" cy="534967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MyLog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log path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logPath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}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StreamWriter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MyLog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 {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logPath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@"mylog.txt"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File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.AppendText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logPath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TODO: add info about started session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}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writes a string to log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WriteToLog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messageString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 {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sw.WriteLine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messageString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sw.Flush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}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desructor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closes stream 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~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MyLog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 {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TODO: add info about closed session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sw.Close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}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543550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19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990600"/>
            <a:ext cx="8382000" cy="376365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partial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Form1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: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Form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MyLog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log;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reference to a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MyLog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-object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Form1() {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InitializeComponent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log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MyLog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creating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MyLog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object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}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Form1_Click(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EventArgs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e) {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info 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"Mouse clicked at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DateTime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.Now.ToString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MessageBox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.Show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(info);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if mouse clicked - write a string to a log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log.WriteToLog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info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}</a:t>
            </a:r>
            <a:endParaRPr lang="ru-RU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}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8620584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b="1" dirty="0"/>
              <a:t>Задача 1. Окрашенная точка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5"/>
            <a:ext cx="8229600" cy="504056"/>
          </a:xfrm>
        </p:spPr>
        <p:txBody>
          <a:bodyPr/>
          <a:lstStyle/>
          <a:p>
            <a:pPr marL="0" indent="0">
              <a:buNone/>
            </a:pPr>
            <a:r>
              <a:rPr lang="ru-RU" sz="2400" b="1" dirty="0">
                <a:solidFill>
                  <a:srgbClr val="000000"/>
                </a:solidFill>
                <a:latin typeface="Segoe UI" panose="020B0502040204020203" pitchFamily="34" charset="0"/>
              </a:rPr>
              <a:t>Есть класс «Окрашенная точка на плоскости»:</a:t>
            </a:r>
          </a:p>
          <a:p>
            <a:pPr marL="0" indent="0">
              <a:buNone/>
            </a:pPr>
            <a:endParaRPr lang="ru-RU" sz="1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B4D19F-9988-4E68-9CD0-1CD2E867EAC4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282352" y="1772816"/>
            <a:ext cx="8579296" cy="341632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ColorPoint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[] colors = {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"Red"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"Green"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DarkRed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"Magenta"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DarkSeaGreen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"Lime"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"Purple"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DarkGreen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DarkOrange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"Black"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BlueViolet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"Crimson"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"Gray"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"Brown"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CadetBlue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x, y;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color;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format =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"{0:F3}    {1:F3}    {2}"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(format, x, y, color);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438368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4981" y="152400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5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20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6700" y="1066800"/>
            <a:ext cx="8610600" cy="27381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ea typeface="Calibri" panose="020F0502020204030204" pitchFamily="34" charset="0"/>
                <a:cs typeface="Arial" panose="020B0604020202020204" pitchFamily="34" charset="0"/>
              </a:rPr>
              <a:t>Модифицировать класс </a:t>
            </a:r>
            <a:r>
              <a:rPr lang="en-US" b="1" dirty="0" err="1">
                <a:ea typeface="Calibri" panose="020F0502020204030204" pitchFamily="34" charset="0"/>
                <a:cs typeface="Arial" panose="020B0604020202020204" pitchFamily="34" charset="0"/>
              </a:rPr>
              <a:t>MyLog</a:t>
            </a:r>
            <a:r>
              <a:rPr lang="en-US" b="1" dirty="0"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ru-RU" dirty="0">
                <a:ea typeface="Calibri" panose="020F0502020204030204" pitchFamily="34" charset="0"/>
                <a:cs typeface="Arial" panose="020B0604020202020204" pitchFamily="34" charset="0"/>
              </a:rPr>
              <a:t>так, чтобы использовался интерфейс </a:t>
            </a:r>
            <a:r>
              <a:rPr lang="en-US" dirty="0" err="1">
                <a:ea typeface="Calibri" panose="020F0502020204030204" pitchFamily="34" charset="0"/>
                <a:cs typeface="Arial" panose="020B0604020202020204" pitchFamily="34" charset="0"/>
              </a:rPr>
              <a:t>IDisposable</a:t>
            </a:r>
            <a:r>
              <a:rPr lang="en-US" dirty="0"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  <a:endParaRPr lang="ru-RU" dirty="0"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ea typeface="Calibri" panose="020F0502020204030204" pitchFamily="34" charset="0"/>
                <a:cs typeface="Arial" panose="020B0604020202020204" pitchFamily="34" charset="0"/>
              </a:rPr>
              <a:t>Дополнить класс </a:t>
            </a:r>
            <a:r>
              <a:rPr lang="en-US" b="1" dirty="0" err="1">
                <a:ea typeface="Calibri" panose="020F0502020204030204" pitchFamily="34" charset="0"/>
                <a:cs typeface="Arial" panose="020B0604020202020204" pitchFamily="34" charset="0"/>
              </a:rPr>
              <a:t>MyLog</a:t>
            </a:r>
            <a:r>
              <a:rPr lang="ru-RU" dirty="0">
                <a:ea typeface="Calibri" panose="020F0502020204030204" pitchFamily="34" charset="0"/>
                <a:cs typeface="Arial" panose="020B0604020202020204" pitchFamily="34" charset="0"/>
              </a:rPr>
              <a:t> возможностью записи информации о времени запуска и окончания логирования.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dirty="0">
                <a:ea typeface="Calibri" panose="020F0502020204030204" pitchFamily="34" charset="0"/>
                <a:cs typeface="Arial" panose="020B0604020202020204" pitchFamily="34" charset="0"/>
              </a:rPr>
              <a:t>Добавить в форму две кнопки. Записывать в лог строки, содержащие информацию об имени объекта, по которому совершён клик мышью, дату и время клика.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dirty="0">
                <a:ea typeface="Calibri" panose="020F0502020204030204" pitchFamily="34" charset="0"/>
                <a:cs typeface="Arial" panose="020B0604020202020204" pitchFamily="34" charset="0"/>
              </a:rPr>
              <a:t>В проекте оконного приложения разработать две формы. Создать </a:t>
            </a:r>
            <a:r>
              <a:rPr lang="ru-RU" u="sng" dirty="0">
                <a:ea typeface="Calibri" panose="020F0502020204030204" pitchFamily="34" charset="0"/>
                <a:cs typeface="Arial" panose="020B0604020202020204" pitchFamily="34" charset="0"/>
              </a:rPr>
              <a:t>один</a:t>
            </a:r>
            <a:r>
              <a:rPr lang="ru-RU" dirty="0">
                <a:ea typeface="Calibri" panose="020F0502020204030204" pitchFamily="34" charset="0"/>
                <a:cs typeface="Arial" panose="020B0604020202020204" pitchFamily="34" charset="0"/>
              </a:rPr>
              <a:t> объект-лог, записывающий информацию о кликах по этим формам.</a:t>
            </a:r>
            <a:endParaRPr lang="ru-RU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1366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574" y="152400"/>
            <a:ext cx="8229600" cy="715962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Домашняя работа</a:t>
            </a:r>
          </a:p>
        </p:txBody>
      </p:sp>
      <p:sp>
        <p:nvSpPr>
          <p:cNvPr id="2662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3A649C-6C72-474B-BDF1-D93C88E145B7}" type="slidenum">
              <a:rPr lang="ru-RU" altLang="ru-RU" smtClean="0"/>
              <a:pPr/>
              <a:t>21</a:t>
            </a:fld>
            <a:endParaRPr lang="ru-RU" altLang="ru-RU"/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381000" y="1219200"/>
            <a:ext cx="8534400" cy="155427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Aft>
                <a:spcPts val="600"/>
              </a:spcAft>
            </a:pPr>
            <a:r>
              <a:rPr lang="ru-RU" b="1" dirty="0"/>
              <a:t>Написать программу, которая читает файл со своим собственным исходным текстом, разыскивает в тексте все корректно записанные идентификаторы (даже из строк и комментариев) и сохраняет их в новом текстовом файле в алфавитном порядке. </a:t>
            </a:r>
          </a:p>
          <a:p>
            <a:pPr algn="just">
              <a:spcAft>
                <a:spcPts val="600"/>
              </a:spcAft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66142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48106"/>
            <a:ext cx="8229600" cy="804630"/>
          </a:xfrm>
          <a:ln>
            <a:noFill/>
          </a:ln>
        </p:spPr>
        <p:txBody>
          <a:bodyPr/>
          <a:lstStyle/>
          <a:p>
            <a:r>
              <a:rPr lang="ru-RU" sz="3200" b="1" dirty="0"/>
              <a:t>Задача</a:t>
            </a:r>
            <a:r>
              <a:rPr lang="ru-RU" sz="2400" dirty="0"/>
              <a:t> </a:t>
            </a:r>
            <a:r>
              <a:rPr lang="ru-RU" sz="3200" b="1" dirty="0"/>
              <a:t>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B4D19F-9988-4E68-9CD0-1CD2E867EAC4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43508" y="2910891"/>
            <a:ext cx="8856984" cy="230832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Test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Random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gen =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Random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path = </a:t>
            </a:r>
            <a:r>
              <a:rPr lang="en-US" b="1" dirty="0">
                <a:solidFill>
                  <a:srgbClr val="800000"/>
                </a:solidFill>
                <a:latin typeface="Consolas" panose="020B0609020204030204" pitchFamily="49" charset="0"/>
              </a:rPr>
              <a:t>@"../../../../MyTest.txt"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ru-RU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N;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// Количество создаваемых объектов (число строк в файле)</a:t>
            </a:r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  TODO: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Определить значение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N 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ColorPoint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&gt; list =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ColorPoint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ColorPoint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one;</a:t>
            </a:r>
            <a:endParaRPr lang="en-US" b="1" dirty="0"/>
          </a:p>
        </p:txBody>
      </p:sp>
      <p:sp>
        <p:nvSpPr>
          <p:cNvPr id="3" name="Rectangle 2"/>
          <p:cNvSpPr/>
          <p:nvPr/>
        </p:nvSpPr>
        <p:spPr>
          <a:xfrm>
            <a:off x="143508" y="1268760"/>
            <a:ext cx="8856984" cy="120032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Ввести значение </a:t>
            </a:r>
            <a:r>
              <a:rPr lang="en-US" b="1" dirty="0"/>
              <a:t>N</a:t>
            </a:r>
            <a:r>
              <a:rPr lang="en-US" dirty="0"/>
              <a:t> </a:t>
            </a:r>
            <a:r>
              <a:rPr lang="ru-RU" dirty="0"/>
              <a:t>и создать список из </a:t>
            </a:r>
            <a:r>
              <a:rPr lang="en-US" b="1" dirty="0"/>
              <a:t>N</a:t>
            </a:r>
            <a:r>
              <a:rPr lang="ru-RU" dirty="0"/>
              <a:t> объектов класса </a:t>
            </a:r>
            <a:r>
              <a:rPr lang="en-US" b="1" dirty="0" err="1"/>
              <a:t>ColorPoint</a:t>
            </a:r>
            <a:r>
              <a:rPr lang="ru-RU" dirty="0"/>
              <a:t> со случайно выбираемыми значениями полей.  Записать данные объектов, формируемые методом </a:t>
            </a:r>
            <a:r>
              <a:rPr lang="en-US" b="1" dirty="0" err="1"/>
              <a:t>ToString</a:t>
            </a:r>
            <a:r>
              <a:rPr lang="en-US" b="1" dirty="0"/>
              <a:t>()</a:t>
            </a:r>
            <a:r>
              <a:rPr lang="ru-RU" dirty="0"/>
              <a:t>,  из списка в текстовый файл, разместив этот файл в вашем решении.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31836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/>
          <a:lstStyle/>
          <a:p>
            <a:r>
              <a:rPr lang="ru-RU" b="1" dirty="0"/>
              <a:t>Задача</a:t>
            </a:r>
            <a:r>
              <a:rPr lang="ru-RU" sz="3600" dirty="0"/>
              <a:t> </a:t>
            </a:r>
            <a:r>
              <a:rPr lang="ru-RU" b="1" dirty="0"/>
              <a:t>1</a:t>
            </a:r>
            <a:endParaRPr lang="en-US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B4D19F-9988-4E68-9CD0-1CD2E867EAC4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251520" y="980728"/>
            <a:ext cx="8640960" cy="480131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nn-NO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b="1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N; i++) {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one =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ColorPoint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one.x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gen.NextDouble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one.y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gen.NextDouble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j =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gen.Next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(0,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ColorPoint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.colors.Length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one.color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ColorPoint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.colors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[j];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list.Add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(one);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arrData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Array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.ConvertAll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list.ToArray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(),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(</a:t>
            </a:r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ColorPoint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cp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) =&gt;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cp.ToString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// Запись массива </a:t>
            </a:r>
            <a:r>
              <a:rPr lang="ru-RU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стpок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 в текстовый файл:         </a:t>
            </a:r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File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.WriteAllLines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(path,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arrData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latin typeface="Consolas" panose="020B0609020204030204" pitchFamily="49" charset="0"/>
              </a:rPr>
              <a:t>Записаны {0} строк в текстовый файл: \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n{1}"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                      N, path);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}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 class Test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76222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sz="3200" dirty="0"/>
              <a:t>Результаты в файле </a:t>
            </a:r>
            <a:r>
              <a:rPr lang="en-US" sz="3200" dirty="0"/>
              <a:t>..\..\..\..\MyTest.txt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05273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/>
              <a:t>0,895    0,710    Purple</a:t>
            </a:r>
          </a:p>
          <a:p>
            <a:pPr marL="0" indent="0">
              <a:buNone/>
            </a:pPr>
            <a:r>
              <a:rPr lang="en-US" sz="2400" dirty="0"/>
              <a:t>0,265    0,206    </a:t>
            </a:r>
            <a:r>
              <a:rPr lang="en-US" sz="2400" dirty="0" err="1"/>
              <a:t>CadetBlue</a:t>
            </a:r>
            <a:endParaRPr lang="en-US" sz="2400" dirty="0"/>
          </a:p>
          <a:p>
            <a:pPr marL="0" indent="0">
              <a:buNone/>
            </a:pPr>
            <a:r>
              <a:rPr lang="en-US" sz="2400" dirty="0"/>
              <a:t>0,094    0,559    Magenta</a:t>
            </a:r>
          </a:p>
          <a:p>
            <a:pPr marL="0" indent="0">
              <a:buNone/>
            </a:pPr>
            <a:r>
              <a:rPr lang="en-US" sz="2400" dirty="0"/>
              <a:t>0,679    0,836    Brown</a:t>
            </a:r>
          </a:p>
          <a:p>
            <a:pPr marL="0" indent="0">
              <a:buNone/>
            </a:pPr>
            <a:r>
              <a:rPr lang="en-US" sz="2400" dirty="0"/>
              <a:t>0,318    0,665    Crimson</a:t>
            </a:r>
          </a:p>
          <a:p>
            <a:pPr marL="0" indent="0">
              <a:buNone/>
            </a:pPr>
            <a:r>
              <a:rPr lang="en-US" sz="2400" dirty="0"/>
              <a:t>0,388    0,613    Purple</a:t>
            </a:r>
          </a:p>
          <a:p>
            <a:pPr marL="0" indent="0">
              <a:buNone/>
            </a:pPr>
            <a:r>
              <a:rPr lang="en-US" sz="2400" dirty="0"/>
              <a:t>0,353    0,526    Brown</a:t>
            </a:r>
          </a:p>
          <a:p>
            <a:pPr marL="0" indent="0">
              <a:buNone/>
            </a:pPr>
            <a:r>
              <a:rPr lang="en-US" sz="2400" dirty="0"/>
              <a:t>0,169    0,159    Gray</a:t>
            </a:r>
          </a:p>
          <a:p>
            <a:pPr marL="0" indent="0">
              <a:buNone/>
            </a:pPr>
            <a:r>
              <a:rPr lang="en-US" sz="2400" dirty="0"/>
              <a:t>0,957    0,602    Gray</a:t>
            </a:r>
          </a:p>
          <a:p>
            <a:pPr marL="0" indent="0">
              <a:buNone/>
            </a:pPr>
            <a:r>
              <a:rPr lang="en-US" sz="2400" dirty="0"/>
              <a:t>0,295    0,773    </a:t>
            </a:r>
            <a:r>
              <a:rPr lang="en-US" sz="2400" dirty="0" err="1"/>
              <a:t>DarkOrange</a:t>
            </a:r>
            <a:endParaRPr lang="en-US" sz="2400" dirty="0"/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B4D19F-9988-4E68-9CD0-1CD2E867EAC4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9101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742"/>
            <a:ext cx="8229600" cy="562074"/>
          </a:xfrm>
        </p:spPr>
        <p:txBody>
          <a:bodyPr/>
          <a:lstStyle/>
          <a:p>
            <a:r>
              <a:rPr lang="ru-RU" sz="2400" b="1" dirty="0"/>
              <a:t>Задание к задаче 1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B4D19F-9988-4E68-9CD0-1CD2E867EAC4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4294967295"/>
          </p:nvPr>
        </p:nvSpPr>
        <p:spPr>
          <a:xfrm>
            <a:off x="323528" y="1861206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class Test { </a:t>
            </a:r>
          </a:p>
          <a:p>
            <a:pPr marL="0" indent="0">
              <a:buNone/>
            </a:pPr>
            <a:r>
              <a:rPr lang="en-US" sz="2000" dirty="0"/>
              <a:t>public static void Main( )    {</a:t>
            </a:r>
          </a:p>
          <a:p>
            <a:pPr marL="0" indent="0">
              <a:buNone/>
            </a:pPr>
            <a:r>
              <a:rPr lang="en-US" sz="2000" dirty="0"/>
              <a:t>        string path = @"..\..\..\..\MyTest.txt";</a:t>
            </a:r>
          </a:p>
          <a:p>
            <a:pPr marL="0" indent="0">
              <a:buNone/>
            </a:pPr>
            <a:r>
              <a:rPr lang="en-US" sz="2000" dirty="0"/>
              <a:t>        if(!</a:t>
            </a:r>
            <a:r>
              <a:rPr lang="en-US" sz="2000" dirty="0" err="1"/>
              <a:t>File.Exists</a:t>
            </a:r>
            <a:r>
              <a:rPr lang="en-US" sz="2000" dirty="0"/>
              <a:t>(path)) {</a:t>
            </a:r>
          </a:p>
          <a:p>
            <a:pPr marL="0" indent="0">
              <a:buNone/>
            </a:pPr>
            <a:r>
              <a:rPr lang="en-US" sz="2000" dirty="0"/>
              <a:t>            </a:t>
            </a:r>
            <a:r>
              <a:rPr lang="en-US" sz="2000" dirty="0" err="1"/>
              <a:t>Console.WriteLine</a:t>
            </a:r>
            <a:r>
              <a:rPr lang="en-US" sz="2000" dirty="0"/>
              <a:t>("</a:t>
            </a:r>
            <a:r>
              <a:rPr lang="ru-RU" sz="2000" dirty="0"/>
              <a:t>Файл \"{0}\" не найден!", </a:t>
            </a:r>
            <a:r>
              <a:rPr lang="en-US" sz="2000" dirty="0"/>
              <a:t>path);</a:t>
            </a:r>
          </a:p>
          <a:p>
            <a:pPr marL="0" indent="0">
              <a:buNone/>
            </a:pPr>
            <a:r>
              <a:rPr lang="en-US" sz="2000" dirty="0"/>
              <a:t>            </a:t>
            </a:r>
            <a:r>
              <a:rPr lang="en-US" sz="2000" dirty="0" err="1"/>
              <a:t>Console.ReadLine</a:t>
            </a:r>
            <a:r>
              <a:rPr lang="en-US" sz="2000" dirty="0"/>
              <a:t>(); return;</a:t>
            </a:r>
          </a:p>
          <a:p>
            <a:pPr marL="0" indent="0">
              <a:buNone/>
            </a:pPr>
            <a:r>
              <a:rPr lang="ru-RU" sz="2000" dirty="0"/>
              <a:t>        }</a:t>
            </a:r>
          </a:p>
          <a:p>
            <a:pPr marL="0" indent="0">
              <a:buNone/>
            </a:pPr>
            <a:r>
              <a:rPr lang="ru-RU" sz="2000" dirty="0"/>
              <a:t>// Таймер для профилирования фрагмента кода:</a:t>
            </a:r>
          </a:p>
          <a:p>
            <a:pPr marL="0" indent="0">
              <a:buNone/>
            </a:pPr>
            <a:r>
              <a:rPr lang="en-US" sz="2000" dirty="0" err="1"/>
              <a:t>System.Diagnostics.Stopwatch</a:t>
            </a:r>
            <a:r>
              <a:rPr lang="en-US" sz="2000" dirty="0"/>
              <a:t> timer = </a:t>
            </a:r>
          </a:p>
          <a:p>
            <a:pPr marL="0" indent="0">
              <a:buNone/>
            </a:pPr>
            <a:r>
              <a:rPr lang="en-US" sz="2000" dirty="0"/>
              <a:t>            new </a:t>
            </a:r>
            <a:r>
              <a:rPr lang="en-US" sz="2000" dirty="0" err="1"/>
              <a:t>System.Diagnostics.Stopwatch</a:t>
            </a:r>
            <a:r>
              <a:rPr lang="en-US" sz="2000" dirty="0"/>
              <a:t>();</a:t>
            </a:r>
          </a:p>
          <a:p>
            <a:pPr marL="0" indent="0">
              <a:buNone/>
            </a:pPr>
            <a:r>
              <a:rPr lang="en-US" sz="2000" dirty="0"/>
              <a:t>    </a:t>
            </a:r>
            <a:r>
              <a:rPr lang="en-US" sz="2000" dirty="0" err="1"/>
              <a:t>timer.Start</a:t>
            </a:r>
            <a:r>
              <a:rPr lang="en-US" sz="2000" dirty="0"/>
              <a:t>();</a:t>
            </a:r>
            <a:endParaRPr lang="ru-RU" sz="2000" dirty="0"/>
          </a:p>
        </p:txBody>
      </p:sp>
      <p:sp>
        <p:nvSpPr>
          <p:cNvPr id="5" name="Rectangle 4"/>
          <p:cNvSpPr/>
          <p:nvPr/>
        </p:nvSpPr>
        <p:spPr>
          <a:xfrm>
            <a:off x="179512" y="808346"/>
            <a:ext cx="8640960" cy="92333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Создать новый проект в том же решении. Прочитать данные из файла </a:t>
            </a:r>
            <a:r>
              <a:rPr lang="en-US" dirty="0"/>
              <a:t>..\..\..\..\MyTest.txt</a:t>
            </a:r>
            <a:r>
              <a:rPr lang="ru-RU" dirty="0"/>
              <a:t>, создать по этим данным объекты класса </a:t>
            </a:r>
            <a:r>
              <a:rPr lang="en-US" dirty="0" err="1"/>
              <a:t>ColorPoint</a:t>
            </a:r>
            <a:r>
              <a:rPr lang="ru-RU" dirty="0"/>
              <a:t>, поместить их в список </a:t>
            </a:r>
            <a:r>
              <a:rPr lang="en-US" dirty="0"/>
              <a:t>List&lt;</a:t>
            </a:r>
            <a:r>
              <a:rPr lang="en-US" dirty="0" err="1"/>
              <a:t>ColorPoint</a:t>
            </a:r>
            <a:r>
              <a:rPr lang="en-US" dirty="0"/>
              <a:t>&gt;</a:t>
            </a:r>
            <a:r>
              <a:rPr lang="ru-RU" dirty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469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48680"/>
            <a:ext cx="8229600" cy="557748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 string[</a:t>
            </a:r>
            <a:r>
              <a:rPr lang="ru-RU" sz="2000" dirty="0"/>
              <a:t> </a:t>
            </a:r>
            <a:r>
              <a:rPr lang="en-US" sz="2000" dirty="0"/>
              <a:t>] </a:t>
            </a:r>
            <a:r>
              <a:rPr lang="en-US" sz="2000" dirty="0" err="1"/>
              <a:t>arrData</a:t>
            </a:r>
            <a:r>
              <a:rPr lang="en-US" sz="2000" dirty="0"/>
              <a:t> = </a:t>
            </a:r>
            <a:r>
              <a:rPr lang="en-US" sz="2000" dirty="0" err="1">
                <a:solidFill>
                  <a:srgbClr val="FF0000"/>
                </a:solidFill>
              </a:rPr>
              <a:t>File.ReadAllLines</a:t>
            </a:r>
            <a:r>
              <a:rPr lang="en-US" sz="2000" dirty="0">
                <a:solidFill>
                  <a:srgbClr val="FF0000"/>
                </a:solidFill>
              </a:rPr>
              <a:t>(path)</a:t>
            </a:r>
            <a:r>
              <a:rPr lang="en-US" sz="2000" dirty="0"/>
              <a:t>;</a:t>
            </a:r>
          </a:p>
          <a:p>
            <a:pPr marL="0" indent="0">
              <a:buNone/>
            </a:pPr>
            <a:r>
              <a:rPr lang="en-US" sz="2000" dirty="0"/>
              <a:t>    List&lt;</a:t>
            </a:r>
            <a:r>
              <a:rPr lang="en-US" sz="2000" dirty="0" err="1"/>
              <a:t>ColorPoint</a:t>
            </a:r>
            <a:r>
              <a:rPr lang="en-US" sz="2000" dirty="0"/>
              <a:t>&gt; list = new List&lt;</a:t>
            </a:r>
            <a:r>
              <a:rPr lang="en-US" sz="2000" dirty="0" err="1"/>
              <a:t>ColorPoint</a:t>
            </a:r>
            <a:r>
              <a:rPr lang="en-US" sz="2000" dirty="0"/>
              <a:t>&gt;();</a:t>
            </a:r>
          </a:p>
          <a:p>
            <a:pPr marL="0" indent="0">
              <a:buNone/>
            </a:pPr>
            <a:r>
              <a:rPr lang="ru-RU" sz="2000" dirty="0"/>
              <a:t>    </a:t>
            </a:r>
            <a:r>
              <a:rPr lang="ru-RU" sz="2000" dirty="0" err="1"/>
              <a:t>int</a:t>
            </a:r>
            <a:r>
              <a:rPr lang="ru-RU" sz="2000" dirty="0"/>
              <a:t> N = </a:t>
            </a:r>
            <a:r>
              <a:rPr lang="ru-RU" sz="2000" dirty="0" err="1"/>
              <a:t>arrData.Length</a:t>
            </a:r>
            <a:r>
              <a:rPr lang="ru-RU" sz="2000" dirty="0"/>
              <a:t>; </a:t>
            </a:r>
            <a:r>
              <a:rPr lang="ru-RU" sz="2000" dirty="0">
                <a:solidFill>
                  <a:srgbClr val="00B050"/>
                </a:solidFill>
              </a:rPr>
              <a:t>// Количество строк в файле   </a:t>
            </a:r>
          </a:p>
          <a:p>
            <a:pPr marL="0" indent="0">
              <a:buNone/>
            </a:pPr>
            <a:r>
              <a:rPr lang="nn-NO" sz="2000" dirty="0"/>
              <a:t>    for(int i = 0; i&lt; N; i++) {</a:t>
            </a:r>
          </a:p>
          <a:p>
            <a:pPr marL="0" indent="0">
              <a:buNone/>
            </a:pPr>
            <a:r>
              <a:rPr lang="en-US" sz="2000" dirty="0"/>
              <a:t>        string s = </a:t>
            </a:r>
            <a:r>
              <a:rPr lang="en-US" sz="2000" dirty="0" err="1"/>
              <a:t>arrData</a:t>
            </a:r>
            <a:r>
              <a:rPr lang="en-US" sz="2000" dirty="0"/>
              <a:t>[</a:t>
            </a:r>
            <a:r>
              <a:rPr lang="en-US" sz="2000" dirty="0" err="1"/>
              <a:t>i</a:t>
            </a:r>
            <a:r>
              <a:rPr lang="en-US" sz="2000" dirty="0"/>
              <a:t>];   </a:t>
            </a:r>
          </a:p>
          <a:p>
            <a:pPr marL="0" indent="0">
              <a:buNone/>
            </a:pPr>
            <a:r>
              <a:rPr lang="en-US" sz="2000" dirty="0"/>
              <a:t>        </a:t>
            </a:r>
            <a:r>
              <a:rPr lang="en-US" sz="2000" dirty="0" err="1"/>
              <a:t>list.Add</a:t>
            </a:r>
            <a:r>
              <a:rPr lang="en-US" sz="2000" dirty="0"/>
              <a:t>(</a:t>
            </a:r>
            <a:r>
              <a:rPr lang="en-US" sz="2000" dirty="0" err="1"/>
              <a:t>GetObj</a:t>
            </a:r>
            <a:r>
              <a:rPr lang="en-US" sz="2000" dirty="0"/>
              <a:t>(s));</a:t>
            </a:r>
            <a:r>
              <a:rPr lang="ru-RU" sz="2000" dirty="0"/>
              <a:t>	</a:t>
            </a:r>
            <a:r>
              <a:rPr lang="en-US" sz="2000" b="1" dirty="0">
                <a:solidFill>
                  <a:srgbClr val="FF0000"/>
                </a:solidFill>
              </a:rPr>
              <a:t>// TODO: </a:t>
            </a:r>
            <a:r>
              <a:rPr lang="ru-RU" sz="2000" b="1" dirty="0">
                <a:solidFill>
                  <a:srgbClr val="FF0000"/>
                </a:solidFill>
              </a:rPr>
              <a:t>разработать </a:t>
            </a:r>
            <a:r>
              <a:rPr lang="en-US" sz="2000" b="1" dirty="0" err="1">
                <a:solidFill>
                  <a:srgbClr val="FF0000"/>
                </a:solidFill>
              </a:rPr>
              <a:t>GetObj</a:t>
            </a:r>
            <a:r>
              <a:rPr lang="en-US" sz="2000" b="1" dirty="0">
                <a:solidFill>
                  <a:srgbClr val="FF0000"/>
                </a:solidFill>
              </a:rPr>
              <a:t>(s) </a:t>
            </a:r>
            <a:r>
              <a:rPr lang="ru-RU" sz="2000" b="1" dirty="0">
                <a:solidFill>
                  <a:srgbClr val="FF0000"/>
                </a:solidFill>
              </a:rPr>
              <a:t> - </a:t>
            </a:r>
          </a:p>
          <a:p>
            <a:pPr marL="0" indent="0">
              <a:buNone/>
            </a:pPr>
            <a:r>
              <a:rPr lang="ru-RU" sz="2000" dirty="0"/>
              <a:t>// </a:t>
            </a:r>
            <a:r>
              <a:rPr lang="ru-RU" sz="2000" b="1" dirty="0">
                <a:solidFill>
                  <a:srgbClr val="FF0000"/>
                </a:solidFill>
              </a:rPr>
              <a:t>статический метод разбора строки и создания объекта </a:t>
            </a:r>
            <a:r>
              <a:rPr lang="ru-RU" sz="2000" b="1" dirty="0" err="1">
                <a:solidFill>
                  <a:srgbClr val="FF0000"/>
                </a:solidFill>
              </a:rPr>
              <a:t>ColorPoint</a:t>
            </a:r>
            <a:r>
              <a:rPr lang="ru-RU" sz="2000" b="1" dirty="0">
                <a:solidFill>
                  <a:srgbClr val="FF0000"/>
                </a:solidFill>
              </a:rPr>
              <a:t>:</a:t>
            </a:r>
            <a:endParaRPr lang="en-US" sz="20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000" dirty="0"/>
              <a:t>        }</a:t>
            </a:r>
          </a:p>
          <a:p>
            <a:pPr marL="0" indent="0">
              <a:buNone/>
            </a:pPr>
            <a:r>
              <a:rPr lang="en-US" sz="2000" dirty="0"/>
              <a:t>    </a:t>
            </a:r>
            <a:r>
              <a:rPr lang="en-US" sz="2000" dirty="0" err="1"/>
              <a:t>timer.Stop</a:t>
            </a:r>
            <a:r>
              <a:rPr lang="en-US" sz="2000" dirty="0"/>
              <a:t>();</a:t>
            </a:r>
          </a:p>
          <a:p>
            <a:pPr marL="0" indent="0">
              <a:buNone/>
            </a:pPr>
            <a:r>
              <a:rPr lang="en-US" sz="2000" dirty="0"/>
              <a:t>    </a:t>
            </a:r>
            <a:r>
              <a:rPr lang="en-US" sz="2000" dirty="0" err="1"/>
              <a:t>Console.WriteLine</a:t>
            </a:r>
            <a:r>
              <a:rPr lang="en-US" sz="2000" dirty="0"/>
              <a:t>("</a:t>
            </a:r>
            <a:r>
              <a:rPr lang="ru-RU" sz="2000" dirty="0"/>
              <a:t>Прочитаны {0} строк из файла: \</a:t>
            </a:r>
            <a:r>
              <a:rPr lang="en-US" sz="2000" dirty="0"/>
              <a:t>r</a:t>
            </a:r>
            <a:r>
              <a:rPr lang="ru-RU" sz="2000" dirty="0"/>
              <a:t>\</a:t>
            </a:r>
            <a:r>
              <a:rPr lang="en-US" sz="2000" dirty="0"/>
              <a:t>n{1}", N, path);</a:t>
            </a:r>
          </a:p>
          <a:p>
            <a:pPr marL="0" indent="0">
              <a:buNone/>
            </a:pPr>
            <a:r>
              <a:rPr lang="en-US" sz="2000" dirty="0"/>
              <a:t>    </a:t>
            </a:r>
            <a:r>
              <a:rPr lang="en-US" sz="2000" dirty="0" err="1"/>
              <a:t>Console.WriteLine</a:t>
            </a:r>
            <a:r>
              <a:rPr lang="en-US" sz="2000" dirty="0"/>
              <a:t>("</a:t>
            </a:r>
            <a:r>
              <a:rPr lang="ru-RU" sz="2000" dirty="0"/>
              <a:t>Метод: </a:t>
            </a:r>
            <a:r>
              <a:rPr lang="en-US" sz="2000" dirty="0" err="1"/>
              <a:t>ReadAllLines</a:t>
            </a:r>
            <a:r>
              <a:rPr lang="en-US" sz="2000" dirty="0"/>
              <a:t> </a:t>
            </a:r>
            <a:r>
              <a:rPr lang="ru-RU" sz="2000" dirty="0"/>
              <a:t>\</a:t>
            </a:r>
            <a:r>
              <a:rPr lang="en-US" sz="2000" dirty="0"/>
              <a:t>r\n</a:t>
            </a:r>
            <a:r>
              <a:rPr lang="ru-RU" sz="2000" dirty="0"/>
              <a:t>Время обработки: {0}", </a:t>
            </a:r>
            <a:r>
              <a:rPr lang="en-US" sz="2000" dirty="0" err="1"/>
              <a:t>timer.Elapsed</a:t>
            </a:r>
            <a:r>
              <a:rPr lang="en-US" sz="2000" dirty="0"/>
              <a:t>); </a:t>
            </a:r>
          </a:p>
          <a:p>
            <a:pPr marL="0" indent="0">
              <a:buNone/>
            </a:pPr>
            <a:r>
              <a:rPr lang="en-US" sz="2000" dirty="0"/>
              <a:t>    </a:t>
            </a:r>
            <a:r>
              <a:rPr lang="en-US" sz="2000" dirty="0" err="1"/>
              <a:t>Console.WriteLine</a:t>
            </a:r>
            <a:r>
              <a:rPr lang="en-US" sz="2000" dirty="0"/>
              <a:t>("</a:t>
            </a:r>
            <a:r>
              <a:rPr lang="ru-RU" sz="2000" dirty="0"/>
              <a:t>Время в миллисекундах: {0}", </a:t>
            </a:r>
            <a:r>
              <a:rPr lang="en-US" sz="2000" dirty="0" err="1"/>
              <a:t>timer.ElapsedMilliseconds</a:t>
            </a:r>
            <a:r>
              <a:rPr lang="en-US" sz="2000" dirty="0"/>
              <a:t>); </a:t>
            </a:r>
            <a:endParaRPr lang="ru-RU" sz="20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B4D19F-9988-4E68-9CD0-1CD2E867EAC4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123947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229600" cy="5688632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</a:rPr>
              <a:t>TODO</a:t>
            </a:r>
            <a:r>
              <a:rPr lang="ru-RU" sz="2400" dirty="0">
                <a:solidFill>
                  <a:srgbClr val="FF0000"/>
                </a:solidFill>
              </a:rPr>
              <a:t>(1)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ru-RU" sz="2400" dirty="0">
                <a:solidFill>
                  <a:srgbClr val="FF0000"/>
                </a:solidFill>
              </a:rPr>
              <a:t>Предположив, что файл велик и его нельзя выгрузить в основную память, замените метод </a:t>
            </a:r>
            <a:r>
              <a:rPr lang="en-US" sz="2400" dirty="0" err="1">
                <a:solidFill>
                  <a:srgbClr val="FF0000"/>
                </a:solidFill>
              </a:rPr>
              <a:t>File.ReadAllLines</a:t>
            </a:r>
            <a:r>
              <a:rPr lang="ru-RU" sz="2400" dirty="0">
                <a:solidFill>
                  <a:srgbClr val="FF0000"/>
                </a:solidFill>
              </a:rPr>
              <a:t>() таким кодом:  </a:t>
            </a:r>
          </a:p>
          <a:p>
            <a:pPr marL="0" indent="0">
              <a:buNone/>
            </a:pPr>
            <a:r>
              <a:rPr lang="en-US" sz="2400" dirty="0"/>
              <a:t>using (</a:t>
            </a:r>
            <a:r>
              <a:rPr lang="en-US" sz="2400" dirty="0" err="1"/>
              <a:t>StreamReader</a:t>
            </a:r>
            <a:r>
              <a:rPr lang="en-US" sz="2400" dirty="0"/>
              <a:t> </a:t>
            </a:r>
            <a:r>
              <a:rPr lang="en-US" sz="2400" dirty="0" err="1"/>
              <a:t>sr</a:t>
            </a:r>
            <a:r>
              <a:rPr lang="en-US" sz="2400" dirty="0"/>
              <a:t> = </a:t>
            </a:r>
            <a:r>
              <a:rPr lang="en-US" sz="2400" dirty="0" err="1"/>
              <a:t>File.OpenText</a:t>
            </a:r>
            <a:r>
              <a:rPr lang="en-US" sz="2400" dirty="0"/>
              <a:t>(path))     {</a:t>
            </a:r>
          </a:p>
          <a:p>
            <a:pPr marL="0" indent="0">
              <a:buNone/>
            </a:pPr>
            <a:r>
              <a:rPr lang="en-US" sz="2400" dirty="0"/>
              <a:t>    while((</a:t>
            </a:r>
            <a:r>
              <a:rPr lang="en-US" sz="2400" dirty="0" err="1"/>
              <a:t>newLine</a:t>
            </a:r>
            <a:r>
              <a:rPr lang="en-US" sz="2400" dirty="0"/>
              <a:t> = </a:t>
            </a:r>
            <a:r>
              <a:rPr lang="en-US" sz="2400" dirty="0" err="1"/>
              <a:t>sr.ReadLine</a:t>
            </a:r>
            <a:r>
              <a:rPr lang="en-US" sz="2400" dirty="0"/>
              <a:t>()) != null) {</a:t>
            </a:r>
          </a:p>
          <a:p>
            <a:pPr marL="0" indent="0">
              <a:buNone/>
            </a:pPr>
            <a:r>
              <a:rPr lang="en-US" sz="2400" dirty="0"/>
              <a:t>        </a:t>
            </a:r>
            <a:r>
              <a:rPr lang="en-US" sz="2400" dirty="0" err="1"/>
              <a:t>ColorPoint</a:t>
            </a:r>
            <a:r>
              <a:rPr lang="en-US" sz="2400" dirty="0"/>
              <a:t> </a:t>
            </a:r>
            <a:r>
              <a:rPr lang="en-US" sz="2400" dirty="0" err="1"/>
              <a:t>cp</a:t>
            </a:r>
            <a:r>
              <a:rPr lang="en-US" sz="2400" dirty="0"/>
              <a:t> = </a:t>
            </a:r>
            <a:r>
              <a:rPr lang="en-US" sz="2400" dirty="0" err="1"/>
              <a:t>GetObj</a:t>
            </a:r>
            <a:r>
              <a:rPr lang="en-US" sz="2400" dirty="0"/>
              <a:t>(</a:t>
            </a:r>
            <a:r>
              <a:rPr lang="en-US" sz="2400" dirty="0" err="1"/>
              <a:t>newLine</a:t>
            </a:r>
            <a:r>
              <a:rPr lang="en-US" sz="2400" dirty="0"/>
              <a:t>);</a:t>
            </a:r>
          </a:p>
          <a:p>
            <a:pPr marL="0" indent="0">
              <a:buNone/>
            </a:pPr>
            <a:r>
              <a:rPr lang="en-US" sz="2400" dirty="0"/>
              <a:t>// </a:t>
            </a:r>
            <a:r>
              <a:rPr lang="en-US" sz="2400" dirty="0">
                <a:solidFill>
                  <a:srgbClr val="FF0000"/>
                </a:solidFill>
              </a:rPr>
              <a:t>TODO</a:t>
            </a:r>
            <a:r>
              <a:rPr lang="ru-RU" sz="2400" dirty="0">
                <a:solidFill>
                  <a:srgbClr val="FF0000"/>
                </a:solidFill>
              </a:rPr>
              <a:t>(2)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ru-RU" sz="2400" dirty="0">
                <a:solidFill>
                  <a:srgbClr val="FF0000"/>
                </a:solidFill>
              </a:rPr>
              <a:t>Обработать каждый отдельный объект, собрав сведения о</a:t>
            </a:r>
            <a:r>
              <a:rPr lang="en-US" sz="2400" dirty="0">
                <a:solidFill>
                  <a:srgbClr val="FF0000"/>
                </a:solidFill>
              </a:rPr>
              <a:t> </a:t>
            </a:r>
            <a:r>
              <a:rPr lang="ru-RU" sz="2400" dirty="0">
                <a:solidFill>
                  <a:srgbClr val="FF0000"/>
                </a:solidFill>
              </a:rPr>
              <a:t>количествах точек разных цветов</a:t>
            </a:r>
            <a:endParaRPr lang="en-US" sz="24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400" dirty="0"/>
              <a:t>        }</a:t>
            </a:r>
          </a:p>
          <a:p>
            <a:pPr marL="0" indent="0">
              <a:buNone/>
            </a:pPr>
            <a:r>
              <a:rPr lang="en-US" sz="2400" dirty="0">
                <a:solidFill>
                  <a:srgbClr val="FF0000"/>
                </a:solidFill>
              </a:rPr>
              <a:t>TODO</a:t>
            </a:r>
            <a:r>
              <a:rPr lang="ru-RU" sz="2400" dirty="0">
                <a:solidFill>
                  <a:srgbClr val="FF0000"/>
                </a:solidFill>
              </a:rPr>
              <a:t>(3)</a:t>
            </a:r>
            <a:r>
              <a:rPr lang="en-US" sz="2400" dirty="0">
                <a:solidFill>
                  <a:srgbClr val="FF0000"/>
                </a:solidFill>
              </a:rPr>
              <a:t>: </a:t>
            </a:r>
            <a:r>
              <a:rPr lang="ru-RU" sz="2400" dirty="0">
                <a:solidFill>
                  <a:srgbClr val="FF0000"/>
                </a:solidFill>
              </a:rPr>
              <a:t>Дополнить программу созданием массива из </a:t>
            </a:r>
            <a:r>
              <a:rPr lang="en-US" sz="2400" dirty="0" err="1">
                <a:solidFill>
                  <a:srgbClr val="FF0000"/>
                </a:solidFill>
              </a:rPr>
              <a:t>ColorPoint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  <a:r>
              <a:rPr lang="en-US" sz="2400" dirty="0">
                <a:solidFill>
                  <a:srgbClr val="FF0000"/>
                </a:solidFill>
              </a:rPr>
              <a:t>colors</a:t>
            </a:r>
            <a:r>
              <a:rPr lang="ru-RU" sz="2400" dirty="0">
                <a:solidFill>
                  <a:srgbClr val="FF0000"/>
                </a:solidFill>
              </a:rPr>
              <a:t>.</a:t>
            </a:r>
            <a:r>
              <a:rPr lang="en-US" sz="2400" dirty="0">
                <a:solidFill>
                  <a:srgbClr val="FF0000"/>
                </a:solidFill>
              </a:rPr>
              <a:t>Length </a:t>
            </a:r>
            <a:r>
              <a:rPr lang="ru-RU" sz="2400" dirty="0">
                <a:solidFill>
                  <a:srgbClr val="FF0000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(</a:t>
            </a:r>
            <a:r>
              <a:rPr lang="ru-RU" sz="2400" dirty="0">
                <a:solidFill>
                  <a:srgbClr val="FF0000"/>
                </a:solidFill>
              </a:rPr>
              <a:t>из 15-ти) списков типа </a:t>
            </a:r>
            <a:r>
              <a:rPr lang="en-US" sz="2400" dirty="0">
                <a:solidFill>
                  <a:srgbClr val="FF0000"/>
                </a:solidFill>
              </a:rPr>
              <a:t>List&lt;</a:t>
            </a:r>
            <a:r>
              <a:rPr lang="en-US" sz="2400" dirty="0" err="1">
                <a:solidFill>
                  <a:srgbClr val="FF0000"/>
                </a:solidFill>
              </a:rPr>
              <a:t>ColorPoint</a:t>
            </a:r>
            <a:r>
              <a:rPr lang="en-US" sz="2400" dirty="0">
                <a:solidFill>
                  <a:srgbClr val="FF0000"/>
                </a:solidFill>
              </a:rPr>
              <a:t>&gt;</a:t>
            </a:r>
            <a:r>
              <a:rPr lang="ru-RU" sz="2400" dirty="0">
                <a:solidFill>
                  <a:srgbClr val="FF0000"/>
                </a:solidFill>
              </a:rPr>
              <a:t>. В каждый список поместить  точки (объекты) одного цвета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1B4D19F-9988-4E68-9CD0-1CD2E867EAC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17254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2. Алфавит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01EB21-FC20-4571-AC47-859CABA85CB9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323528" y="908720"/>
            <a:ext cx="8424936" cy="17543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Программа при каждом запуске записывает в конец файла байт с кодом очередной прописной буквы латинского алфавита до тех пор, пока в файле не будет представлен весь алфавит от </a:t>
            </a:r>
            <a:r>
              <a:rPr lang="en-US" dirty="0"/>
              <a:t>A</a:t>
            </a:r>
            <a:r>
              <a:rPr lang="ru-RU" dirty="0"/>
              <a:t> до </a:t>
            </a:r>
            <a:r>
              <a:rPr lang="en-US" dirty="0"/>
              <a:t>Z</a:t>
            </a:r>
            <a:r>
              <a:rPr lang="ru-RU" dirty="0"/>
              <a:t>. После записи буквы вывести все буквы из файла на печать.  По условию задачи файл нельзя целиком прочитать в основную память, то есть читать и записывать нужно отдельные байты с кодами букв.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941153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4064</TotalTime>
  <Words>2286</Words>
  <Application>Microsoft Office PowerPoint</Application>
  <PresentationFormat>Экран (4:3)</PresentationFormat>
  <Paragraphs>246</Paragraphs>
  <Slides>21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6" baseType="lpstr">
      <vt:lpstr>Arial</vt:lpstr>
      <vt:lpstr>Calibri</vt:lpstr>
      <vt:lpstr>Consolas</vt:lpstr>
      <vt:lpstr>Segoe UI</vt:lpstr>
      <vt:lpstr>Тема Office</vt:lpstr>
      <vt:lpstr>Модуль 3, практическое занятие 6a</vt:lpstr>
      <vt:lpstr>Задача 1. Окрашенная точка</vt:lpstr>
      <vt:lpstr>Задача 1</vt:lpstr>
      <vt:lpstr>Задача 1</vt:lpstr>
      <vt:lpstr>Результаты в файле ..\..\..\..\MyTest.txt</vt:lpstr>
      <vt:lpstr>Задание к задаче 1</vt:lpstr>
      <vt:lpstr>Презентация PowerPoint</vt:lpstr>
      <vt:lpstr>Презентация PowerPoint</vt:lpstr>
      <vt:lpstr>Задача 2. Алфавит</vt:lpstr>
      <vt:lpstr>Задача 2. Алфавит (разобрали на лекции) </vt:lpstr>
      <vt:lpstr>К задаче 2</vt:lpstr>
      <vt:lpstr>Презентация PowerPoint</vt:lpstr>
      <vt:lpstr>Задача 4. Байтовые потоки и BitConverter </vt:lpstr>
      <vt:lpstr>Задача 4. Байтовые потоки и BitConverter </vt:lpstr>
      <vt:lpstr>Задача 4_2</vt:lpstr>
      <vt:lpstr>Задача 5</vt:lpstr>
      <vt:lpstr>Пример оконной формы</vt:lpstr>
      <vt:lpstr>Задача 5</vt:lpstr>
      <vt:lpstr>Задача 5</vt:lpstr>
      <vt:lpstr>Задание к задаче 5</vt:lpstr>
      <vt:lpstr>Домашняя работа</vt:lpstr>
    </vt:vector>
  </TitlesOfParts>
  <Company>ГУ-ВШЭ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Студент ГУ-ВШЭ</dc:creator>
  <cp:lastModifiedBy>Дударев Виктор Анатольевич</cp:lastModifiedBy>
  <cp:revision>122</cp:revision>
  <dcterms:created xsi:type="dcterms:W3CDTF">2011-05-23T09:26:40Z</dcterms:created>
  <dcterms:modified xsi:type="dcterms:W3CDTF">2022-02-12T22:35:18Z</dcterms:modified>
</cp:coreProperties>
</file>