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7" r:id="rId2"/>
    <p:sldId id="285" r:id="rId3"/>
    <p:sldId id="266" r:id="rId4"/>
    <p:sldId id="270" r:id="rId5"/>
    <p:sldId id="314" r:id="rId6"/>
    <p:sldId id="308" r:id="rId7"/>
    <p:sldId id="309" r:id="rId8"/>
    <p:sldId id="310" r:id="rId9"/>
    <p:sldId id="311" r:id="rId10"/>
    <p:sldId id="267" r:id="rId11"/>
    <p:sldId id="271" r:id="rId12"/>
    <p:sldId id="307" r:id="rId13"/>
    <p:sldId id="269" r:id="rId14"/>
    <p:sldId id="290" r:id="rId15"/>
    <p:sldId id="274" r:id="rId16"/>
    <p:sldId id="312" r:id="rId17"/>
    <p:sldId id="277" r:id="rId18"/>
    <p:sldId id="278" r:id="rId19"/>
    <p:sldId id="295" r:id="rId20"/>
    <p:sldId id="296" r:id="rId21"/>
    <p:sldId id="297" r:id="rId22"/>
    <p:sldId id="298" r:id="rId23"/>
    <p:sldId id="299" r:id="rId24"/>
    <p:sldId id="300" r:id="rId25"/>
    <p:sldId id="302" r:id="rId26"/>
    <p:sldId id="303" r:id="rId27"/>
    <p:sldId id="305" r:id="rId28"/>
    <p:sldId id="319" r:id="rId29"/>
    <p:sldId id="313" r:id="rId30"/>
    <p:sldId id="282" r:id="rId31"/>
    <p:sldId id="315" r:id="rId32"/>
    <p:sldId id="316" r:id="rId33"/>
    <p:sldId id="306" r:id="rId34"/>
    <p:sldId id="317" r:id="rId35"/>
    <p:sldId id="318" r:id="rId36"/>
    <p:sldId id="292" r:id="rId37"/>
    <p:sldId id="293" r:id="rId38"/>
    <p:sldId id="294" r:id="rId39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  <a:srgbClr val="990000"/>
    <a:srgbClr val="FF99CC"/>
    <a:srgbClr val="FF66FF"/>
    <a:srgbClr val="EFC3CC"/>
    <a:srgbClr val="0000FF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7994DC9-0065-428E-A265-6D61156AFC40}" v="3" dt="2019-10-24T16:23:29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41" autoAdjust="0"/>
    <p:restoredTop sz="92473"/>
  </p:normalViewPr>
  <p:slideViewPr>
    <p:cSldViewPr>
      <p:cViewPr varScale="1">
        <p:scale>
          <a:sx n="90" d="100"/>
          <a:sy n="90" d="100"/>
        </p:scale>
        <p:origin x="69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32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EA2994DE-4570-4EB5-AD34-9C22147E9200}"/>
    <pc:docChg chg="custSel modSld sldOrd">
      <pc:chgData name="Olga Maksimenkova" userId="f2714537069f5c5f" providerId="LiveId" clId="{EA2994DE-4570-4EB5-AD34-9C22147E9200}" dt="2019-10-24T18:37:48.369" v="187" actId="2711"/>
      <pc:docMkLst>
        <pc:docMk/>
      </pc:docMkLst>
      <pc:sldChg chg="delSp">
        <pc:chgData name="Olga Maksimenkova" userId="f2714537069f5c5f" providerId="LiveId" clId="{EA2994DE-4570-4EB5-AD34-9C22147E9200}" dt="2019-10-24T16:16:59.679" v="0"/>
        <pc:sldMkLst>
          <pc:docMk/>
          <pc:sldMk cId="0" sldId="257"/>
        </pc:sldMkLst>
        <pc:spChg chg="del">
          <ac:chgData name="Olga Maksimenkova" userId="f2714537069f5c5f" providerId="LiveId" clId="{EA2994DE-4570-4EB5-AD34-9C22147E9200}" dt="2019-10-24T16:16:59.679" v="0"/>
          <ac:spMkLst>
            <pc:docMk/>
            <pc:sldMk cId="0" sldId="257"/>
            <ac:spMk id="2" creationId="{F5D791DF-7304-114A-B40B-F607DAEB8D55}"/>
          </ac:spMkLst>
        </pc:spChg>
      </pc:sldChg>
      <pc:sldChg chg="ord">
        <pc:chgData name="Olga Maksimenkova" userId="f2714537069f5c5f" providerId="LiveId" clId="{EA2994DE-4570-4EB5-AD34-9C22147E9200}" dt="2019-10-24T16:23:29.697" v="140"/>
        <pc:sldMkLst>
          <pc:docMk/>
          <pc:sldMk cId="2264460765" sldId="282"/>
        </pc:sldMkLst>
      </pc:sldChg>
      <pc:sldChg chg="addSp modSp">
        <pc:chgData name="Olga Maksimenkova" userId="f2714537069f5c5f" providerId="LiveId" clId="{EA2994DE-4570-4EB5-AD34-9C22147E9200}" dt="2019-10-24T18:37:48.369" v="187" actId="2711"/>
        <pc:sldMkLst>
          <pc:docMk/>
          <pc:sldMk cId="3851040887" sldId="285"/>
        </pc:sldMkLst>
        <pc:spChg chg="mod">
          <ac:chgData name="Olga Maksimenkova" userId="f2714537069f5c5f" providerId="LiveId" clId="{EA2994DE-4570-4EB5-AD34-9C22147E9200}" dt="2019-10-24T18:37:48.369" v="187" actId="2711"/>
          <ac:spMkLst>
            <pc:docMk/>
            <pc:sldMk cId="3851040887" sldId="285"/>
            <ac:spMk id="4" creationId="{00000000-0000-0000-0000-000000000000}"/>
          </ac:spMkLst>
        </pc:spChg>
        <pc:spChg chg="add">
          <ac:chgData name="Olga Maksimenkova" userId="f2714537069f5c5f" providerId="LiveId" clId="{EA2994DE-4570-4EB5-AD34-9C22147E9200}" dt="2019-10-24T16:17:02.086" v="1"/>
          <ac:spMkLst>
            <pc:docMk/>
            <pc:sldMk cId="3851040887" sldId="285"/>
            <ac:spMk id="43" creationId="{E02A3993-C9D7-476C-96EF-16E8E37C737B}"/>
          </ac:spMkLst>
        </pc:spChg>
      </pc:sldChg>
      <pc:sldChg chg="ord">
        <pc:chgData name="Olga Maksimenkova" userId="f2714537069f5c5f" providerId="LiveId" clId="{EA2994DE-4570-4EB5-AD34-9C22147E9200}" dt="2019-10-24T16:23:29.697" v="140"/>
        <pc:sldMkLst>
          <pc:docMk/>
          <pc:sldMk cId="812066635" sldId="306"/>
        </pc:sldMkLst>
      </pc:sldChg>
      <pc:sldChg chg="modSp">
        <pc:chgData name="Olga Maksimenkova" userId="f2714537069f5c5f" providerId="LiveId" clId="{EA2994DE-4570-4EB5-AD34-9C22147E9200}" dt="2019-10-24T16:19:38.578" v="139" actId="5793"/>
        <pc:sldMkLst>
          <pc:docMk/>
          <pc:sldMk cId="2474210859" sldId="312"/>
        </pc:sldMkLst>
        <pc:spChg chg="mod">
          <ac:chgData name="Olga Maksimenkova" userId="f2714537069f5c5f" providerId="LiveId" clId="{EA2994DE-4570-4EB5-AD34-9C22147E9200}" dt="2019-10-24T16:19:38.578" v="139" actId="5793"/>
          <ac:spMkLst>
            <pc:docMk/>
            <pc:sldMk cId="2474210859" sldId="312"/>
            <ac:spMk id="4" creationId="{00000000-0000-0000-0000-000000000000}"/>
          </ac:spMkLst>
        </pc:spChg>
      </pc:sldChg>
      <pc:sldChg chg="modSp ord">
        <pc:chgData name="Olga Maksimenkova" userId="f2714537069f5c5f" providerId="LiveId" clId="{EA2994DE-4570-4EB5-AD34-9C22147E9200}" dt="2019-10-24T18:04:55.037" v="169" actId="20577"/>
        <pc:sldMkLst>
          <pc:docMk/>
          <pc:sldMk cId="1493983454" sldId="315"/>
        </pc:sldMkLst>
        <pc:spChg chg="mod">
          <ac:chgData name="Olga Maksimenkova" userId="f2714537069f5c5f" providerId="LiveId" clId="{EA2994DE-4570-4EB5-AD34-9C22147E9200}" dt="2019-10-24T18:04:55.037" v="169" actId="20577"/>
          <ac:spMkLst>
            <pc:docMk/>
            <pc:sldMk cId="1493983454" sldId="315"/>
            <ac:spMk id="4" creationId="{53651764-A70C-4D16-A9B1-22BE444CF08E}"/>
          </ac:spMkLst>
        </pc:spChg>
      </pc:sldChg>
      <pc:sldChg chg="modSp ord">
        <pc:chgData name="Olga Maksimenkova" userId="f2714537069f5c5f" providerId="LiveId" clId="{EA2994DE-4570-4EB5-AD34-9C22147E9200}" dt="2019-10-24T18:07:46.919" v="186" actId="113"/>
        <pc:sldMkLst>
          <pc:docMk/>
          <pc:sldMk cId="1139581586" sldId="316"/>
        </pc:sldMkLst>
        <pc:spChg chg="mod">
          <ac:chgData name="Olga Maksimenkova" userId="f2714537069f5c5f" providerId="LiveId" clId="{EA2994DE-4570-4EB5-AD34-9C22147E9200}" dt="2019-10-24T18:07:46.919" v="186" actId="113"/>
          <ac:spMkLst>
            <pc:docMk/>
            <pc:sldMk cId="1139581586" sldId="316"/>
            <ac:spMk id="24" creationId="{00000000-0000-0000-0000-000000000000}"/>
          </ac:spMkLst>
        </pc:spChg>
      </pc:sldChg>
      <pc:sldChg chg="ord">
        <pc:chgData name="Olga Maksimenkova" userId="f2714537069f5c5f" providerId="LiveId" clId="{EA2994DE-4570-4EB5-AD34-9C22147E9200}" dt="2019-10-24T16:23:29.697" v="140"/>
        <pc:sldMkLst>
          <pc:docMk/>
          <pc:sldMk cId="4102706202" sldId="317"/>
        </pc:sldMkLst>
      </pc:sldChg>
      <pc:sldChg chg="ord">
        <pc:chgData name="Olga Maksimenkova" userId="f2714537069f5c5f" providerId="LiveId" clId="{EA2994DE-4570-4EB5-AD34-9C22147E9200}" dt="2019-10-24T16:23:29.697" v="140"/>
        <pc:sldMkLst>
          <pc:docMk/>
          <pc:sldMk cId="604822782" sldId="31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845FF39-A83C-405E-BDE9-5480706D77D5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2B21870-94DE-4BB4-BC64-CADF1819E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25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41FA83B-28A9-4FDC-B59D-FBD241B95A96}" type="datetimeFigureOut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8B05704-6052-4807-91A6-F82DD3634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7120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30E7D06-5BA4-43CD-A89E-DD8580B7CC4A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76094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BDF17-40C6-4D19-A30C-E02F85280653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FC54C-1070-4CB7-A6DB-42D4DC481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7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1F351-453D-4720-AD59-83727A1E4DAA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DCE4C-C4A8-44AC-B2BD-CBC4ED29D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1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E5ABC-5B7C-4139-9547-B86399F95900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B5489-23E2-466F-94FF-9A819A60D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678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6452-75C2-4B2E-AE61-DD036ACDEE55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DA7E3-521D-4767-BE04-6FE7BC283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59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C97C6-49C8-4DE2-92E4-09685E40CF21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EA369-067B-46F1-95D8-DF0EFC8B8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5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0B2B8-CBDB-4429-BD92-40FD8F8671E9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C44BE-D349-4F62-8102-45E9088C3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2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38247-10FB-4894-99FD-9849C162A878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AFBF-0B22-453D-9A06-54D8E9441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86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77762-1D5B-468E-BF21-F04173DEFA1B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1B130-6B4A-4814-8234-0D00F328B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98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21E61-3F4E-4CE8-AA64-51D09D3CD683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49AC1-7B71-4461-B9A9-765B7AFC4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4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AF5C6-6FEB-4A35-A4A2-B019A0556E75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24EC1-DDE2-4C55-9401-3634A00CF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6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2EFFD-331B-4C69-81D1-7FCECA901D89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F452A-AAFE-4CD3-BCF6-D41924F19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3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030CA-F448-4063-A232-643107BF4DAB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3CC22-3613-47F8-BAF6-89997D26C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3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2DD272C3-DA1B-4933-A264-3FA3EF495BDC}" type="datetime1">
              <a:rPr lang="ru-RU"/>
              <a:pPr>
                <a:defRPr/>
              </a:pPr>
              <a:t>29.09.2021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760D991-14ED-46E5-90A6-E37879E07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api/system.io.file.writealllines?view=net-5.0" TargetMode="External"/><Relationship Id="rId2" Type="http://schemas.openxmlformats.org/officeDocument/2006/relationships/hyperlink" Target="https://docs.microsoft.com/ru-ru/dotnet/api/system.io.file.writealltext?view=net-5.0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csharp/programming-guide/array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array?view=net-5.0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Модуль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5b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cs typeface="Arial" charset="0"/>
              </a:rPr>
              <a:t>Дисциплина «Программирование»	В.В. </a:t>
            </a:r>
            <a:r>
              <a:rPr lang="ru-RU" dirty="0" err="1">
                <a:cs typeface="Arial" charset="0"/>
              </a:rPr>
              <a:t>Подбельский</a:t>
            </a:r>
            <a:r>
              <a:rPr lang="ru-RU" dirty="0">
                <a:cs typeface="Arial" charset="0"/>
              </a:rPr>
              <a:t>, О.В. </a:t>
            </a:r>
            <a:r>
              <a:rPr lang="ru-RU" dirty="0" err="1">
                <a:cs typeface="Arial" charset="0"/>
              </a:rPr>
              <a:t>Максименкова</a:t>
            </a:r>
            <a:endParaRPr lang="ru-RU" dirty="0">
              <a:cs typeface="Arial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262856" y="4038600"/>
            <a:ext cx="6509544" cy="16002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Многомерные массивы</a:t>
            </a:r>
          </a:p>
          <a:p>
            <a:pPr eaLnBrk="1" hangingPunct="1">
              <a:defRPr/>
            </a:pPr>
            <a:r>
              <a:rPr lang="ru-RU" sz="2800" b="1">
                <a:solidFill>
                  <a:srgbClr val="009900"/>
                </a:solidFill>
              </a:rPr>
              <a:t>Массивы массивов</a:t>
            </a: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r>
              <a:rPr lang="ru-RU" sz="2800" b="1" dirty="0">
                <a:solidFill>
                  <a:srgbClr val="009900"/>
                </a:solidFill>
              </a:rPr>
              <a:t>Отладка программы</a:t>
            </a: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381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0BF099F-D427-4930-84C9-98950188E8E7}" type="slidenum">
              <a:rPr lang="ru-RU" smtClean="0"/>
              <a:pPr eaLnBrk="1" hangingPunct="1"/>
              <a:t>10</a:t>
            </a:fld>
            <a:endParaRPr lang="ru-RU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304800" y="774700"/>
            <a:ext cx="8305800" cy="369331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Ввести положительные значения N и M. Построить двумерный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целочисленный массив (матрицу) с размерами N на M, элементы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которого a[i, j] = (i+1)*(2*j+1), для i от 0 до (N-1), </a:t>
            </a: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 от 0 до (M-1).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Вывести матрицу в виде таблицы, а также значения свойств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Rank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Length. 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N, M;    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размеры массива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массив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цикл для повторения решения</a:t>
            </a:r>
            <a:endParaRPr lang="ru-RU" b="1" dirty="0"/>
          </a:p>
        </p:txBody>
      </p:sp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304800" y="4800600"/>
            <a:ext cx="8305800" cy="147732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ru-RU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клавишу ESC"</a:t>
            </a:r>
            <a:r>
              <a:rPr lang="ru-RU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.ReadKey(</a:t>
            </a:r>
            <a:r>
              <a:rPr lang="en-US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.Escape);</a:t>
            </a:r>
          </a:p>
          <a:p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5D84AC-AA71-4E84-B1B1-CE8C36ADF34C}" type="slidenum">
              <a:rPr lang="ru-RU" smtClean="0"/>
              <a:pPr eaLnBrk="1" hangingPunct="1"/>
              <a:t>11</a:t>
            </a:fld>
            <a:endParaRPr lang="ru-RU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228600" y="865287"/>
            <a:ext cx="8686800" cy="501675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число строк (N&gt;0):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|| N == 0);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число столбцов (M&gt;0):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M) || M == 0);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[N, M];</a:t>
            </a:r>
          </a:p>
          <a:p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M;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[i, j] = (i + 1) * (2 * j + 1);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заполняем матрицу по правилу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ar.Length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ar.Length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ar.Rank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ar.Rank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Элементы массива:"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i++, </a:t>
            </a:r>
            <a:r>
              <a:rPr lang="nn-NO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.WriteLine())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M;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"{0,3}"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j]);</a:t>
            </a:r>
            <a:endParaRPr lang="ru-RU" sz="1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800" dirty="0"/>
              <a:t>Формирование матрицы вынести в отдельный метод.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Написать метод, заменяющий в квадратной матрице, переданной в качестве параметра, все элементы, стоящие под побочной диагональю нулями. Если матрица не квадратная, никаких действий не производить.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Применить метод к матрице, сформированной в </a:t>
            </a:r>
            <a:r>
              <a:rPr lang="ru-RU" sz="1800"/>
              <a:t>задаче 2. </a:t>
            </a:r>
            <a:r>
              <a:rPr lang="ru-RU" sz="1800" dirty="0"/>
              <a:t>Результат вывести на экран.</a:t>
            </a:r>
            <a:endParaRPr lang="en-US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3389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69498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FF5FAC5-760D-41F0-90D3-9C27B586980C}" type="slidenum">
              <a:rPr lang="ru-RU" smtClean="0"/>
              <a:pPr eaLnBrk="1" hangingPunct="1"/>
              <a:t>13</a:t>
            </a:fld>
            <a:endParaRPr lang="ru-RU"/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152400" y="733534"/>
            <a:ext cx="8839200" cy="427809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Определить массив массивов для представления треугольника Паскаля.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0-й элемент - массив из одного элемента со значением С(0,0)=1,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1-й элемент - массив из 2-х элементов С(1,0)=С(1,1)=1.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2-й элемент - массив из 3-х элементов С(2,0)=С(2,2)=1, С(2,1)=2...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n-й элемент - массив из n+1 элементов: С(n,0)=С(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n,n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)=1,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 С(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n,k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)=C(n-1,k-1)+C(n-1,k). 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Вводя неотрицательные значение n, построить массив-массивов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 значениями биномиальных коэффициентов и вывести его на экран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 помощью циклов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размещая значения элементов каждого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массива нижнего уровня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 отдельной строке...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массив ссылок на массив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цикл для повторения решения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{</a:t>
            </a:r>
            <a:endParaRPr lang="ru-RU" sz="1600" b="1" dirty="0"/>
          </a:p>
        </p:txBody>
      </p:sp>
      <p:sp>
        <p:nvSpPr>
          <p:cNvPr id="13317" name="Прямоугольник 4"/>
          <p:cNvSpPr>
            <a:spLocks noChangeArrowheads="1"/>
          </p:cNvSpPr>
          <p:nvPr/>
        </p:nvSpPr>
        <p:spPr bwMode="auto">
          <a:xfrm>
            <a:off x="152400" y="5334000"/>
            <a:ext cx="8839200" cy="132343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клавишу ESC"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grpSp>
        <p:nvGrpSpPr>
          <p:cNvPr id="65" name="Группа 64"/>
          <p:cNvGrpSpPr/>
          <p:nvPr/>
        </p:nvGrpSpPr>
        <p:grpSpPr>
          <a:xfrm>
            <a:off x="1371600" y="1219200"/>
            <a:ext cx="6781800" cy="4419600"/>
            <a:chOff x="1447800" y="1295400"/>
            <a:chExt cx="5486400" cy="4191000"/>
          </a:xfrm>
        </p:grpSpPr>
        <p:grpSp>
          <p:nvGrpSpPr>
            <p:cNvPr id="5" name="Группа 16"/>
            <p:cNvGrpSpPr/>
            <p:nvPr/>
          </p:nvGrpSpPr>
          <p:grpSpPr>
            <a:xfrm>
              <a:off x="1447800" y="1295400"/>
              <a:ext cx="533400" cy="2057400"/>
              <a:chOff x="2133600" y="1447800"/>
              <a:chExt cx="533400" cy="2057400"/>
            </a:xfrm>
            <a:solidFill>
              <a:schemeClr val="bg1"/>
            </a:solidFill>
          </p:grpSpPr>
          <p:sp>
            <p:nvSpPr>
              <p:cNvPr id="10" name="Прямоугольник 9"/>
              <p:cNvSpPr/>
              <p:nvPr/>
            </p:nvSpPr>
            <p:spPr bwMode="auto">
              <a:xfrm>
                <a:off x="2133600" y="14478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 bwMode="auto">
              <a:xfrm>
                <a:off x="2133600" y="21336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 bwMode="auto">
              <a:xfrm>
                <a:off x="2133600" y="28194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5" name="Прямоугольник 14"/>
            <p:cNvSpPr/>
            <p:nvPr/>
          </p:nvSpPr>
          <p:spPr bwMode="auto">
            <a:xfrm>
              <a:off x="1460500" y="4800600"/>
              <a:ext cx="533400" cy="6858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 bwMode="auto">
            <a:xfrm>
              <a:off x="4800600" y="13716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grpSp>
          <p:nvGrpSpPr>
            <p:cNvPr id="17" name="Группа 37"/>
            <p:cNvGrpSpPr/>
            <p:nvPr/>
          </p:nvGrpSpPr>
          <p:grpSpPr>
            <a:xfrm>
              <a:off x="4495800" y="2057400"/>
              <a:ext cx="1371600" cy="533400"/>
              <a:chOff x="3124200" y="2209800"/>
              <a:chExt cx="1371600" cy="533400"/>
            </a:xfrm>
            <a:solidFill>
              <a:schemeClr val="bg1"/>
            </a:solidFill>
          </p:grpSpPr>
          <p:sp>
            <p:nvSpPr>
              <p:cNvPr id="21" name="Прямоугольник 20"/>
              <p:cNvSpPr/>
              <p:nvPr/>
            </p:nvSpPr>
            <p:spPr bwMode="auto">
              <a:xfrm>
                <a:off x="3124200" y="2209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ru-RU" dirty="0"/>
                  <a:t>1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 bwMode="auto">
              <a:xfrm>
                <a:off x="3810000" y="2209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</p:grpSp>
        <p:grpSp>
          <p:nvGrpSpPr>
            <p:cNvPr id="18" name="Группа 38"/>
            <p:cNvGrpSpPr/>
            <p:nvPr/>
          </p:nvGrpSpPr>
          <p:grpSpPr>
            <a:xfrm>
              <a:off x="4114800" y="2743200"/>
              <a:ext cx="2057400" cy="533400"/>
              <a:chOff x="3124200" y="2971800"/>
              <a:chExt cx="2057400" cy="533400"/>
            </a:xfrm>
            <a:solidFill>
              <a:schemeClr val="bg1"/>
            </a:solidFill>
          </p:grpSpPr>
          <p:sp>
            <p:nvSpPr>
              <p:cNvPr id="24" name="Прямоугольник 23"/>
              <p:cNvSpPr/>
              <p:nvPr/>
            </p:nvSpPr>
            <p:spPr bwMode="auto">
              <a:xfrm>
                <a:off x="31242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  <p:sp>
            <p:nvSpPr>
              <p:cNvPr id="25" name="Прямоугольник 24"/>
              <p:cNvSpPr/>
              <p:nvPr/>
            </p:nvSpPr>
            <p:spPr bwMode="auto">
              <a:xfrm>
                <a:off x="38100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2</a:t>
                </a:r>
              </a:p>
            </p:txBody>
          </p:sp>
          <p:sp>
            <p:nvSpPr>
              <p:cNvPr id="26" name="Прямоугольник 25"/>
              <p:cNvSpPr/>
              <p:nvPr/>
            </p:nvSpPr>
            <p:spPr bwMode="auto">
              <a:xfrm>
                <a:off x="44958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ru-RU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1</a:t>
                </a:r>
              </a:p>
            </p:txBody>
          </p:sp>
        </p:grpSp>
        <p:sp>
          <p:nvSpPr>
            <p:cNvPr id="33" name="Прямоугольник 32"/>
            <p:cNvSpPr/>
            <p:nvPr/>
          </p:nvSpPr>
          <p:spPr bwMode="auto">
            <a:xfrm>
              <a:off x="3505200" y="48768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sp>
          <p:nvSpPr>
            <p:cNvPr id="34" name="Прямоугольник 33"/>
            <p:cNvSpPr/>
            <p:nvPr/>
          </p:nvSpPr>
          <p:spPr bwMode="auto">
            <a:xfrm>
              <a:off x="4876800" y="48768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dirty="0"/>
                <a:t>…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 bwMode="auto">
            <a:xfrm>
              <a:off x="5562600" y="48768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dirty="0"/>
                <a:t>2</a:t>
              </a: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 bwMode="auto">
            <a:xfrm>
              <a:off x="6248400" y="48768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1</a:t>
              </a:r>
            </a:p>
          </p:txBody>
        </p:sp>
        <p:cxnSp>
          <p:nvCxnSpPr>
            <p:cNvPr id="52" name="Прямая со стрелкой 51"/>
            <p:cNvCxnSpPr>
              <a:stCxn id="10" idx="3"/>
              <a:endCxn id="19" idx="1"/>
            </p:cNvCxnSpPr>
            <p:nvPr/>
          </p:nvCxnSpPr>
          <p:spPr bwMode="auto">
            <a:xfrm>
              <a:off x="1981200" y="1638300"/>
              <a:ext cx="2819400" cy="0"/>
            </a:xfrm>
            <a:prstGeom prst="straightConnector1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>
              <a:stCxn id="11" idx="3"/>
              <a:endCxn id="21" idx="1"/>
            </p:cNvCxnSpPr>
            <p:nvPr/>
          </p:nvCxnSpPr>
          <p:spPr bwMode="auto">
            <a:xfrm>
              <a:off x="1981200" y="2324100"/>
              <a:ext cx="2514600" cy="0"/>
            </a:xfrm>
            <a:prstGeom prst="straightConnector1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12" idx="3"/>
              <a:endCxn id="24" idx="1"/>
            </p:cNvCxnSpPr>
            <p:nvPr/>
          </p:nvCxnSpPr>
          <p:spPr bwMode="auto">
            <a:xfrm>
              <a:off x="1981200" y="3009900"/>
              <a:ext cx="2133600" cy="0"/>
            </a:xfrm>
            <a:prstGeom prst="straightConnector1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 bwMode="auto">
            <a:xfrm>
              <a:off x="4191000" y="4876800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rPr>
                <a:t>2</a:t>
              </a:r>
            </a:p>
          </p:txBody>
        </p:sp>
        <p:cxnSp>
          <p:nvCxnSpPr>
            <p:cNvPr id="55" name="Прямая со стрелкой 54"/>
            <p:cNvCxnSpPr>
              <a:stCxn id="15" idx="3"/>
              <a:endCxn id="33" idx="1"/>
            </p:cNvCxnSpPr>
            <p:nvPr/>
          </p:nvCxnSpPr>
          <p:spPr bwMode="auto">
            <a:xfrm>
              <a:off x="1993900" y="5143500"/>
              <a:ext cx="1511300" cy="0"/>
            </a:xfrm>
            <a:prstGeom prst="straightConnector1">
              <a:avLst/>
            </a:prstGeom>
            <a:solidFill>
              <a:schemeClr val="bg1"/>
            </a:solidFill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57" name="Прямоугольник 56"/>
            <p:cNvSpPr/>
            <p:nvPr/>
          </p:nvSpPr>
          <p:spPr bwMode="auto">
            <a:xfrm>
              <a:off x="3429000" y="3505199"/>
              <a:ext cx="685800" cy="533400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ru-RU" sz="4000" b="1" dirty="0"/>
                <a:t>…</a:t>
              </a:r>
              <a:endParaRPr kumimoji="0" lang="ru-RU" sz="4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E286039-5C6A-4F37-9B0D-4236D13CDDA3}" type="slidenum">
              <a:rPr lang="ru-RU" smtClean="0"/>
              <a:pPr eaLnBrk="1" hangingPunct="1"/>
              <a:t>15</a:t>
            </a:fld>
            <a:endParaRPr lang="ru-RU"/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266700" y="1068625"/>
            <a:ext cx="8610600" cy="477053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do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n: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|| n &lt; 0);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 + 1][];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объект - массив пустых ссылок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paskal.GetType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()="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paskal.GetType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paskal.Length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 {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[i] =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[i + 1];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объект - массив элементов типа </a:t>
            </a:r>
            <a:r>
              <a:rPr lang="ru-RU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paskal[i][0] = paskal[i][i] = 1;</a:t>
            </a:r>
          </a:p>
          <a:p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nb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b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1; j &lt; i; j++)</a:t>
            </a:r>
          </a:p>
          <a:p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paskal[i][j] = paskal[i - 1][j - 1] + paskal[i - 1][j];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paskal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перебор ссылок типа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cnk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перебор элементов типа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"{0,4}"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cnk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  <a:endParaRPr lang="ru-RU" sz="16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1600" dirty="0"/>
              <a:t>Код, формирующий массив с элементами треугольника паскаля оформить в отдельный метод.</a:t>
            </a:r>
          </a:p>
          <a:p>
            <a:pPr marL="0" indent="0">
              <a:buNone/>
            </a:pPr>
            <a:r>
              <a:rPr lang="en-US" sz="1600" dirty="0">
                <a:latin typeface="Consolas" panose="020B0609020204030204" pitchFamily="49" charset="0"/>
              </a:rPr>
              <a:t>    </a:t>
            </a:r>
            <a:r>
              <a:rPr lang="ru-RU" sz="1600" dirty="0">
                <a:latin typeface="Consolas" panose="020B0609020204030204" pitchFamily="49" charset="0"/>
              </a:rPr>
              <a:t>1</a:t>
            </a:r>
          </a:p>
          <a:p>
            <a:pPr marL="0" indent="0">
              <a:buNone/>
            </a:pPr>
            <a:r>
              <a:rPr lang="ru-RU" sz="1600" dirty="0">
                <a:latin typeface="Consolas" panose="020B0609020204030204" pitchFamily="49" charset="0"/>
              </a:rPr>
              <a:t>   1 1</a:t>
            </a:r>
          </a:p>
          <a:p>
            <a:pPr marL="0" indent="0">
              <a:buNone/>
            </a:pPr>
            <a:r>
              <a:rPr lang="ru-RU" sz="1600" dirty="0">
                <a:latin typeface="Consolas" panose="020B0609020204030204" pitchFamily="49" charset="0"/>
              </a:rPr>
              <a:t>  1 2 1</a:t>
            </a:r>
          </a:p>
          <a:p>
            <a:pPr marL="0" indent="0">
              <a:buNone/>
            </a:pPr>
            <a:r>
              <a:rPr lang="ru-RU" sz="1600" dirty="0">
                <a:latin typeface="Consolas" panose="020B0609020204030204" pitchFamily="49" charset="0"/>
              </a:rPr>
              <a:t>………</a:t>
            </a: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/>
              <a:t>2. 	</a:t>
            </a:r>
            <a:r>
              <a:rPr lang="ru-RU" sz="1600" dirty="0"/>
              <a:t>Оформить вывод треугольника Паскаля в виде треугольника (вершина </a:t>
            </a:r>
            <a:r>
              <a:rPr lang="en-US" sz="1600" dirty="0"/>
              <a:t>“1”</a:t>
            </a:r>
            <a:r>
              <a:rPr lang="ru-RU" sz="1600" dirty="0"/>
              <a:t> должна располагаться по центру экрана или середины </a:t>
            </a:r>
            <a:r>
              <a:rPr lang="en-US" sz="1600" dirty="0"/>
              <a:t>“</a:t>
            </a:r>
            <a:r>
              <a:rPr lang="ru-RU" sz="1600" dirty="0"/>
              <a:t>нижней</a:t>
            </a:r>
            <a:r>
              <a:rPr lang="en-US" sz="1600" dirty="0"/>
              <a:t>”</a:t>
            </a:r>
            <a:r>
              <a:rPr lang="ru-RU" sz="1600" dirty="0"/>
              <a:t> строки)</a:t>
            </a:r>
            <a:r>
              <a:rPr lang="en-US" sz="1600" dirty="0"/>
              <a:t>.</a:t>
            </a:r>
            <a:r>
              <a:rPr lang="ru-RU" sz="1600" dirty="0"/>
              <a:t> </a:t>
            </a:r>
            <a:endParaRPr lang="en-US" sz="1600" dirty="0"/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/>
              <a:t>3.	</a:t>
            </a:r>
            <a:r>
              <a:rPr lang="ru-RU" sz="1600" dirty="0"/>
              <a:t>Добавить метод, сохраняющий отформатированный треугольник Паскаля в текстовый файл. Воспользуйтесь статическим методом </a:t>
            </a:r>
            <a:endParaRPr lang="en-US" sz="1600" dirty="0"/>
          </a:p>
          <a:p>
            <a:pPr marL="0" indent="0">
              <a:buNone/>
            </a:pPr>
            <a:r>
              <a:rPr lang="en-US" sz="1600" dirty="0" err="1"/>
              <a:t>File.WriteAllText</a:t>
            </a:r>
            <a:r>
              <a:rPr lang="ru-RU" sz="1600" dirty="0"/>
              <a:t>()</a:t>
            </a:r>
            <a:r>
              <a:rPr lang="en-US" sz="1600" dirty="0"/>
              <a:t> [</a:t>
            </a:r>
            <a:r>
              <a:rPr lang="en-US" sz="1600" dirty="0">
                <a:hlinkClick r:id="rId2"/>
              </a:rPr>
              <a:t>https://docs.microsoft.com/ru-ru/dotnet/api/system.io.file.writealltext?view=net-5.0</a:t>
            </a:r>
            <a:r>
              <a:rPr lang="en-US" sz="1600" dirty="0"/>
              <a:t>] </a:t>
            </a:r>
          </a:p>
          <a:p>
            <a:pPr marL="0" indent="0">
              <a:buNone/>
            </a:pPr>
            <a:r>
              <a:rPr lang="ru-RU" sz="1600" dirty="0"/>
              <a:t>или</a:t>
            </a:r>
            <a:r>
              <a:rPr lang="en-US" sz="1600" dirty="0"/>
              <a:t> </a:t>
            </a:r>
            <a:r>
              <a:rPr lang="en-US" sz="1600" dirty="0" err="1"/>
              <a:t>File.WriteAllLines</a:t>
            </a:r>
            <a:r>
              <a:rPr lang="ru-RU" sz="1600" dirty="0"/>
              <a:t> </a:t>
            </a:r>
            <a:r>
              <a:rPr lang="en-US" sz="1600" dirty="0"/>
              <a:t>[</a:t>
            </a:r>
            <a:r>
              <a:rPr lang="en-US" sz="1600" dirty="0">
                <a:hlinkClick r:id="rId3"/>
              </a:rPr>
              <a:t>https://docs.microsoft.com/ru-ru/dotnet/api/system.io.file.writealllines?view=net-5.0</a:t>
            </a:r>
            <a:r>
              <a:rPr lang="en-US" sz="1600" dirty="0"/>
              <a:t>].</a:t>
            </a:r>
            <a:endParaRPr lang="ru-RU" sz="1600" dirty="0"/>
          </a:p>
          <a:p>
            <a:pPr marL="0" indent="0">
              <a:buNone/>
            </a:pPr>
            <a:endParaRPr lang="ru-RU" sz="1600" dirty="0"/>
          </a:p>
          <a:p>
            <a:pPr marL="0" indent="0">
              <a:buNone/>
            </a:pPr>
            <a:endParaRPr lang="en-US" sz="1600" dirty="0">
              <a:latin typeface="Consolas" panose="020B0609020204030204" pitchFamily="49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42108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276DDC-DB48-4F85-8100-A6A860434B36}" type="slidenum">
              <a:rPr lang="ru-RU" smtClean="0"/>
              <a:pPr eaLnBrk="1" hangingPunct="1"/>
              <a:t>17</a:t>
            </a:fld>
            <a:endParaRPr 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111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114300" y="1062097"/>
            <a:ext cx="8915400" cy="255454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Определите и инициализируйте массив строк.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Выведите строки в порядке возрастания их длин.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Порядок элементов в исходном массиве строк не менять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сортировка индексов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{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"нуль"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"один"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"два"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"три"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"четыре"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	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"пять"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"шесть"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"семь"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"восемь"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					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"девять"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"десять"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};</a:t>
            </a:r>
            <a:endParaRPr lang="ru-RU" sz="1600" b="1" dirty="0"/>
          </a:p>
        </p:txBody>
      </p:sp>
      <p:sp>
        <p:nvSpPr>
          <p:cNvPr id="15365" name="Прямоугольник 4"/>
          <p:cNvSpPr>
            <a:spLocks noChangeArrowheads="1"/>
          </p:cNvSpPr>
          <p:nvPr/>
        </p:nvSpPr>
        <p:spPr bwMode="auto">
          <a:xfrm>
            <a:off x="114300" y="3733800"/>
            <a:ext cx="8915400" cy="206210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Исходный массив:"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lines)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выхода нажмите любую клавишу."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72241A4-C514-40A0-80AB-168B7C1EA656}" type="slidenum">
              <a:rPr lang="ru-RU" smtClean="0"/>
              <a:pPr eaLnBrk="1" hangingPunct="1"/>
              <a:t>18</a:t>
            </a:fld>
            <a:endParaRPr lang="ru-RU"/>
          </a:p>
        </p:txBody>
      </p:sp>
      <p:sp>
        <p:nvSpPr>
          <p:cNvPr id="16387" name="Прямоугольник 4"/>
          <p:cNvSpPr>
            <a:spLocks noChangeArrowheads="1"/>
          </p:cNvSpPr>
          <p:nvPr/>
        </p:nvSpPr>
        <p:spPr bwMode="auto">
          <a:xfrm>
            <a:off x="152400" y="1212451"/>
            <a:ext cx="8610600" cy="427809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lines.Length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index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Массив индексов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index[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Сортировка массива индексов: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- 1;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</a:t>
            </a:r>
          </a:p>
          <a:p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nb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b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b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i + 1; j &lt; len; j++)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(lines[index[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]].Length &gt; lines[index[j]].Length)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index[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index[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index[j];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index[j] = temp;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Результат перебора:"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index)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(lines[n] +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sz="16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81000" y="1417638"/>
            <a:ext cx="8305800" cy="4708525"/>
          </a:xfrm>
        </p:spPr>
        <p:txBody>
          <a:bodyPr/>
          <a:lstStyle/>
          <a:p>
            <a:r>
              <a:rPr lang="ru-RU" sz="1600" b="1" dirty="0"/>
              <a:t>Результаты продаж автомобилей филиалами компании по кварталам 2009 года отображены в таблице:</a:t>
            </a:r>
          </a:p>
          <a:p>
            <a:pPr marL="0" indent="0">
              <a:buNone/>
            </a:pPr>
            <a:br>
              <a:rPr lang="ru-RU" sz="1600" dirty="0"/>
            </a:br>
            <a:br>
              <a:rPr lang="ru-RU" sz="1600" dirty="0"/>
            </a:br>
            <a:br>
              <a:rPr lang="ru-RU" sz="1600" dirty="0"/>
            </a:br>
            <a:br>
              <a:rPr lang="ru-RU" sz="1600" dirty="0"/>
            </a:br>
            <a:br>
              <a:rPr lang="ru-RU" sz="1600" dirty="0"/>
            </a:br>
            <a:endParaRPr lang="ru-RU" sz="1600" dirty="0"/>
          </a:p>
          <a:p>
            <a:r>
              <a:rPr lang="ru-RU" sz="1600" b="1" dirty="0"/>
              <a:t>Написать программу, решающую следующие задачи (исходные данные задать в коде программы):</a:t>
            </a:r>
          </a:p>
          <a:p>
            <a:pPr lvl="1">
              <a:buFont typeface="+mj-lt"/>
              <a:buAutoNum type="arabicPeriod"/>
            </a:pPr>
            <a:r>
              <a:rPr lang="ru-RU" sz="1200" dirty="0"/>
              <a:t>Подсчитать общее количество автомобилей, проданных всеми филиалами компании за год.</a:t>
            </a:r>
          </a:p>
          <a:p>
            <a:pPr lvl="1">
              <a:buFont typeface="+mj-lt"/>
              <a:buAutoNum type="arabicPeriod"/>
            </a:pPr>
            <a:r>
              <a:rPr lang="ru-RU" sz="1200" dirty="0"/>
              <a:t>Вывести максимальное количество автомобилей, проданных филиалом за квартал, а также название филиала и номер квартала.</a:t>
            </a:r>
          </a:p>
          <a:p>
            <a:pPr lvl="1">
              <a:buFont typeface="+mj-lt"/>
              <a:buAutoNum type="arabicPeriod"/>
            </a:pPr>
            <a:r>
              <a:rPr lang="ru-RU" sz="1200" dirty="0"/>
              <a:t>Вывести</a:t>
            </a:r>
            <a:r>
              <a:rPr lang="ru-RU" sz="1600" dirty="0"/>
              <a:t> </a:t>
            </a:r>
            <a:r>
              <a:rPr lang="ru-RU" sz="1200" dirty="0"/>
              <a:t>название филиала, который продал максимальное количество автомобилей по результатам года, а также проданное филиалом количество автомобилей.</a:t>
            </a:r>
          </a:p>
          <a:p>
            <a:pPr lvl="1">
              <a:buFont typeface="+mj-lt"/>
              <a:buAutoNum type="arabicPeriod"/>
            </a:pPr>
            <a:r>
              <a:rPr lang="ru-RU" sz="1200" dirty="0"/>
              <a:t>Вывести наиболее успешный квартал, в котором компания показала наилучший результат по продажам (учитываются все филиалы), а также количество автомобилей проданное в нем.</a:t>
            </a:r>
            <a:endParaRPr lang="en-US" sz="1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3530278"/>
              </p:ext>
            </p:extLst>
          </p:nvPr>
        </p:nvGraphicFramePr>
        <p:xfrm>
          <a:off x="1752600" y="2057400"/>
          <a:ext cx="5682615" cy="1371600"/>
        </p:xfrm>
        <a:graphic>
          <a:graphicData uri="http://schemas.openxmlformats.org/drawingml/2006/table">
            <a:tbl>
              <a:tblPr/>
              <a:tblGrid>
                <a:gridCol w="1893570">
                  <a:extLst>
                    <a:ext uri="{9D8B030D-6E8A-4147-A177-3AD203B41FA5}">
                      <a16:colId xmlns:a16="http://schemas.microsoft.com/office/drawing/2014/main" val="3930122366"/>
                    </a:ext>
                  </a:extLst>
                </a:gridCol>
                <a:gridCol w="1155065">
                  <a:extLst>
                    <a:ext uri="{9D8B030D-6E8A-4147-A177-3AD203B41FA5}">
                      <a16:colId xmlns:a16="http://schemas.microsoft.com/office/drawing/2014/main" val="1593803597"/>
                    </a:ext>
                  </a:extLst>
                </a:gridCol>
                <a:gridCol w="1441450">
                  <a:extLst>
                    <a:ext uri="{9D8B030D-6E8A-4147-A177-3AD203B41FA5}">
                      <a16:colId xmlns:a16="http://schemas.microsoft.com/office/drawing/2014/main" val="48188003"/>
                    </a:ext>
                  </a:extLst>
                </a:gridCol>
                <a:gridCol w="1192530">
                  <a:extLst>
                    <a:ext uri="{9D8B030D-6E8A-4147-A177-3AD203B41FA5}">
                      <a16:colId xmlns:a16="http://schemas.microsoft.com/office/drawing/2014/main" val="26393109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effectLst/>
                          <a:latin typeface="Verdana,sans-serif"/>
                        </a:rPr>
                        <a:t>Квартал \ Филиал</a:t>
                      </a:r>
                      <a:endParaRPr lang="ru-RU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effectLst/>
                          <a:latin typeface="Verdana,sans-serif"/>
                        </a:rPr>
                        <a:t>Западный</a:t>
                      </a:r>
                      <a:endParaRPr lang="ru-RU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effectLst/>
                          <a:latin typeface="Verdana,sans-serif"/>
                        </a:rPr>
                        <a:t>Центральный</a:t>
                      </a:r>
                      <a:endParaRPr lang="ru-RU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>
                          <a:effectLst/>
                          <a:latin typeface="Verdana,sans-serif"/>
                        </a:rPr>
                        <a:t>Восточный</a:t>
                      </a:r>
                      <a:endParaRPr lang="ru-RU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0648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Verdana,sans-serif"/>
                        </a:rPr>
                        <a:t>I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24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25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333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Verdana,sans-serif"/>
                        </a:rPr>
                        <a:t>II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21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20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18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6922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Verdana,sans-serif"/>
                        </a:rPr>
                        <a:t>III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23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27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24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7191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200" b="1">
                          <a:effectLst/>
                          <a:latin typeface="Verdana,sans-serif"/>
                        </a:rPr>
                        <a:t>IV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22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  <a:latin typeface="Verdana,sans-serif"/>
                        </a:rPr>
                        <a:t>19</a:t>
                      </a:r>
                      <a:endParaRPr lang="en-US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  <a:latin typeface="Verdana,sans-serif"/>
                        </a:rPr>
                        <a:t>20</a:t>
                      </a:r>
                      <a:endParaRPr lang="en-US" dirty="0">
                        <a:effectLst/>
                      </a:endParaRPr>
                    </a:p>
                  </a:txBody>
                  <a:tcPr marL="68580" marR="6858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639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362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229600" cy="68580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Матрицы. Индексы элементов матриц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96" y="1161989"/>
            <a:ext cx="2332004" cy="199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7596" y="3988346"/>
            <a:ext cx="2332004" cy="19944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3400" y="886813"/>
            <a:ext cx="3974421" cy="923330"/>
          </a:xfrm>
          <a:prstGeom prst="rect">
            <a:avLst/>
          </a:prstGeom>
          <a:ln w="25400"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ru-RU" b="1" dirty="0"/>
              <a:t>Матрица как двумерный массив:</a:t>
            </a:r>
          </a:p>
          <a:p>
            <a:r>
              <a:rPr lang="en-US" b="1" dirty="0" err="1">
                <a:latin typeface="Consolas" panose="020B0609020204030204" pitchFamily="49" charset="0"/>
              </a:rPr>
              <a:t>int</a:t>
            </a:r>
            <a:r>
              <a:rPr lang="en-US" b="1" dirty="0">
                <a:latin typeface="Consolas" panose="020B0609020204030204" pitchFamily="49" charset="0"/>
              </a:rPr>
              <a:t> m = 5, n = 5</a:t>
            </a:r>
            <a:endParaRPr lang="ru-RU" b="1" dirty="0">
              <a:latin typeface="Consolas" panose="020B0609020204030204" pitchFamily="49" charset="0"/>
            </a:endParaRPr>
          </a:p>
          <a:p>
            <a:r>
              <a:rPr lang="en-US" b="1" dirty="0" err="1">
                <a:latin typeface="Consolas" panose="020B0609020204030204" pitchFamily="49" charset="0"/>
              </a:rPr>
              <a:t>int</a:t>
            </a:r>
            <a:r>
              <a:rPr lang="en-US" b="1" dirty="0">
                <a:latin typeface="Consolas" panose="020B0609020204030204" pitchFamily="49" charset="0"/>
              </a:rPr>
              <a:t>[,] </a:t>
            </a:r>
            <a:r>
              <a:rPr lang="en-US" b="1" dirty="0" err="1">
                <a:latin typeface="Consolas" panose="020B0609020204030204" pitchFamily="49" charset="0"/>
              </a:rPr>
              <a:t>matr</a:t>
            </a:r>
            <a:r>
              <a:rPr lang="en-US" b="1" dirty="0">
                <a:latin typeface="Consolas" panose="020B0609020204030204" pitchFamily="49" charset="0"/>
              </a:rPr>
              <a:t> = new </a:t>
            </a:r>
            <a:r>
              <a:rPr lang="en-US" b="1" dirty="0" err="1">
                <a:latin typeface="Consolas" panose="020B0609020204030204" pitchFamily="49" charset="0"/>
              </a:rPr>
              <a:t>int</a:t>
            </a:r>
            <a:r>
              <a:rPr lang="en-US" b="1" dirty="0">
                <a:latin typeface="Consolas" panose="020B0609020204030204" pitchFamily="49" charset="0"/>
              </a:rPr>
              <a:t>[n, m] </a:t>
            </a:r>
            <a:endParaRPr lang="ru-RU" dirty="0">
              <a:latin typeface="Consolas" panose="020B0609020204030204" pitchFamily="49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470960" y="792657"/>
            <a:ext cx="23951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Главная диагональ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470960" y="3533955"/>
            <a:ext cx="25787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>
                    <a:lumMod val="50000"/>
                  </a:schemeClr>
                </a:solidFill>
              </a:rPr>
              <a:t>Побочная диагональ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 bwMode="auto">
          <a:xfrm>
            <a:off x="6038272" y="1245706"/>
            <a:ext cx="228600" cy="229802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Овал 22"/>
          <p:cNvSpPr/>
          <p:nvPr/>
        </p:nvSpPr>
        <p:spPr bwMode="auto">
          <a:xfrm>
            <a:off x="6495472" y="1627908"/>
            <a:ext cx="228600" cy="229802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Овал 23"/>
          <p:cNvSpPr/>
          <p:nvPr/>
        </p:nvSpPr>
        <p:spPr bwMode="auto">
          <a:xfrm>
            <a:off x="6958534" y="2025854"/>
            <a:ext cx="228600" cy="229802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5" name="Овал 24"/>
          <p:cNvSpPr/>
          <p:nvPr/>
        </p:nvSpPr>
        <p:spPr bwMode="auto">
          <a:xfrm>
            <a:off x="7412184" y="2410692"/>
            <a:ext cx="228600" cy="229802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Овал 25"/>
          <p:cNvSpPr/>
          <p:nvPr/>
        </p:nvSpPr>
        <p:spPr bwMode="auto">
          <a:xfrm>
            <a:off x="7868229" y="2787503"/>
            <a:ext cx="228600" cy="229802"/>
          </a:xfrm>
          <a:prstGeom prst="ellipse">
            <a:avLst/>
          </a:prstGeom>
          <a:solidFill>
            <a:srgbClr val="FF0000"/>
          </a:solidFill>
          <a:ln>
            <a:solidFill>
              <a:srgbClr val="99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325306" y="2255656"/>
            <a:ext cx="4075117" cy="3514701"/>
            <a:chOff x="365413" y="1895499"/>
            <a:chExt cx="4075117" cy="3514701"/>
          </a:xfrm>
        </p:grpSpPr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2438400"/>
              <a:ext cx="2895600" cy="2476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Правая фигурная скобка 6"/>
            <p:cNvSpPr/>
            <p:nvPr/>
          </p:nvSpPr>
          <p:spPr bwMode="auto">
            <a:xfrm>
              <a:off x="3886200" y="2438400"/>
              <a:ext cx="228600" cy="24765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Правая фигурная скобка 8"/>
            <p:cNvSpPr/>
            <p:nvPr/>
          </p:nvSpPr>
          <p:spPr bwMode="auto">
            <a:xfrm rot="5400000">
              <a:off x="2247900" y="3619500"/>
              <a:ext cx="228600" cy="2895600"/>
            </a:xfrm>
            <a:prstGeom prst="rightBrace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114800" y="3657600"/>
              <a:ext cx="32573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n</a:t>
              </a:r>
              <a:endParaRPr lang="ru-RU" b="1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341270" y="5040868"/>
              <a:ext cx="3898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m</a:t>
              </a:r>
              <a:endParaRPr lang="ru-RU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26918" y="2514600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0</a:t>
              </a:r>
              <a:endParaRPr lang="ru-RU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19991" y="2971800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  <a:endParaRPr lang="ru-RU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8073" y="3472934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  <a:endParaRPr lang="ru-RU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65413" y="4419600"/>
              <a:ext cx="6251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n -1</a:t>
              </a:r>
              <a:endParaRPr lang="ru-RU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6800" y="21452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0</a:t>
              </a:r>
              <a:endParaRPr lang="ru-RU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638300" y="21452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</a:t>
              </a:r>
              <a:endParaRPr lang="ru-RU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09800" y="2145268"/>
              <a:ext cx="2667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2</a:t>
              </a:r>
              <a:endParaRPr lang="ru-RU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84813" y="2133600"/>
              <a:ext cx="8156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m -1</a:t>
              </a:r>
              <a:endParaRPr lang="ru-RU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8937" y="2357644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i</a:t>
              </a:r>
              <a:endParaRPr lang="ru-RU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94773" y="1895499"/>
              <a:ext cx="2487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j</a:t>
              </a:r>
              <a:endParaRPr lang="ru-RU" b="1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6869546" y="780557"/>
            <a:ext cx="5757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 = j</a:t>
            </a:r>
            <a:endParaRPr lang="ru-RU" b="1" dirty="0"/>
          </a:p>
        </p:txBody>
      </p:sp>
      <p:sp>
        <p:nvSpPr>
          <p:cNvPr id="31" name="Овал 30"/>
          <p:cNvSpPr/>
          <p:nvPr/>
        </p:nvSpPr>
        <p:spPr bwMode="auto">
          <a:xfrm>
            <a:off x="6495472" y="5225534"/>
            <a:ext cx="228600" cy="22980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Прямоугольный треугольник 35"/>
          <p:cNvSpPr/>
          <p:nvPr/>
        </p:nvSpPr>
        <p:spPr bwMode="auto">
          <a:xfrm>
            <a:off x="6038272" y="1627908"/>
            <a:ext cx="1602512" cy="1389397"/>
          </a:xfrm>
          <a:prstGeom prst="rtTriangle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 &gt; j</a:t>
            </a:r>
            <a:endParaRPr kumimoji="0" lang="ru-RU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Овал 38"/>
          <p:cNvSpPr/>
          <p:nvPr/>
        </p:nvSpPr>
        <p:spPr bwMode="auto">
          <a:xfrm>
            <a:off x="6038272" y="5637598"/>
            <a:ext cx="228600" cy="22980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Овал 39"/>
          <p:cNvSpPr/>
          <p:nvPr/>
        </p:nvSpPr>
        <p:spPr bwMode="auto">
          <a:xfrm>
            <a:off x="6958534" y="4847600"/>
            <a:ext cx="228600" cy="22980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Овал 40"/>
          <p:cNvSpPr/>
          <p:nvPr/>
        </p:nvSpPr>
        <p:spPr bwMode="auto">
          <a:xfrm>
            <a:off x="7412184" y="4465999"/>
            <a:ext cx="228600" cy="22980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Овал 41"/>
          <p:cNvSpPr/>
          <p:nvPr/>
        </p:nvSpPr>
        <p:spPr bwMode="auto">
          <a:xfrm>
            <a:off x="7868229" y="4085600"/>
            <a:ext cx="228600" cy="229802"/>
          </a:xfrm>
          <a:prstGeom prst="ellips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45" name="Группа 44"/>
          <p:cNvGrpSpPr/>
          <p:nvPr/>
        </p:nvGrpSpPr>
        <p:grpSpPr>
          <a:xfrm>
            <a:off x="6534819" y="1230759"/>
            <a:ext cx="1613966" cy="1446835"/>
            <a:chOff x="6534819" y="1230759"/>
            <a:chExt cx="1613966" cy="1446835"/>
          </a:xfrm>
        </p:grpSpPr>
        <p:sp>
          <p:nvSpPr>
            <p:cNvPr id="38" name="Прямоугольный треугольник 37"/>
            <p:cNvSpPr/>
            <p:nvPr/>
          </p:nvSpPr>
          <p:spPr bwMode="auto">
            <a:xfrm rot="10800000">
              <a:off x="6534819" y="1230759"/>
              <a:ext cx="1613966" cy="1446835"/>
            </a:xfrm>
            <a:prstGeom prst="rtTriangl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vert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7187134" y="1475508"/>
              <a:ext cx="7953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/>
                <a:t>i &lt; j</a:t>
              </a:r>
              <a:endParaRPr lang="ru-RU" b="1" dirty="0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76455" y="1822434"/>
            <a:ext cx="108972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/>
              <a:t>индексы</a:t>
            </a:r>
          </a:p>
        </p:txBody>
      </p:sp>
      <p:cxnSp>
        <p:nvCxnSpPr>
          <p:cNvPr id="48" name="Прямая со стрелкой 47"/>
          <p:cNvCxnSpPr>
            <a:stCxn id="46" idx="2"/>
            <a:endCxn id="22" idx="0"/>
          </p:cNvCxnSpPr>
          <p:nvPr/>
        </p:nvCxnSpPr>
        <p:spPr bwMode="auto">
          <a:xfrm flipH="1">
            <a:off x="593223" y="2191766"/>
            <a:ext cx="128093" cy="526035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46" idx="2"/>
            <a:endCxn id="28" idx="1"/>
          </p:cNvCxnSpPr>
          <p:nvPr/>
        </p:nvCxnSpPr>
        <p:spPr bwMode="auto">
          <a:xfrm>
            <a:off x="721316" y="2191766"/>
            <a:ext cx="133350" cy="248556"/>
          </a:xfrm>
          <a:prstGeom prst="straightConnector1">
            <a:avLst/>
          </a:prstGeom>
          <a:ln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Прямоугольник 1">
            <a:extLst>
              <a:ext uri="{FF2B5EF4-FFF2-40B4-BE49-F238E27FC236}">
                <a16:creationId xmlns:a16="http://schemas.microsoft.com/office/drawing/2014/main" id="{E02A3993-C9D7-476C-96EF-16E8E37C737B}"/>
              </a:ext>
            </a:extLst>
          </p:cNvPr>
          <p:cNvSpPr/>
          <p:nvPr/>
        </p:nvSpPr>
        <p:spPr>
          <a:xfrm>
            <a:off x="142875" y="6387584"/>
            <a:ext cx="8923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https://docs.microsoft.com/ru-ru/dotnet/csharp/programming-guide/arrays/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51040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3" grpId="0" animBg="1"/>
      <p:bldP spid="24" grpId="0" animBg="1"/>
      <p:bldP spid="25" grpId="0" animBg="1"/>
      <p:bldP spid="26" grpId="0" animBg="1"/>
      <p:bldP spid="31" grpId="0" animBg="1"/>
      <p:bldP spid="36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600" b="1" dirty="0"/>
              <a:t>Статические поля класса </a:t>
            </a:r>
            <a:r>
              <a:rPr lang="en-US" sz="1600" b="1" dirty="0"/>
              <a:t>Program</a:t>
            </a:r>
          </a:p>
          <a:p>
            <a:pPr marL="0" indent="0">
              <a:buNone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Filials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"Западный"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"Центральный"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"Восточный"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Kvartal = { </a:t>
            </a:r>
            <a:r>
              <a:rPr lang="nn-NO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"I"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nn-NO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"II"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nn-NO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"III"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nn-NO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"IV"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auto = { { 20, 24, 25 },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{ 21, 20, 18 },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II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{ 23, 27, 24 },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III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{ 22, 19, 20 }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IV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};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6432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s, input;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PrintSrc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печать исходных данных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(Print());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 текстового меню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обработка выбранного пункта меню + вывод результата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s =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PrintResults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(input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"0"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выход из меню по нулю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603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763000" cy="4876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все результаты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строка, сформированная по результатам работы методов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PrintResults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mode)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строки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столбца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SumFilial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продано филиалом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NFiliala_MaxAutoYear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лучшего филиала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продано лучшим филиалом за год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SumKvartal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продано за квартал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NKvartal_MaxAuto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квартала с максимальной продажей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максимальная продажа в квартал  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переключатель</a:t>
            </a:r>
            <a:endParaRPr lang="en-US" sz="1600" b="1" dirty="0">
              <a:solidFill>
                <a:srgbClr val="FF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7582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720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021" y="792162"/>
            <a:ext cx="8229600" cy="592931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lvl="0" indent="0">
              <a:buNone/>
            </a:pP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switch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(mode) {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"0"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"Спасибо за работу!\r\n"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"1"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"Ответ 1. Общее количество автомобилей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 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GrandTotal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+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"2"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GetMax4Kvartal(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"Ответ 2. </a:t>
            </a:r>
            <a:r>
              <a:rPr lang="ru-RU" sz="14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Mаксимальное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количество автомобилей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                               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Квартал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Kvartal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Филиал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Filials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"3"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NFiliala_MaxAutoYear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"Ответ 3. Название филиала, который продал максимальное количество автомобилей по результатам года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Filials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NFiliala_MaxAutoYear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проданное количество автомобилей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"4"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NKvartal_MaxAuto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"Ответ 4. Наиболее успешный квартал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Kvartal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NKvartal_MaxAuto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проданное количество автомобилей = 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default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ru-RU" sz="14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"Неизвестный режим. Введите число [0..4]\r\n"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break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 marL="0" lvl="0" indent="0">
              <a:buNone/>
            </a:pP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6557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843" y="1066800"/>
            <a:ext cx="8229600" cy="54864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вывод массива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&lt;returns&gt;&lt;/returns&gt;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PrintSrc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"Исходные данные:\r\n\\\t"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item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Filials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item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auto.GetLength(0); i++)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Kvartal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auto[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j]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"\t\t"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"\r\n"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3705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304"/>
            <a:ext cx="8229600" cy="373858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4644408"/>
            <a:ext cx="8225161" cy="183894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1) Подсчитать общее количество автомобилей, проданных всеми филиалами компании за год.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&lt;returns&gt;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общее количество автомобилей</a:t>
            </a: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returns&gt;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GrandTotal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TODO: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реализовать метод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228600" y="575864"/>
            <a:ext cx="8229600" cy="376753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b="1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r>
              <a:rPr lang="ru-RU" sz="1600" b="1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 меню</a:t>
            </a:r>
            <a:r>
              <a:rPr lang="en-US" sz="1600" b="1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Print() {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ru-RU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@"Выберите, что вы желаете сделать: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1. Вычислить общее количество автомобилей;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2. Вывести максимальное количество автомобилей, проданных филиалом за квартал (название филиала и номер квартала);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3. Найти название филиала, который продал максимальное количество    автомобилей по результатам года (и число проданных);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4. Найти наиболее успешный квартал (номер квартала и число проданных);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0. Завершить работу.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Ваш выбор: "</a:t>
            </a:r>
            <a:r>
              <a:rPr lang="ru-RU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kern="0" dirty="0"/>
          </a:p>
        </p:txBody>
      </p:sp>
    </p:spTree>
    <p:extLst>
      <p:ext uri="{BB962C8B-B14F-4D97-AF65-F5344CB8AC3E}">
        <p14:creationId xmlns:p14="http://schemas.microsoft.com/office/powerpoint/2010/main" val="1605075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103" y="1066800"/>
            <a:ext cx="8229600" cy="54864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2) Вывести максимальное количество автомобилей, проданных филиалом за квартал, а также название филиала и номер квартала.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name="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</a:t>
            </a:r>
            <a:r>
              <a:rPr lang="en-US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name="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</a:t>
            </a:r>
            <a:r>
              <a:rPr lang="en-US" sz="1600" b="1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b="1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GetMax4Kvartal(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auto.GetLength(0); i++)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auto.GetLength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pl-PL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(auto[Nstroki, Nstolbca] &lt; auto[i, j])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Nstroki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Nstolbca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j;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5035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443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4573" y="3453999"/>
            <a:ext cx="8229600" cy="297408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4) Вывести наиболее успешный квартал, в котором компания показала наилучший результат по продажам(учитываются все филиалы),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а также количество автомобилей проданное в нем.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&lt;param name="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NKvartal_MaxAuto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"&gt;&lt;/param&gt;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name="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</a:t>
            </a:r>
            <a:r>
              <a:rPr lang="en-US" sz="1600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NKvartal_MaxAuto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MaxAutoKvartal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TODO: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реализовать метод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84573" y="626560"/>
            <a:ext cx="8229600" cy="2774951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&lt;summary&gt;</a:t>
            </a:r>
            <a:endParaRPr lang="en-US" sz="160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ru-RU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ru-RU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3) Вывести название филиала, который продал максимальное количество автомобилей по результатам года, а также их количество</a:t>
            </a:r>
            <a:endParaRPr lang="ru-RU" sz="160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&lt;/summary&gt;</a:t>
            </a:r>
            <a:endParaRPr lang="en-US" sz="160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&lt;param name="</a:t>
            </a:r>
            <a:r>
              <a:rPr lang="en-US" sz="160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NFiliala_MaxAutoYear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"&gt;&lt;/param&gt;</a:t>
            </a:r>
            <a:endParaRPr lang="en-US" sz="160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</a:t>
            </a:r>
            <a:r>
              <a:rPr lang="en-US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kern="0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name="</a:t>
            </a:r>
            <a:r>
              <a:rPr lang="en-US" sz="160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"&gt;&lt;/</a:t>
            </a:r>
            <a:r>
              <a:rPr lang="en-US" sz="1600" kern="0" dirty="0" err="1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param</a:t>
            </a:r>
            <a:r>
              <a:rPr lang="en-US" sz="160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NFiliala_MaxAutoYear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MaxAutoFilialZaGod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r>
              <a:rPr lang="ru-RU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TODO: </a:t>
            </a:r>
            <a:r>
              <a:rPr lang="ru-RU" sz="1600" kern="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реализовать</a:t>
            </a:r>
            <a:r>
              <a:rPr lang="en-US" sz="160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22544783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443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7b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(самостоятельно)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24763"/>
            <a:ext cx="8229600" cy="12954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000" dirty="0">
                <a:highlight>
                  <a:srgbClr val="FFFFFF"/>
                </a:highlight>
                <a:latin typeface="Consolas" panose="020B0609020204030204" pitchFamily="49" charset="0"/>
              </a:rPr>
              <a:t>Перепишите код проекта с использованием кортежей, чтобы избежать использования выходных параметров методов.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FE4018-1E43-4785-AA3F-52F2A2C5032B}"/>
              </a:ext>
            </a:extLst>
          </p:cNvPr>
          <p:cNvSpPr txBox="1"/>
          <p:nvPr/>
        </p:nvSpPr>
        <p:spPr>
          <a:xfrm>
            <a:off x="457200" y="832696"/>
            <a:ext cx="8229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1800" b="1" dirty="0">
                <a:highlight>
                  <a:srgbClr val="FFFFFF"/>
                </a:highlight>
                <a:latin typeface="Consolas" panose="020B0609020204030204" pitchFamily="49" charset="0"/>
              </a:rPr>
              <a:t>Выполните самостоятельно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D09B803-3E55-4F87-987A-F4BFBDC9DE0F}"/>
              </a:ext>
            </a:extLst>
          </p:cNvPr>
          <p:cNvSpPr txBox="1">
            <a:spLocks/>
          </p:cNvSpPr>
          <p:nvPr/>
        </p:nvSpPr>
        <p:spPr bwMode="auto">
          <a:xfrm>
            <a:off x="381000" y="3101573"/>
            <a:ext cx="8229600" cy="297408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000" kern="0" dirty="0">
                <a:highlight>
                  <a:srgbClr val="FFFFFF"/>
                </a:highlight>
                <a:latin typeface="Consolas" panose="020B0609020204030204" pitchFamily="49" charset="0"/>
              </a:rPr>
              <a:t>Создать копию проекта. В копии реализовать решение задачи с использованием массива ссылок на массивы (зубчатого массива)</a:t>
            </a:r>
          </a:p>
          <a:p>
            <a:pPr marL="0" indent="0">
              <a:buFontTx/>
              <a:buNone/>
            </a:pPr>
            <a:r>
              <a:rPr lang="en-US" sz="2000" b="1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0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[][] auto</a:t>
            </a:r>
            <a:endParaRPr lang="ru-RU" sz="2000" b="1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ru-RU" sz="2000" kern="0" dirty="0">
                <a:highlight>
                  <a:srgbClr val="FFFFFF"/>
                </a:highlight>
                <a:latin typeface="Consolas" panose="020B0609020204030204" pitchFamily="49" charset="0"/>
              </a:rPr>
              <a:t>вместо использовавшегося двумерного массива</a:t>
            </a:r>
            <a:endParaRPr lang="ru-RU" sz="2000" b="1" kern="0" dirty="0">
              <a:solidFill>
                <a:srgbClr val="80808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FontTx/>
              <a:buNone/>
            </a:pPr>
            <a:r>
              <a:rPr lang="en-US" sz="2000" b="1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000" b="1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auto </a:t>
            </a:r>
            <a:endParaRPr lang="ru-RU" sz="2000" b="1" kern="0" dirty="0">
              <a:solidFill>
                <a:srgbClr val="80808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5540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838200"/>
            <a:ext cx="8763000" cy="5486400"/>
          </a:xfrm>
          <a:ln>
            <a:solidFill>
              <a:srgbClr val="0070C0"/>
            </a:solidFill>
          </a:ln>
        </p:spPr>
        <p:txBody>
          <a:bodyPr/>
          <a:lstStyle/>
          <a:p>
            <a:pPr algn="just">
              <a:lnSpc>
                <a:spcPct val="107000"/>
              </a:lnSpc>
              <a:spcAft>
                <a:spcPts val="300"/>
              </a:spcAft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В классе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Program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размещённом в файле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Program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.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cs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написать: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Метод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CreateMatrix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возвращает целочисленную матрицу размера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M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N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заполненную случайными значениями из диапазона [1;10]. 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М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N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– целочисленные параметры метода. 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Метод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MatrixMult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возвращает целочисленную матрицу представляющую произведение матриц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и 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переданных в качестве параметров. Если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и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не могут быть перемножены, метод возвращает значение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null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.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Метод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MatrixToString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возвращает строку с табличным представлением матрицы (каждая строка матрицы должна при выводе отображаться на новой строке)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300"/>
              </a:spcAft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В том же классе разместить код метода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Main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который: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Получает от пользователя значения размеры двух матриц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и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и формирует их при помощи метода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CreateMatrix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;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При помощи метода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MatrixMult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формирует матрицу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C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произведения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AxB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если это возможно, в противном случае вывести понятное сообщение. 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Формирует строки-представления матриц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и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C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при помощи метода </a:t>
            </a:r>
            <a:r>
              <a:rPr lang="en-US" sz="1600" b="1" dirty="0" err="1">
                <a:ea typeface="Century Gothic" panose="020B0502020202020204" pitchFamily="34" charset="0"/>
                <a:cs typeface="Times New Roman" panose="02020603050405020304" pitchFamily="18" charset="0"/>
              </a:rPr>
              <a:t>MatrixToString</a:t>
            </a:r>
            <a:r>
              <a:rPr lang="ru-RU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()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и выводит их на экран.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300"/>
              </a:spcAft>
              <a:buFont typeface="+mj-lt"/>
              <a:buAutoNum type="arabicPeriod"/>
            </a:pP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Если матрицы перемножить невозможно, выводит на экран только строки-представления матриц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A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1600" b="1" dirty="0">
                <a:ea typeface="Century Gothic" panose="020B0502020202020204" pitchFamily="34" charset="0"/>
                <a:cs typeface="Times New Roman" panose="02020603050405020304" pitchFamily="18" charset="0"/>
              </a:rPr>
              <a:t>B</a:t>
            </a:r>
            <a:r>
              <a:rPr lang="en-US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ea typeface="Century Gothic" panose="020B0502020202020204" pitchFamily="34" charset="0"/>
                <a:cs typeface="Times New Roman" panose="02020603050405020304" pitchFamily="18" charset="0"/>
              </a:rPr>
              <a:t>и сообщение о невозможности их перемножения.</a:t>
            </a:r>
            <a:endParaRPr lang="en-US" sz="1600" dirty="0">
              <a:ea typeface="Century Gothic" panose="020B0502020202020204" pitchFamily="34" charset="0"/>
              <a:cs typeface="Times New Roman" panose="02020603050405020304" pitchFamily="18" charset="0"/>
            </a:endParaRPr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0380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167B952-8237-46BF-AEED-08E3CC262D53}" type="slidenum">
              <a:rPr lang="ru-RU" smtClean="0"/>
              <a:pPr eaLnBrk="1" hangingPunct="1"/>
              <a:t>3</a:t>
            </a:fld>
            <a:endParaRPr lang="ru-RU"/>
          </a:p>
        </p:txBody>
      </p:sp>
      <p:sp>
        <p:nvSpPr>
          <p:cNvPr id="6148" name="Прямоугольник 5"/>
          <p:cNvSpPr>
            <a:spLocks noChangeArrowheads="1"/>
          </p:cNvSpPr>
          <p:nvPr/>
        </p:nvSpPr>
        <p:spPr bwMode="auto">
          <a:xfrm>
            <a:off x="229407" y="1196687"/>
            <a:ext cx="8610600" cy="304698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Определить матрицу как двумерный массив, инициализировать ее элементы.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Используя свойства и методы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вывести ранг массива,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общее число его элементов, число элементов по разным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измерениям, предельные значения всех индексов, признак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фиксированных размеров...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Вывести элементы массива, используя цикл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Вывести элементы массива по строкам (в виде таблицы)...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[3, 4] { { 0, 1, 3, 4 }, { 5, 6, 7, 8 },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{ 9, -1, -2, -3 } };</a:t>
            </a:r>
            <a:endParaRPr lang="ru-RU" sz="1600" b="1" dirty="0"/>
          </a:p>
        </p:txBody>
      </p:sp>
      <p:sp>
        <p:nvSpPr>
          <p:cNvPr id="6149" name="Прямоугольник 6"/>
          <p:cNvSpPr>
            <a:spLocks noChangeArrowheads="1"/>
          </p:cNvSpPr>
          <p:nvPr/>
        </p:nvSpPr>
        <p:spPr bwMode="auto">
          <a:xfrm>
            <a:off x="249382" y="4800600"/>
            <a:ext cx="8610600" cy="107721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/>
              <a:t>        </a:t>
            </a:r>
            <a:r>
              <a:rPr lang="en-US" sz="1600" b="1" dirty="0"/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42900" y="838200"/>
            <a:ext cx="8458200" cy="4247317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Формирование массивов </a:t>
            </a:r>
            <a:r>
              <a:rPr lang="ru-RU" b="1" dirty="0" err="1"/>
              <a:t>массивов</a:t>
            </a:r>
            <a:r>
              <a:rPr lang="ru-RU" b="1" dirty="0"/>
              <a:t> и многомерных массивов</a:t>
            </a:r>
            <a:endParaRPr lang="en-US" b="1" dirty="0"/>
          </a:p>
          <a:p>
            <a:pPr marL="342900" indent="-342900" algn="just">
              <a:buAutoNum type="arabicPeriod"/>
            </a:pPr>
            <a:r>
              <a:rPr lang="ru-RU" dirty="0"/>
              <a:t>Сформировать и заполнить случайными значениями целочисленную матрицу размером </a:t>
            </a:r>
            <a:r>
              <a:rPr lang="en-US" b="1" i="1" dirty="0" err="1"/>
              <a:t>M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ru-RU" dirty="0"/>
              <a:t> 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клавиатуры). На экран вывести сумму и произведение элементов </a:t>
            </a:r>
            <a:r>
              <a:rPr lang="en-US" b="1" i="1" dirty="0"/>
              <a:t>k</a:t>
            </a:r>
            <a:r>
              <a:rPr lang="en-US" dirty="0"/>
              <a:t>-</a:t>
            </a:r>
            <a:r>
              <a:rPr lang="ru-RU" dirty="0"/>
              <a:t>ой строки </a:t>
            </a:r>
            <a:r>
              <a:rPr lang="en-US" dirty="0"/>
              <a:t>(</a:t>
            </a:r>
            <a:r>
              <a:rPr lang="en-US" b="1" i="1" dirty="0"/>
              <a:t>k</a:t>
            </a:r>
            <a:r>
              <a:rPr lang="en-US" dirty="0"/>
              <a:t> – </a:t>
            </a:r>
            <a:r>
              <a:rPr lang="ru-RU" dirty="0"/>
              <a:t>задается с клавиатуры).</a:t>
            </a:r>
          </a:p>
          <a:p>
            <a:pPr marL="342900" indent="-342900" algn="just">
              <a:buAutoNum type="arabicPeriod"/>
            </a:pPr>
            <a:r>
              <a:rPr lang="ru-RU" dirty="0"/>
              <a:t>Сформировать и заполнить случайными значениями вещественную матрицу размером </a:t>
            </a:r>
            <a:r>
              <a:rPr lang="en-US" b="1" i="1" dirty="0" err="1"/>
              <a:t>M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ru-RU" dirty="0"/>
              <a:t> 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клавиатуры). На экран вывести сумму элементов для каждого столбца.</a:t>
            </a:r>
          </a:p>
          <a:p>
            <a:pPr marL="342900" indent="-342900" algn="just">
              <a:buAutoNum type="arabicPeriod"/>
            </a:pPr>
            <a:r>
              <a:rPr lang="ru-RU" dirty="0"/>
              <a:t>Написать метод, формирующий по целочисленной матрице </a:t>
            </a:r>
            <a:r>
              <a:rPr lang="en-US" b="1" i="1" dirty="0" err="1"/>
              <a:t>MxN</a:t>
            </a:r>
            <a:r>
              <a:rPr lang="ru-RU" b="1" i="1" dirty="0"/>
              <a:t> </a:t>
            </a:r>
            <a:r>
              <a:rPr lang="ru-RU" dirty="0"/>
              <a:t>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</a:t>
            </a:r>
            <a:r>
              <a:rPr lang="ru-RU" b="1" i="1" dirty="0"/>
              <a:t> </a:t>
            </a:r>
            <a:r>
              <a:rPr lang="ru-RU" dirty="0"/>
              <a:t>одномерный массив индексов </a:t>
            </a:r>
            <a:r>
              <a:rPr lang="en-US" b="1" dirty="0"/>
              <a:t>A</a:t>
            </a:r>
            <a:r>
              <a:rPr lang="ru-RU" dirty="0"/>
              <a:t>. В </a:t>
            </a:r>
            <a:r>
              <a:rPr lang="ru-RU" b="1" dirty="0"/>
              <a:t>А</a:t>
            </a:r>
            <a:r>
              <a:rPr lang="ru-RU" dirty="0"/>
              <a:t> хранятся индексы столбцов матрицы в отсортированном виде, в порядке возрастания сумм элементов столбцов. В основной программе сформировать матрицу, получить индексный массив, использовать его для вывода столбцов матрицы в порядке возрастания сумм их элементов.</a:t>
            </a:r>
          </a:p>
        </p:txBody>
      </p:sp>
    </p:spTree>
    <p:extLst>
      <p:ext uri="{BB962C8B-B14F-4D97-AF65-F5344CB8AC3E}">
        <p14:creationId xmlns:p14="http://schemas.microsoft.com/office/powerpoint/2010/main" val="22644607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46E35-A16D-44F7-B6BB-B98A1056A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651764-A70C-4D16-A9B1-22BE444CF08E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/>
              <a:t>Работа с элементами массивов </a:t>
            </a:r>
            <a:r>
              <a:rPr lang="ru-RU" sz="1600" b="1" dirty="0" err="1"/>
              <a:t>массивов</a:t>
            </a:r>
            <a:r>
              <a:rPr lang="ru-RU" sz="1600" b="1" dirty="0"/>
              <a:t> и многомерных массивов</a:t>
            </a:r>
          </a:p>
          <a:p>
            <a:r>
              <a:rPr lang="ru-RU" sz="1600" dirty="0"/>
              <a:t>Получить от пользователя целые числа </a:t>
            </a:r>
            <a:r>
              <a:rPr lang="en-US" sz="1600" b="1" dirty="0"/>
              <a:t>n</a:t>
            </a:r>
            <a:r>
              <a:rPr lang="ru-RU" sz="1600" b="1" dirty="0"/>
              <a:t> </a:t>
            </a:r>
            <a:r>
              <a:rPr lang="en-US" sz="1600" b="1" dirty="0"/>
              <a:t>&gt; 1</a:t>
            </a:r>
            <a:r>
              <a:rPr lang="en-US" sz="1600" dirty="0"/>
              <a:t> </a:t>
            </a:r>
            <a:r>
              <a:rPr lang="ru-RU" sz="1600" dirty="0"/>
              <a:t>и</a:t>
            </a:r>
            <a:r>
              <a:rPr lang="en-US" sz="1600" dirty="0"/>
              <a:t> </a:t>
            </a:r>
            <a:r>
              <a:rPr lang="en-US" sz="1600" b="1" dirty="0"/>
              <a:t>m &gt; 1</a:t>
            </a:r>
            <a:r>
              <a:rPr lang="ru-RU" sz="1600" dirty="0"/>
              <a:t>. Сформировать двумерный массив размера </a:t>
            </a:r>
            <a:r>
              <a:rPr lang="en-US" sz="1600" b="1" dirty="0" err="1"/>
              <a:t>nxm</a:t>
            </a:r>
            <a:r>
              <a:rPr lang="ru-RU" sz="1600" dirty="0"/>
              <a:t> и заполнить его случайными числами из диапазона </a:t>
            </a:r>
            <a:r>
              <a:rPr lang="en-US" sz="1600" b="1" dirty="0"/>
              <a:t>[</a:t>
            </a:r>
            <a:r>
              <a:rPr lang="ru-RU" sz="1600" b="1" dirty="0"/>
              <a:t>-</a:t>
            </a:r>
            <a:r>
              <a:rPr lang="en-US" sz="1600" b="1" dirty="0"/>
              <a:t>100;100)</a:t>
            </a:r>
            <a:r>
              <a:rPr lang="ru-RU" sz="1600" dirty="0"/>
              <a:t>. Выполнить следующие преобразования:</a:t>
            </a:r>
          </a:p>
          <a:p>
            <a:pPr lvl="1"/>
            <a:r>
              <a:rPr lang="ru-RU" sz="1600" dirty="0"/>
              <a:t>Заменить максимальный по модулю элемент каждой строки на противоположный по знаку;</a:t>
            </a:r>
          </a:p>
          <a:p>
            <a:pPr lvl="1"/>
            <a:r>
              <a:rPr lang="ru-RU" sz="1600" dirty="0"/>
              <a:t>Вставить после каждой строки с чётным индексом нулевую строку;</a:t>
            </a:r>
          </a:p>
          <a:p>
            <a:pPr lvl="1"/>
            <a:r>
              <a:rPr lang="ru-RU" sz="1600" dirty="0"/>
              <a:t>Удалить все строки, содержащие хотя бы одно нулевое значение;</a:t>
            </a:r>
          </a:p>
          <a:p>
            <a:pPr lvl="1"/>
            <a:r>
              <a:rPr lang="ru-RU" sz="1600" dirty="0"/>
              <a:t>Поменять местами средние столбцы.</a:t>
            </a:r>
          </a:p>
          <a:p>
            <a:pPr marL="400050"/>
            <a:r>
              <a:rPr lang="ru-RU" sz="1600" dirty="0"/>
              <a:t>После каждого преобразования матрицу выводить на экран.</a:t>
            </a:r>
          </a:p>
          <a:p>
            <a:pPr marL="400050"/>
            <a:r>
              <a:rPr lang="ru-RU" sz="1600" dirty="0"/>
              <a:t>Все преобразования оформить методами.</a:t>
            </a:r>
          </a:p>
          <a:p>
            <a:pPr marL="400050"/>
            <a:r>
              <a:rPr lang="ru-RU" sz="1600" dirty="0"/>
              <a:t>Предложить реализацию задачи с использованием массива массивов.</a:t>
            </a:r>
          </a:p>
          <a:p>
            <a:pPr lvl="1"/>
            <a:endParaRPr lang="ru-RU" sz="1600" dirty="0"/>
          </a:p>
          <a:p>
            <a:endParaRPr lang="en-US" sz="16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6FEE42-C3B5-4D49-B4B6-6D9E0ADE2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39834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62000" y="2133600"/>
          <a:ext cx="3124200" cy="325120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2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3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4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5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8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6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7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 bwMode="auto">
          <a:xfrm>
            <a:off x="1143000" y="25146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0" name="Прямая со стрелкой 9"/>
          <p:cNvCxnSpPr/>
          <p:nvPr/>
        </p:nvCxnSpPr>
        <p:spPr bwMode="auto">
          <a:xfrm>
            <a:off x="1143000" y="31242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1" name="Прямая со стрелкой 10"/>
          <p:cNvCxnSpPr/>
          <p:nvPr/>
        </p:nvCxnSpPr>
        <p:spPr bwMode="auto">
          <a:xfrm>
            <a:off x="1143000" y="36576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2" name="Прямая со стрелкой 11"/>
          <p:cNvCxnSpPr/>
          <p:nvPr/>
        </p:nvCxnSpPr>
        <p:spPr bwMode="auto">
          <a:xfrm>
            <a:off x="1143000" y="41910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3" name="Прямая со стрелкой 12"/>
          <p:cNvCxnSpPr/>
          <p:nvPr/>
        </p:nvCxnSpPr>
        <p:spPr bwMode="auto">
          <a:xfrm>
            <a:off x="1143000" y="47244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4" name="Прямая со стрелкой 13"/>
          <p:cNvCxnSpPr/>
          <p:nvPr/>
        </p:nvCxnSpPr>
        <p:spPr bwMode="auto">
          <a:xfrm>
            <a:off x="1219200" y="5257800"/>
            <a:ext cx="381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6" name="Прямая со стрелкой 15"/>
          <p:cNvCxnSpPr/>
          <p:nvPr/>
        </p:nvCxnSpPr>
        <p:spPr bwMode="auto">
          <a:xfrm flipV="1">
            <a:off x="1676400" y="46482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8" name="Прямая со стрелкой 17"/>
          <p:cNvCxnSpPr/>
          <p:nvPr/>
        </p:nvCxnSpPr>
        <p:spPr bwMode="auto">
          <a:xfrm flipV="1">
            <a:off x="1676400" y="40386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19" name="Прямая со стрелкой 18"/>
          <p:cNvCxnSpPr/>
          <p:nvPr/>
        </p:nvCxnSpPr>
        <p:spPr bwMode="auto">
          <a:xfrm flipV="1">
            <a:off x="1676400" y="35052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20" name="Прямая со стрелкой 19"/>
          <p:cNvCxnSpPr/>
          <p:nvPr/>
        </p:nvCxnSpPr>
        <p:spPr bwMode="auto">
          <a:xfrm flipV="1">
            <a:off x="1676400" y="29718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21" name="Прямая со стрелкой 20"/>
          <p:cNvCxnSpPr/>
          <p:nvPr/>
        </p:nvCxnSpPr>
        <p:spPr bwMode="auto">
          <a:xfrm flipV="1">
            <a:off x="1676400" y="24384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22" name="Прямая со стрелкой 21"/>
          <p:cNvCxnSpPr/>
          <p:nvPr/>
        </p:nvCxnSpPr>
        <p:spPr bwMode="auto">
          <a:xfrm>
            <a:off x="1676400" y="2286000"/>
            <a:ext cx="381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533400" y="838200"/>
            <a:ext cx="807720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В программе создать матрицу размеров </a:t>
            </a:r>
            <a:r>
              <a:rPr lang="en-US" b="1" i="1" dirty="0" err="1"/>
              <a:t>N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en-US" dirty="0"/>
              <a:t> (</a:t>
            </a:r>
            <a:r>
              <a:rPr lang="en-US" b="1" dirty="0"/>
              <a:t>1 &lt; </a:t>
            </a:r>
            <a:r>
              <a:rPr lang="en-US" b="1" i="1" dirty="0"/>
              <a:t>N</a:t>
            </a:r>
            <a:r>
              <a:rPr lang="ru-RU" dirty="0"/>
              <a:t> </a:t>
            </a:r>
            <a:r>
              <a:rPr lang="en-US" b="1" dirty="0"/>
              <a:t>&lt; 20 </a:t>
            </a:r>
            <a:r>
              <a:rPr lang="ru-RU" dirty="0"/>
              <a:t>– вводится с клавиатуры пользователем. Заполнить матрицу числами от 1 до </a:t>
            </a:r>
            <a:r>
              <a:rPr lang="en-US" b="1" i="1" dirty="0"/>
              <a:t>N</a:t>
            </a:r>
            <a:r>
              <a:rPr lang="en-US" baseline="30000" dirty="0"/>
              <a:t>2</a:t>
            </a:r>
            <a:r>
              <a:rPr lang="ru-RU" dirty="0"/>
              <a:t>, в направлениях, указанных стрелками на рисунках ниже. Полученные матрицы вывести на экран.</a:t>
            </a: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4419600" y="2133600"/>
          <a:ext cx="3124200" cy="325120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520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en-US" b="1" dirty="0"/>
                        <a:t>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ru-RU" b="1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r>
                        <a:rPr lang="ru-RU" b="1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867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26" name="Прямая со стрелкой 25"/>
          <p:cNvCxnSpPr/>
          <p:nvPr/>
        </p:nvCxnSpPr>
        <p:spPr bwMode="auto">
          <a:xfrm>
            <a:off x="4800600" y="23622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27" name="Прямая со стрелкой 26"/>
          <p:cNvCxnSpPr/>
          <p:nvPr/>
        </p:nvCxnSpPr>
        <p:spPr bwMode="auto">
          <a:xfrm flipV="1">
            <a:off x="4800600" y="2514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28" name="Прямая со стрелкой 27"/>
          <p:cNvCxnSpPr/>
          <p:nvPr/>
        </p:nvCxnSpPr>
        <p:spPr bwMode="auto">
          <a:xfrm>
            <a:off x="4724400" y="35814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37" name="Прямая со стрелкой 36"/>
          <p:cNvCxnSpPr/>
          <p:nvPr/>
        </p:nvCxnSpPr>
        <p:spPr bwMode="auto">
          <a:xfrm>
            <a:off x="5257800" y="2438400"/>
            <a:ext cx="381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0" name="Прямая со стрелкой 39"/>
          <p:cNvCxnSpPr/>
          <p:nvPr/>
        </p:nvCxnSpPr>
        <p:spPr bwMode="auto">
          <a:xfrm flipH="1">
            <a:off x="5334000" y="2514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2" name="Прямая со стрелкой 41"/>
          <p:cNvCxnSpPr/>
          <p:nvPr/>
        </p:nvCxnSpPr>
        <p:spPr bwMode="auto">
          <a:xfrm flipH="1">
            <a:off x="4724400" y="31242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3" name="Прямая со стрелкой 42"/>
          <p:cNvCxnSpPr/>
          <p:nvPr/>
        </p:nvCxnSpPr>
        <p:spPr bwMode="auto">
          <a:xfrm flipV="1">
            <a:off x="4800600" y="35814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4" name="Прямая со стрелкой 43"/>
          <p:cNvCxnSpPr/>
          <p:nvPr/>
        </p:nvCxnSpPr>
        <p:spPr bwMode="auto">
          <a:xfrm flipV="1">
            <a:off x="5334000" y="30480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5" name="Прямая со стрелкой 44"/>
          <p:cNvCxnSpPr/>
          <p:nvPr/>
        </p:nvCxnSpPr>
        <p:spPr bwMode="auto">
          <a:xfrm flipV="1">
            <a:off x="5867400" y="2514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6" name="Прямая со стрелкой 45"/>
          <p:cNvCxnSpPr/>
          <p:nvPr/>
        </p:nvCxnSpPr>
        <p:spPr bwMode="auto">
          <a:xfrm>
            <a:off x="6248400" y="2514600"/>
            <a:ext cx="381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7" name="Прямая со стрелкой 46"/>
          <p:cNvCxnSpPr/>
          <p:nvPr/>
        </p:nvCxnSpPr>
        <p:spPr bwMode="auto">
          <a:xfrm flipH="1">
            <a:off x="5791200" y="31242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8" name="Прямая со стрелкой 47"/>
          <p:cNvCxnSpPr/>
          <p:nvPr/>
        </p:nvCxnSpPr>
        <p:spPr bwMode="auto">
          <a:xfrm flipH="1">
            <a:off x="5257800" y="3657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49" name="Прямая со стрелкой 48"/>
          <p:cNvCxnSpPr/>
          <p:nvPr/>
        </p:nvCxnSpPr>
        <p:spPr bwMode="auto">
          <a:xfrm flipH="1">
            <a:off x="4724400" y="41910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0" name="Прямая со стрелкой 49"/>
          <p:cNvCxnSpPr/>
          <p:nvPr/>
        </p:nvCxnSpPr>
        <p:spPr bwMode="auto">
          <a:xfrm>
            <a:off x="4648200" y="47244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2" name="Прямая со стрелкой 51"/>
          <p:cNvCxnSpPr/>
          <p:nvPr/>
        </p:nvCxnSpPr>
        <p:spPr bwMode="auto">
          <a:xfrm flipV="1">
            <a:off x="4800600" y="47244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3" name="Прямая со стрелкой 52"/>
          <p:cNvCxnSpPr/>
          <p:nvPr/>
        </p:nvCxnSpPr>
        <p:spPr bwMode="auto">
          <a:xfrm flipV="1">
            <a:off x="5334000" y="41148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4" name="Прямая со стрелкой 53"/>
          <p:cNvCxnSpPr/>
          <p:nvPr/>
        </p:nvCxnSpPr>
        <p:spPr bwMode="auto">
          <a:xfrm flipV="1">
            <a:off x="5867400" y="35814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5" name="Прямая со стрелкой 54"/>
          <p:cNvCxnSpPr/>
          <p:nvPr/>
        </p:nvCxnSpPr>
        <p:spPr bwMode="auto">
          <a:xfrm flipV="1">
            <a:off x="6324600" y="31242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59" name="Прямая со стрелкой 58"/>
          <p:cNvCxnSpPr/>
          <p:nvPr/>
        </p:nvCxnSpPr>
        <p:spPr bwMode="auto">
          <a:xfrm flipH="1">
            <a:off x="6400800" y="25908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0" name="Прямая со стрелкой 59"/>
          <p:cNvCxnSpPr/>
          <p:nvPr/>
        </p:nvCxnSpPr>
        <p:spPr bwMode="auto">
          <a:xfrm flipV="1">
            <a:off x="6858000" y="2514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1" name="Прямая со стрелкой 60"/>
          <p:cNvCxnSpPr/>
          <p:nvPr/>
        </p:nvCxnSpPr>
        <p:spPr bwMode="auto">
          <a:xfrm>
            <a:off x="7315200" y="2514600"/>
            <a:ext cx="0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2" name="Прямая со стрелкой 61"/>
          <p:cNvCxnSpPr/>
          <p:nvPr/>
        </p:nvCxnSpPr>
        <p:spPr bwMode="auto">
          <a:xfrm flipH="1">
            <a:off x="6858000" y="30480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3" name="Прямая со стрелкой 62"/>
          <p:cNvCxnSpPr/>
          <p:nvPr/>
        </p:nvCxnSpPr>
        <p:spPr bwMode="auto">
          <a:xfrm flipH="1">
            <a:off x="6324600" y="36576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4" name="Прямая со стрелкой 63"/>
          <p:cNvCxnSpPr/>
          <p:nvPr/>
        </p:nvCxnSpPr>
        <p:spPr bwMode="auto">
          <a:xfrm flipH="1">
            <a:off x="5791200" y="41910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5" name="Прямая со стрелкой 64"/>
          <p:cNvCxnSpPr/>
          <p:nvPr/>
        </p:nvCxnSpPr>
        <p:spPr bwMode="auto">
          <a:xfrm flipH="1">
            <a:off x="5257800" y="4724400"/>
            <a:ext cx="3048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  <p:cxnSp>
        <p:nvCxnSpPr>
          <p:cNvPr id="66" name="Прямая со стрелкой 65"/>
          <p:cNvCxnSpPr/>
          <p:nvPr/>
        </p:nvCxnSpPr>
        <p:spPr bwMode="auto">
          <a:xfrm>
            <a:off x="5334000" y="5181600"/>
            <a:ext cx="3810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oval" w="med" len="med"/>
            <a:tailEnd type="triangl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113958158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04800" y="838200"/>
            <a:ext cx="8458200" cy="2585323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/>
              <a:t>Сформировать целочисленную матрицу размером </a:t>
            </a:r>
            <a:r>
              <a:rPr lang="en-US" b="1" i="1" dirty="0" err="1"/>
              <a:t>M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ru-RU" dirty="0"/>
              <a:t> 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</a:t>
            </a:r>
            <a:r>
              <a:rPr lang="en-US" dirty="0"/>
              <a:t> </a:t>
            </a:r>
            <a:r>
              <a:rPr lang="ru-RU" dirty="0"/>
              <a:t>по следующему правилу: элементы </a:t>
            </a:r>
            <a:r>
              <a:rPr lang="en-US" b="1" i="1" dirty="0"/>
              <a:t>i</a:t>
            </a:r>
            <a:r>
              <a:rPr lang="en-US" dirty="0"/>
              <a:t>-</a:t>
            </a:r>
            <a:r>
              <a:rPr lang="ru-RU" dirty="0"/>
              <a:t>ой строки равны </a:t>
            </a:r>
            <a:r>
              <a:rPr lang="en-US" b="1" dirty="0"/>
              <a:t>10*</a:t>
            </a:r>
            <a:r>
              <a:rPr lang="en-US" b="1" i="1" dirty="0"/>
              <a:t>i</a:t>
            </a:r>
            <a:r>
              <a:rPr lang="en-US" dirty="0"/>
              <a:t>.</a:t>
            </a:r>
          </a:p>
          <a:p>
            <a:pPr marL="342900" indent="-342900" algn="just">
              <a:buAutoNum type="arabicPeriod"/>
            </a:pPr>
            <a:r>
              <a:rPr lang="ru-RU" dirty="0"/>
              <a:t>Сформировать и заполнить случайными значениями целочисленную матрицу размером </a:t>
            </a:r>
            <a:r>
              <a:rPr lang="en-US" b="1" i="1" dirty="0" err="1"/>
              <a:t>M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ru-RU" dirty="0"/>
              <a:t> 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клавиатуры). </a:t>
            </a:r>
            <a:r>
              <a:rPr lang="en-US" dirty="0"/>
              <a:t> </a:t>
            </a:r>
            <a:r>
              <a:rPr lang="ru-RU" dirty="0"/>
              <a:t>Написать метод, выводящий на экран элементы переданной в качестве параметра матрицы в табличном виде через один в шахматном порядке. Способ вывода (начиная с первого в первой строке или со второго) задаётся параметром логического типа.</a:t>
            </a:r>
            <a:endParaRPr lang="en-US" dirty="0"/>
          </a:p>
          <a:p>
            <a:pPr algn="just"/>
            <a:r>
              <a:rPr lang="ru-RU" dirty="0"/>
              <a:t>Пример.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91737" y="4033073"/>
          <a:ext cx="2209800" cy="1879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5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183456" y="4033073"/>
          <a:ext cx="2209800" cy="1879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5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80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-7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6248400" y="4033073"/>
          <a:ext cx="2209800" cy="18796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55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99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9900">
                <a:tc>
                  <a:txBody>
                    <a:bodyPr/>
                    <a:lstStyle/>
                    <a:p>
                      <a:r>
                        <a:rPr lang="ru-RU" b="1" dirty="0"/>
                        <a:t>-8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/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52400" y="3583757"/>
            <a:ext cx="2267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Исходная матрица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00352" y="3612977"/>
            <a:ext cx="2976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Вывод, начиная с первого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943600" y="3608803"/>
            <a:ext cx="3178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Вывод, начиная со второго</a:t>
            </a:r>
          </a:p>
        </p:txBody>
      </p:sp>
    </p:spTree>
    <p:extLst>
      <p:ext uri="{BB962C8B-B14F-4D97-AF65-F5344CB8AC3E}">
        <p14:creationId xmlns:p14="http://schemas.microsoft.com/office/powerpoint/2010/main" val="812066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990600"/>
            <a:ext cx="86106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/>
              <a:t>Сформировать и заполнить случайными значениями массив</a:t>
            </a:r>
            <a:r>
              <a:rPr lang="en-US" dirty="0"/>
              <a:t> </a:t>
            </a:r>
            <a:r>
              <a:rPr lang="en-US" b="1" dirty="0"/>
              <a:t>A</a:t>
            </a:r>
            <a:r>
              <a:rPr lang="ru-RU" dirty="0"/>
              <a:t> ссылок на целочисленные массивы. Количество ссылок в массиве </a:t>
            </a:r>
            <a:r>
              <a:rPr lang="en-US" b="1" dirty="0"/>
              <a:t>A</a:t>
            </a:r>
            <a:r>
              <a:rPr lang="ru-RU" dirty="0"/>
              <a:t> получить от пользователя. Количество элементов в каждом целочисленном массиве – случайное число из диапазона </a:t>
            </a:r>
            <a:r>
              <a:rPr lang="en-US" b="1" dirty="0"/>
              <a:t>(0;15)</a:t>
            </a:r>
            <a:r>
              <a:rPr lang="en-US" dirty="0"/>
              <a:t>. </a:t>
            </a:r>
            <a:r>
              <a:rPr lang="ru-RU" dirty="0"/>
              <a:t>Написать метод, формирующий по переданному в параметре массиву ссылок на целочисленные массивы новый массив, в котором сохранены только элементы, распложенные в нечетных столбцах исходного. Используя метод, сформировать из массива </a:t>
            </a:r>
            <a:r>
              <a:rPr lang="en-US" b="1" dirty="0"/>
              <a:t>A</a:t>
            </a:r>
            <a:r>
              <a:rPr lang="ru-RU" dirty="0"/>
              <a:t> «</a:t>
            </a:r>
            <a:r>
              <a:rPr lang="ru-RU" dirty="0" err="1"/>
              <a:t>подмассив</a:t>
            </a:r>
            <a:r>
              <a:rPr lang="ru-RU" dirty="0"/>
              <a:t>»</a:t>
            </a:r>
            <a:r>
              <a:rPr lang="en-US" dirty="0"/>
              <a:t> </a:t>
            </a:r>
            <a:r>
              <a:rPr lang="en-US" b="1" dirty="0"/>
              <a:t>B</a:t>
            </a:r>
            <a:r>
              <a:rPr lang="ru-RU" dirty="0"/>
              <a:t>. </a:t>
            </a:r>
            <a:r>
              <a:rPr lang="en-US" b="1" dirty="0"/>
              <a:t>A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 </a:t>
            </a:r>
            <a:r>
              <a:rPr lang="ru-RU" b="1" dirty="0"/>
              <a:t>В</a:t>
            </a:r>
            <a:r>
              <a:rPr lang="en-US" dirty="0"/>
              <a:t> </a:t>
            </a:r>
            <a:r>
              <a:rPr lang="ru-RU" dirty="0"/>
              <a:t>вывести на экран.</a:t>
            </a:r>
          </a:p>
          <a:p>
            <a:pPr marL="342900" indent="-342900" algn="just">
              <a:buAutoNum type="arabicPeriod"/>
            </a:pPr>
            <a:r>
              <a:rPr lang="ru-RU" dirty="0"/>
              <a:t>Сформировать двумерный целочисленный массив размером </a:t>
            </a:r>
            <a:r>
              <a:rPr lang="en-US" b="1" i="1" dirty="0" err="1"/>
              <a:t>M</a:t>
            </a:r>
            <a:r>
              <a:rPr lang="en-US" dirty="0" err="1"/>
              <a:t>x</a:t>
            </a:r>
            <a:r>
              <a:rPr lang="en-US" b="1" i="1" dirty="0" err="1"/>
              <a:t>N</a:t>
            </a:r>
            <a:r>
              <a:rPr lang="ru-RU" dirty="0"/>
              <a:t>, заполнить его случайными значениями (</a:t>
            </a:r>
            <a:r>
              <a:rPr lang="en-US" b="1" i="1" dirty="0"/>
              <a:t>M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i="1" dirty="0"/>
              <a:t>N</a:t>
            </a:r>
            <a:r>
              <a:rPr lang="ru-RU" dirty="0"/>
              <a:t> задаются с клавиатуры). Преобразовать этот двумерный массив в массив массивов. Вычислить и вывести на экран сумму и произведение элементов </a:t>
            </a:r>
            <a:r>
              <a:rPr lang="en-US" b="1" i="1" dirty="0"/>
              <a:t>k</a:t>
            </a:r>
            <a:r>
              <a:rPr lang="en-US" dirty="0"/>
              <a:t>-</a:t>
            </a:r>
            <a:r>
              <a:rPr lang="ru-RU" dirty="0"/>
              <a:t>ого столбца массива массивов </a:t>
            </a:r>
            <a:r>
              <a:rPr lang="en-US" dirty="0"/>
              <a:t>(</a:t>
            </a:r>
            <a:r>
              <a:rPr lang="en-US" b="1" i="1" dirty="0"/>
              <a:t>k</a:t>
            </a:r>
            <a:r>
              <a:rPr lang="en-US" dirty="0"/>
              <a:t> – </a:t>
            </a:r>
            <a:r>
              <a:rPr lang="ru-RU" dirty="0"/>
              <a:t>задается с клавиатуры).</a:t>
            </a:r>
          </a:p>
        </p:txBody>
      </p:sp>
    </p:spTree>
    <p:extLst>
      <p:ext uri="{BB962C8B-B14F-4D97-AF65-F5344CB8AC3E}">
        <p14:creationId xmlns:p14="http://schemas.microsoft.com/office/powerpoint/2010/main" val="41027062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самостоятельного решения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11183" y="990600"/>
            <a:ext cx="8458200" cy="313932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buAutoNum type="arabicPeriod"/>
            </a:pPr>
            <a:r>
              <a:rPr lang="ru-RU" dirty="0"/>
              <a:t>Сформировать массив ссылок на вещественные массивы </a:t>
            </a:r>
            <a:r>
              <a:rPr lang="en-US" b="1" i="1" dirty="0"/>
              <a:t>D</a:t>
            </a:r>
            <a:r>
              <a:rPr lang="ru-RU" dirty="0"/>
              <a:t>, число элементов получить от пользователя. Количество элементов в каждом вещественном массиве равно индексу в </a:t>
            </a:r>
            <a:r>
              <a:rPr lang="en-US" b="1" i="1" dirty="0"/>
              <a:t>D</a:t>
            </a:r>
            <a:r>
              <a:rPr lang="ru-RU" dirty="0"/>
              <a:t>, увеличенному на единицу. Элементы вещественных массивов - случайные значениями из диапазона </a:t>
            </a:r>
            <a:r>
              <a:rPr lang="en-US" b="1" dirty="0"/>
              <a:t>(0;1)</a:t>
            </a:r>
            <a:r>
              <a:rPr lang="ru-RU" dirty="0"/>
              <a:t>. Написать метод, преобразующий массив ссылок на вещественные массивы в двумерный вещественный массив. Недостающие элементы обнулить. Обработать массив </a:t>
            </a:r>
            <a:r>
              <a:rPr lang="en-US" b="1" i="1" dirty="0"/>
              <a:t>D</a:t>
            </a:r>
            <a:r>
              <a:rPr lang="ru-RU" dirty="0"/>
              <a:t> при помощи этого метода, экран вывести </a:t>
            </a:r>
            <a:r>
              <a:rPr lang="en-US" b="1" i="1" dirty="0"/>
              <a:t>D</a:t>
            </a:r>
            <a:r>
              <a:rPr lang="ru-RU" dirty="0"/>
              <a:t>, результат преобразования и суммы элементов для каждого столбца.</a:t>
            </a:r>
            <a:r>
              <a:rPr lang="en-US" dirty="0"/>
              <a:t> </a:t>
            </a:r>
            <a:r>
              <a:rPr lang="ru-RU" dirty="0"/>
              <a:t>Точность вывода: два знака после запятой.</a:t>
            </a:r>
          </a:p>
          <a:p>
            <a:pPr algn="just"/>
            <a:r>
              <a:rPr lang="ru-RU" dirty="0"/>
              <a:t>Пример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1589" y="4382702"/>
            <a:ext cx="1221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Массив </a:t>
            </a:r>
            <a:r>
              <a:rPr lang="en-US" i="1" dirty="0"/>
              <a:t>D</a:t>
            </a:r>
            <a:endParaRPr lang="ru-RU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91589" y="4752034"/>
            <a:ext cx="19575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0,22 </a:t>
            </a:r>
          </a:p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0,89 0,99</a:t>
            </a:r>
          </a:p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0,05 0,13 0,23</a:t>
            </a:r>
            <a:endParaRPr lang="ru-RU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95600" y="4415359"/>
            <a:ext cx="2308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Двумерный массив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95600" y="4784691"/>
            <a:ext cx="19575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0,22 </a:t>
            </a:r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0    0</a:t>
            </a:r>
            <a:endParaRPr lang="en-US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0,89 0,99</a:t>
            </a:r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 0</a:t>
            </a:r>
            <a:endParaRPr lang="en-US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0,05 0,13 0,23</a:t>
            </a:r>
            <a:endParaRPr lang="ru-RU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7400" y="4415359"/>
            <a:ext cx="24436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/>
              <a:t>Суммы по столбцам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943600" y="5405789"/>
            <a:ext cx="1957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16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1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,1</a:t>
            </a:r>
            <a:r>
              <a:rPr lang="ru-RU" b="1" dirty="0">
                <a:latin typeface="Consolas" panose="020B0609020204030204" pitchFamily="49" charset="0"/>
                <a:cs typeface="Consolas" panose="020B0609020204030204" pitchFamily="49" charset="0"/>
              </a:rPr>
              <a:t>2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 0,23</a:t>
            </a:r>
            <a:endParaRPr lang="ru-RU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482278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640" y="76200"/>
            <a:ext cx="8229600" cy="64956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Отладка программы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0109" y="1635511"/>
            <a:ext cx="3528392" cy="923330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Установить курсор в строку кода, в которой необходимо установить точку останова.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3040" y="1066800"/>
            <a:ext cx="5713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Установка простых точек останова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41853" y="1635511"/>
            <a:ext cx="3027542" cy="646331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Debug -&gt; Break point</a:t>
            </a:r>
          </a:p>
          <a:p>
            <a:r>
              <a:rPr lang="en-US" b="1" dirty="0">
                <a:solidFill>
                  <a:srgbClr val="0070C0"/>
                </a:solidFill>
              </a:rPr>
              <a:t>(</a:t>
            </a:r>
            <a:r>
              <a:rPr lang="ru-RU" b="1" dirty="0">
                <a:solidFill>
                  <a:srgbClr val="0070C0"/>
                </a:solidFill>
              </a:rPr>
              <a:t>Отладка -</a:t>
            </a:r>
            <a:r>
              <a:rPr lang="en-US" b="1" dirty="0">
                <a:solidFill>
                  <a:srgbClr val="0070C0"/>
                </a:solidFill>
              </a:rPr>
              <a:t>&gt; </a:t>
            </a:r>
            <a:r>
              <a:rPr lang="ru-RU" b="1" dirty="0">
                <a:solidFill>
                  <a:srgbClr val="0070C0"/>
                </a:solidFill>
              </a:rPr>
              <a:t>Точка останова</a:t>
            </a:r>
            <a:r>
              <a:rPr lang="en-US" b="1" dirty="0">
                <a:solidFill>
                  <a:srgbClr val="0070C0"/>
                </a:solidFill>
              </a:rPr>
              <a:t>)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41853" y="2718257"/>
            <a:ext cx="936104" cy="369332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F9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11" name="Соединительная линия уступом 10"/>
          <p:cNvCxnSpPr>
            <a:stCxn id="5" idx="3"/>
            <a:endCxn id="8" idx="1"/>
          </p:cNvCxnSpPr>
          <p:nvPr/>
        </p:nvCxnSpPr>
        <p:spPr>
          <a:xfrm flipV="1">
            <a:off x="4018501" y="1958677"/>
            <a:ext cx="1023352" cy="138499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5" idx="3"/>
            <a:endCxn id="9" idx="1"/>
          </p:cNvCxnSpPr>
          <p:nvPr/>
        </p:nvCxnSpPr>
        <p:spPr>
          <a:xfrm>
            <a:off x="4018501" y="2097176"/>
            <a:ext cx="1023352" cy="805747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4" name="Рисунок 13" descr="Вырезка экрана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3861" y="3282403"/>
            <a:ext cx="2562225" cy="638175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520589" y="2820738"/>
            <a:ext cx="3528392" cy="923330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Щелкнуть левой кнопкой мыши по полю редактора слева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2369660" y="3976566"/>
            <a:ext cx="1980220" cy="504056"/>
          </a:xfrm>
          <a:prstGeom prst="wedgeRoundRectCallout">
            <a:avLst>
              <a:gd name="adj1" fmla="val 95641"/>
              <a:gd name="adj2" fmla="val -166075"/>
              <a:gd name="adj3" fmla="val 16667"/>
            </a:avLst>
          </a:prstGeom>
          <a:ln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Точка останова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382410" y="4368971"/>
            <a:ext cx="7914222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Запуск в отладочном режиме: </a:t>
            </a:r>
          </a:p>
          <a:p>
            <a:r>
              <a:rPr lang="en-US" b="1" i="1" dirty="0"/>
              <a:t>F5  </a:t>
            </a:r>
            <a:r>
              <a:rPr lang="ru-RU" b="1" i="1" dirty="0">
                <a:solidFill>
                  <a:srgbClr val="FF0000"/>
                </a:solidFill>
              </a:rPr>
              <a:t>или</a:t>
            </a:r>
            <a:r>
              <a:rPr lang="ru-RU" b="1" i="1" dirty="0"/>
              <a:t> </a:t>
            </a:r>
            <a:r>
              <a:rPr lang="en-US" b="1" dirty="0"/>
              <a:t>Debug</a:t>
            </a:r>
            <a:r>
              <a:rPr lang="ru-RU" b="1" dirty="0"/>
              <a:t> </a:t>
            </a:r>
            <a:r>
              <a:rPr lang="en-US" b="1" dirty="0"/>
              <a:t>-&gt;</a:t>
            </a:r>
            <a:r>
              <a:rPr lang="ru-RU" b="1" dirty="0"/>
              <a:t> </a:t>
            </a:r>
            <a:r>
              <a:rPr lang="en-US" b="1" dirty="0"/>
              <a:t>Start Debugging</a:t>
            </a:r>
            <a:endParaRPr lang="ru-RU" b="1" i="1" dirty="0">
              <a:solidFill>
                <a:srgbClr val="C00000"/>
              </a:solidFill>
            </a:endParaRPr>
          </a:p>
          <a:p>
            <a:endParaRPr lang="ru-RU" b="1" i="1" dirty="0">
              <a:solidFill>
                <a:srgbClr val="C00000"/>
              </a:solidFill>
            </a:endParaRPr>
          </a:p>
          <a:p>
            <a:r>
              <a:rPr lang="ru-RU" b="1" i="1" dirty="0">
                <a:solidFill>
                  <a:srgbClr val="C00000"/>
                </a:solidFill>
              </a:rPr>
              <a:t>Выход из отладочного режима и прекращение выполнения программы:</a:t>
            </a:r>
          </a:p>
          <a:p>
            <a:r>
              <a:rPr lang="en-US" b="1" dirty="0"/>
              <a:t>Shift+F5 </a:t>
            </a:r>
            <a:r>
              <a:rPr lang="ru-RU" b="1" dirty="0">
                <a:solidFill>
                  <a:srgbClr val="FF0000"/>
                </a:solidFill>
              </a:rPr>
              <a:t>или</a:t>
            </a:r>
            <a:r>
              <a:rPr lang="ru-RU" dirty="0"/>
              <a:t> </a:t>
            </a:r>
            <a:r>
              <a:rPr lang="en-US" b="1" dirty="0"/>
              <a:t>Debug-&gt;Stop Debugging</a:t>
            </a:r>
            <a:r>
              <a:rPr lang="ru-RU" b="1" dirty="0"/>
              <a:t> (Отладка -</a:t>
            </a:r>
            <a:r>
              <a:rPr lang="en-US" b="1" dirty="0"/>
              <a:t>&gt; </a:t>
            </a:r>
            <a:r>
              <a:rPr lang="ru-RU" b="1" dirty="0"/>
              <a:t>Остановить отладку)</a:t>
            </a:r>
          </a:p>
        </p:txBody>
      </p:sp>
    </p:spTree>
    <p:extLst>
      <p:ext uri="{BB962C8B-B14F-4D97-AF65-F5344CB8AC3E}">
        <p14:creationId xmlns:p14="http://schemas.microsoft.com/office/powerpoint/2010/main" val="32782076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Заголовок 1"/>
          <p:cNvSpPr>
            <a:spLocks noGrp="1"/>
          </p:cNvSpPr>
          <p:nvPr>
            <p:ph type="title"/>
          </p:nvPr>
        </p:nvSpPr>
        <p:spPr>
          <a:xfrm>
            <a:off x="364751" y="152400"/>
            <a:ext cx="8229600" cy="56207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Пошаговое исполнение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51520" y="1655628"/>
            <a:ext cx="8435280" cy="701675"/>
          </a:xfr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indent="0">
              <a:buNone/>
            </a:pPr>
            <a:r>
              <a:rPr lang="ru-RU" sz="1800" b="1" dirty="0">
                <a:solidFill>
                  <a:srgbClr val="0070C0"/>
                </a:solidFill>
              </a:rPr>
              <a:t>Без захода в методы</a:t>
            </a:r>
            <a:endParaRPr lang="en-US" sz="1800" b="1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70C0"/>
                </a:solidFill>
              </a:rPr>
              <a:t>F10 </a:t>
            </a:r>
            <a:r>
              <a:rPr lang="ru-RU" sz="1800" b="1" dirty="0">
                <a:solidFill>
                  <a:srgbClr val="0070C0"/>
                </a:solidFill>
              </a:rPr>
              <a:t>или </a:t>
            </a:r>
            <a:r>
              <a:rPr lang="en-US" sz="1800" b="1" dirty="0">
                <a:solidFill>
                  <a:srgbClr val="0070C0"/>
                </a:solidFill>
              </a:rPr>
              <a:t>Debug -&gt; Step Over</a:t>
            </a:r>
            <a:r>
              <a:rPr lang="ru-RU" sz="1800" b="1" dirty="0">
                <a:solidFill>
                  <a:srgbClr val="0070C0"/>
                </a:solidFill>
              </a:rPr>
              <a:t> (Отладка </a:t>
            </a:r>
            <a:r>
              <a:rPr lang="en-US" sz="1800" b="1" dirty="0">
                <a:solidFill>
                  <a:srgbClr val="0070C0"/>
                </a:solidFill>
              </a:rPr>
              <a:t>-&gt; </a:t>
            </a:r>
            <a:r>
              <a:rPr lang="ru-RU" sz="1800" b="1" dirty="0">
                <a:solidFill>
                  <a:srgbClr val="0070C0"/>
                </a:solidFill>
              </a:rPr>
              <a:t>Шаг с обходом)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72302" y="838200"/>
            <a:ext cx="8414498" cy="701731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rtlCol="0">
            <a:sp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ru-RU" b="1" dirty="0">
                <a:solidFill>
                  <a:srgbClr val="0070C0"/>
                </a:solidFill>
              </a:rPr>
              <a:t>С заходом в методы</a:t>
            </a: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F11 </a:t>
            </a:r>
            <a:r>
              <a:rPr lang="ru-RU" b="1" dirty="0">
                <a:solidFill>
                  <a:srgbClr val="0070C0"/>
                </a:solidFill>
              </a:rPr>
              <a:t>или </a:t>
            </a:r>
            <a:r>
              <a:rPr lang="en-US" b="1" dirty="0">
                <a:solidFill>
                  <a:srgbClr val="0070C0"/>
                </a:solidFill>
              </a:rPr>
              <a:t>Debug -&gt; Step Into</a:t>
            </a:r>
            <a:r>
              <a:rPr lang="ru-RU" b="1" dirty="0">
                <a:solidFill>
                  <a:srgbClr val="0070C0"/>
                </a:solidFill>
              </a:rPr>
              <a:t> (Отладка </a:t>
            </a:r>
            <a:r>
              <a:rPr lang="en-US" b="1" dirty="0">
                <a:solidFill>
                  <a:srgbClr val="0070C0"/>
                </a:solidFill>
              </a:rPr>
              <a:t>-&gt; </a:t>
            </a:r>
            <a:r>
              <a:rPr lang="ru-RU" b="1" dirty="0">
                <a:solidFill>
                  <a:srgbClr val="0070C0"/>
                </a:solidFill>
              </a:rPr>
              <a:t> Шаг с заходом)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420888"/>
            <a:ext cx="5090463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251520" y="2780928"/>
            <a:ext cx="2160240" cy="792088"/>
          </a:xfrm>
          <a:prstGeom prst="wedgeRoundRectCallout">
            <a:avLst>
              <a:gd name="adj1" fmla="val 61596"/>
              <a:gd name="adj2" fmla="val 108055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Активная строка подсвечивается</a:t>
            </a: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3923927" y="3320988"/>
            <a:ext cx="4305673" cy="936104"/>
          </a:xfrm>
          <a:prstGeom prst="wedgeRoundRectCallout">
            <a:avLst>
              <a:gd name="adj1" fmla="val -75233"/>
              <a:gd name="adj2" fmla="val 17094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Просмотр значений переменных. Красным выделено последнее измененное значение</a:t>
            </a: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6444208" y="5733256"/>
            <a:ext cx="2484785" cy="648072"/>
          </a:xfrm>
          <a:prstGeom prst="wedgeRoundRectCallout">
            <a:avLst>
              <a:gd name="adj1" fmla="val -104638"/>
              <a:gd name="adj2" fmla="val -87821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Последовательность вызовов</a:t>
            </a:r>
          </a:p>
        </p:txBody>
      </p:sp>
    </p:spTree>
    <p:extLst>
      <p:ext uri="{BB962C8B-B14F-4D97-AF65-F5344CB8AC3E}">
        <p14:creationId xmlns:p14="http://schemas.microsoft.com/office/powerpoint/2010/main" val="21877581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080" y="116632"/>
            <a:ext cx="8229600" cy="70609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Добавление контролируемого значения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00" y="3066571"/>
            <a:ext cx="5112568" cy="209726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47600" y="908720"/>
            <a:ext cx="8136904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</a:lstStyle>
          <a:p>
            <a:r>
              <a:rPr lang="ru-RU" dirty="0"/>
              <a:t>Отладчик </a:t>
            </a:r>
            <a:r>
              <a:rPr lang="en-US"/>
              <a:t>VS </a:t>
            </a:r>
            <a:r>
              <a:rPr lang="ru-RU"/>
              <a:t>позволяет </a:t>
            </a:r>
            <a:r>
              <a:rPr lang="ru-RU" dirty="0"/>
              <a:t>просматривать контролируемые значения. Например, значения выражений.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47600" y="1700808"/>
            <a:ext cx="3566096" cy="646331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Выделить интересующее значение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142400" y="1700807"/>
            <a:ext cx="3528392" cy="646331"/>
          </a:xfrm>
          <a:prstGeom prst="rect">
            <a:avLst/>
          </a:prstGeom>
          <a:ln>
            <a:solidFill>
              <a:srgbClr val="A5002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Правой кнопкой мыши вызвать контекстное меню</a:t>
            </a: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29" y="5383924"/>
            <a:ext cx="3838575" cy="117157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Скругленная прямоугольная выноска 7"/>
          <p:cNvSpPr/>
          <p:nvPr/>
        </p:nvSpPr>
        <p:spPr>
          <a:xfrm>
            <a:off x="5660168" y="2986664"/>
            <a:ext cx="3483832" cy="1008112"/>
          </a:xfrm>
          <a:prstGeom prst="wedgeRoundRectCallout">
            <a:avLst>
              <a:gd name="adj1" fmla="val -90673"/>
              <a:gd name="adj2" fmla="val 135063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Выбрать пункт </a:t>
            </a:r>
            <a:r>
              <a:rPr lang="en-US" dirty="0"/>
              <a:t>Add watch (</a:t>
            </a:r>
            <a:r>
              <a:rPr lang="ru-RU" dirty="0"/>
              <a:t>Добавить контролируемое значение)</a:t>
            </a:r>
          </a:p>
        </p:txBody>
      </p:sp>
      <p:cxnSp>
        <p:nvCxnSpPr>
          <p:cNvPr id="10" name="Соединительная линия уступом 9"/>
          <p:cNvCxnSpPr>
            <a:stCxn id="5" idx="3"/>
            <a:endCxn id="7" idx="1"/>
          </p:cNvCxnSpPr>
          <p:nvPr/>
        </p:nvCxnSpPr>
        <p:spPr>
          <a:xfrm flipV="1">
            <a:off x="4113696" y="2023973"/>
            <a:ext cx="1028704" cy="1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stCxn id="7" idx="2"/>
            <a:endCxn id="4098" idx="0"/>
          </p:cNvCxnSpPr>
          <p:nvPr/>
        </p:nvCxnSpPr>
        <p:spPr>
          <a:xfrm rot="5400000">
            <a:off x="4645524" y="805498"/>
            <a:ext cx="719433" cy="3802712"/>
          </a:xfrm>
          <a:prstGeom prst="bentConnector3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4098" idx="2"/>
            <a:endCxn id="4" idx="1"/>
          </p:cNvCxnSpPr>
          <p:nvPr/>
        </p:nvCxnSpPr>
        <p:spPr>
          <a:xfrm rot="16200000" flipH="1">
            <a:off x="3571966" y="4695749"/>
            <a:ext cx="805880" cy="1742045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7684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717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F0FA9A-0EFF-4557-A16D-78F1E49313AB}" type="slidenum">
              <a:rPr lang="ru-RU" smtClean="0"/>
              <a:pPr eaLnBrk="1" hangingPunct="1"/>
              <a:t>4</a:t>
            </a:fld>
            <a:endParaRPr lang="ru-RU"/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298450" y="1066800"/>
            <a:ext cx="8382000" cy="403187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matr.GetType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matr.IsFixedSize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matr.IsFixedSize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matr.Rank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matr.Rank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matr.Length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matr.GetLength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matr.GetUpperBound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(1));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все элементы матрицы подряд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"{0,3}"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Environment.NewLine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 по строкам!!!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"{0,3}"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j]);</a:t>
            </a:r>
            <a:endParaRPr lang="ru-RU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304800" y="5867400"/>
            <a:ext cx="838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Класс </a:t>
            </a:r>
            <a:r>
              <a:rPr lang="en-US" sz="1200" dirty="0"/>
              <a:t>Array [</a:t>
            </a:r>
            <a:r>
              <a:rPr lang="en-US" sz="1200" dirty="0">
                <a:hlinkClick r:id="rId2"/>
              </a:rPr>
              <a:t>https://docs.microsoft.com/ru-ru/dotnet/api/system.array?view=net-5.0</a:t>
            </a:r>
            <a:r>
              <a:rPr lang="en-US" sz="1200" dirty="0"/>
              <a:t>]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3EA5F-1D9E-45CE-83DB-1E9FCA57A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1AC6EA2-B5F9-43AF-AE3F-EE3EAF15A4F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ru-RU" sz="1600" dirty="0"/>
                  <a:t>Получить от пользователя целое число </a:t>
                </a:r>
                <a:r>
                  <a:rPr lang="en-US" sz="1600" b="1" i="1" dirty="0"/>
                  <a:t>N</a:t>
                </a:r>
                <a:r>
                  <a:rPr lang="ru-RU" sz="1600" dirty="0"/>
                  <a:t>. Создать двумерный массив размера в </a:t>
                </a:r>
                <a:r>
                  <a:rPr lang="en-US" sz="1600" b="1" i="1" dirty="0" err="1"/>
                  <a:t>NxN</a:t>
                </a:r>
                <a:r>
                  <a:rPr lang="ru-RU" sz="1600" dirty="0"/>
                  <a:t> и заполнить его по правилу: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6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ru-RU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ru-RU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…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𝑁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81AC6EA2-B5F9-43AF-AE3F-EE3EAF15A4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96" t="-4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6F381C1-AC20-4985-B77D-5049D4BD7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963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77559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D1D742-D898-492F-879B-B893456A7716}" type="slidenum">
              <a:rPr lang="ru-RU" smtClean="0"/>
              <a:pPr eaLnBrk="1" hangingPunct="1"/>
              <a:t>6</a:t>
            </a:fld>
            <a:endParaRPr lang="ru-RU"/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228600" y="838200"/>
            <a:ext cx="8686800" cy="378565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Определить массив из трех элементов – ссылок на массивы разной длины.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  1-й элемент - массив из 3-х элементов – ссылок на массивы, 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соответственно, из 2-х, 3-х и 4-х элементов типа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  2-й элемент - массив из 2-х элементов ссылок на массивы, 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соответственно, из 2-х и 3-х элементов типа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  3-й элемент - массив из ОДНОГО элемента – ссылки на массив из 4-х 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элементов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типа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char. 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Используя свойства и методы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вывести ранг массива,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общее число его элементов, число элементов по разным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измерениям, предельные значения всех индексов.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Вывести элементы массива с помощью циклов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размещая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значения элементов каждого массива нижнего уровня по строкам...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  <a:endParaRPr lang="ru-RU" sz="1600" b="1" dirty="0"/>
          </a:p>
        </p:txBody>
      </p:sp>
      <p:sp>
        <p:nvSpPr>
          <p:cNvPr id="10245" name="Прямоугольник 4"/>
          <p:cNvSpPr>
            <a:spLocks noChangeArrowheads="1"/>
          </p:cNvSpPr>
          <p:nvPr/>
        </p:nvSpPr>
        <p:spPr bwMode="auto">
          <a:xfrm>
            <a:off x="228600" y="5105400"/>
            <a:ext cx="8686800" cy="107721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7062897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grpSp>
        <p:nvGrpSpPr>
          <p:cNvPr id="68" name="Группа 67"/>
          <p:cNvGrpSpPr/>
          <p:nvPr/>
        </p:nvGrpSpPr>
        <p:grpSpPr>
          <a:xfrm>
            <a:off x="2057400" y="838200"/>
            <a:ext cx="5105400" cy="5562600"/>
            <a:chOff x="838200" y="304800"/>
            <a:chExt cx="5334000" cy="5791200"/>
          </a:xfrm>
          <a:solidFill>
            <a:schemeClr val="bg1"/>
          </a:solidFill>
        </p:grpSpPr>
        <p:grpSp>
          <p:nvGrpSpPr>
            <p:cNvPr id="63" name="Группа 62"/>
            <p:cNvGrpSpPr/>
            <p:nvPr/>
          </p:nvGrpSpPr>
          <p:grpSpPr>
            <a:xfrm>
              <a:off x="838200" y="381000"/>
              <a:ext cx="762000" cy="5715000"/>
              <a:chOff x="838200" y="838200"/>
              <a:chExt cx="762000" cy="5257800"/>
            </a:xfrm>
            <a:grpFill/>
          </p:grpSpPr>
          <p:sp>
            <p:nvSpPr>
              <p:cNvPr id="7" name="Прямоугольник 6"/>
              <p:cNvSpPr/>
              <p:nvPr/>
            </p:nvSpPr>
            <p:spPr bwMode="auto">
              <a:xfrm>
                <a:off x="838200" y="838200"/>
                <a:ext cx="762000" cy="17526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" name="Прямоугольник 7"/>
              <p:cNvSpPr/>
              <p:nvPr/>
            </p:nvSpPr>
            <p:spPr bwMode="auto">
              <a:xfrm>
                <a:off x="838200" y="2590800"/>
                <a:ext cx="762000" cy="17526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" name="Прямоугольник 8"/>
              <p:cNvSpPr/>
              <p:nvPr/>
            </p:nvSpPr>
            <p:spPr bwMode="auto">
              <a:xfrm>
                <a:off x="838200" y="4343400"/>
                <a:ext cx="762000" cy="17526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7" name="Группа 16"/>
            <p:cNvGrpSpPr/>
            <p:nvPr/>
          </p:nvGrpSpPr>
          <p:grpSpPr>
            <a:xfrm>
              <a:off x="1981200" y="304800"/>
              <a:ext cx="533400" cy="2057400"/>
              <a:chOff x="2133600" y="1447800"/>
              <a:chExt cx="533400" cy="2057400"/>
            </a:xfrm>
            <a:grpFill/>
          </p:grpSpPr>
          <p:sp>
            <p:nvSpPr>
              <p:cNvPr id="10" name="Прямоугольник 9"/>
              <p:cNvSpPr/>
              <p:nvPr/>
            </p:nvSpPr>
            <p:spPr bwMode="auto">
              <a:xfrm>
                <a:off x="2133600" y="14478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" name="Прямоугольник 10"/>
              <p:cNvSpPr/>
              <p:nvPr/>
            </p:nvSpPr>
            <p:spPr bwMode="auto">
              <a:xfrm>
                <a:off x="2133600" y="21336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 bwMode="auto">
              <a:xfrm>
                <a:off x="2133600" y="28194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8" name="Группа 17"/>
            <p:cNvGrpSpPr/>
            <p:nvPr/>
          </p:nvGrpSpPr>
          <p:grpSpPr>
            <a:xfrm>
              <a:off x="1981200" y="2895600"/>
              <a:ext cx="533400" cy="1371600"/>
              <a:chOff x="2133600" y="3733800"/>
              <a:chExt cx="533400" cy="1371600"/>
            </a:xfrm>
            <a:grpFill/>
          </p:grpSpPr>
          <p:sp>
            <p:nvSpPr>
              <p:cNvPr id="13" name="Прямоугольник 12"/>
              <p:cNvSpPr/>
              <p:nvPr/>
            </p:nvSpPr>
            <p:spPr bwMode="auto">
              <a:xfrm>
                <a:off x="2133600" y="37338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4" name="Прямоугольник 13"/>
              <p:cNvSpPr/>
              <p:nvPr/>
            </p:nvSpPr>
            <p:spPr bwMode="auto">
              <a:xfrm>
                <a:off x="2133600" y="4419600"/>
                <a:ext cx="533400" cy="6858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5" name="Прямоугольник 14"/>
            <p:cNvSpPr/>
            <p:nvPr/>
          </p:nvSpPr>
          <p:spPr bwMode="auto">
            <a:xfrm>
              <a:off x="1981200" y="4800600"/>
              <a:ext cx="533400" cy="685800"/>
            </a:xfrm>
            <a:prstGeom prst="rect">
              <a:avLst/>
            </a:prstGeom>
            <a:grpFill/>
            <a:ln w="2540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37" name="Группа 36"/>
            <p:cNvGrpSpPr/>
            <p:nvPr/>
          </p:nvGrpSpPr>
          <p:grpSpPr>
            <a:xfrm>
              <a:off x="3429000" y="381000"/>
              <a:ext cx="1371600" cy="533400"/>
              <a:chOff x="3124200" y="1524000"/>
              <a:chExt cx="1371600" cy="533400"/>
            </a:xfrm>
            <a:grpFill/>
          </p:grpSpPr>
          <p:sp>
            <p:nvSpPr>
              <p:cNvPr id="19" name="Прямоугольник 18"/>
              <p:cNvSpPr/>
              <p:nvPr/>
            </p:nvSpPr>
            <p:spPr bwMode="auto">
              <a:xfrm>
                <a:off x="3124200" y="1524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a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 bwMode="auto">
              <a:xfrm>
                <a:off x="3810000" y="1524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b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8" name="Группа 37"/>
            <p:cNvGrpSpPr/>
            <p:nvPr/>
          </p:nvGrpSpPr>
          <p:grpSpPr>
            <a:xfrm>
              <a:off x="3429000" y="1066800"/>
              <a:ext cx="2057400" cy="533400"/>
              <a:chOff x="3124200" y="2209800"/>
              <a:chExt cx="2057400" cy="533400"/>
            </a:xfrm>
            <a:grpFill/>
          </p:grpSpPr>
          <p:sp>
            <p:nvSpPr>
              <p:cNvPr id="21" name="Прямоугольник 20"/>
              <p:cNvSpPr/>
              <p:nvPr/>
            </p:nvSpPr>
            <p:spPr bwMode="auto">
              <a:xfrm>
                <a:off x="3124200" y="2209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dirty="0"/>
                  <a:t>c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2" name="Прямоугольник 21"/>
              <p:cNvSpPr/>
              <p:nvPr/>
            </p:nvSpPr>
            <p:spPr bwMode="auto">
              <a:xfrm>
                <a:off x="3810000" y="2209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d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 bwMode="auto">
              <a:xfrm>
                <a:off x="4495800" y="2209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e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9" name="Группа 38"/>
            <p:cNvGrpSpPr/>
            <p:nvPr/>
          </p:nvGrpSpPr>
          <p:grpSpPr>
            <a:xfrm>
              <a:off x="3429000" y="1752600"/>
              <a:ext cx="2743200" cy="533400"/>
              <a:chOff x="3124200" y="2971800"/>
              <a:chExt cx="2743200" cy="533400"/>
            </a:xfrm>
            <a:grpFill/>
          </p:grpSpPr>
          <p:sp>
            <p:nvSpPr>
              <p:cNvPr id="24" name="Прямоугольник 23"/>
              <p:cNvSpPr/>
              <p:nvPr/>
            </p:nvSpPr>
            <p:spPr bwMode="auto">
              <a:xfrm>
                <a:off x="31242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f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5" name="Прямоугольник 24"/>
              <p:cNvSpPr/>
              <p:nvPr/>
            </p:nvSpPr>
            <p:spPr bwMode="auto">
              <a:xfrm>
                <a:off x="38100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g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6" name="Прямоугольник 25"/>
              <p:cNvSpPr/>
              <p:nvPr/>
            </p:nvSpPr>
            <p:spPr bwMode="auto">
              <a:xfrm>
                <a:off x="44958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h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 bwMode="auto">
              <a:xfrm>
                <a:off x="5181600" y="29718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i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3429000" y="2971800"/>
              <a:ext cx="1371600" cy="533400"/>
              <a:chOff x="3124200" y="3810000"/>
              <a:chExt cx="1371600" cy="533400"/>
            </a:xfrm>
            <a:grpFill/>
          </p:grpSpPr>
          <p:sp>
            <p:nvSpPr>
              <p:cNvPr id="28" name="Прямоугольник 27"/>
              <p:cNvSpPr/>
              <p:nvPr/>
            </p:nvSpPr>
            <p:spPr bwMode="auto">
              <a:xfrm>
                <a:off x="3124200" y="3810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j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9" name="Прямоугольник 28"/>
              <p:cNvSpPr/>
              <p:nvPr/>
            </p:nvSpPr>
            <p:spPr bwMode="auto">
              <a:xfrm>
                <a:off x="3810000" y="3810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k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1" name="Группа 40"/>
            <p:cNvGrpSpPr/>
            <p:nvPr/>
          </p:nvGrpSpPr>
          <p:grpSpPr>
            <a:xfrm>
              <a:off x="3429000" y="3657600"/>
              <a:ext cx="2057400" cy="533400"/>
              <a:chOff x="3124200" y="4572000"/>
              <a:chExt cx="2057400" cy="533400"/>
            </a:xfrm>
            <a:grpFill/>
          </p:grpSpPr>
          <p:sp>
            <p:nvSpPr>
              <p:cNvPr id="30" name="Прямоугольник 29"/>
              <p:cNvSpPr/>
              <p:nvPr/>
            </p:nvSpPr>
            <p:spPr bwMode="auto">
              <a:xfrm>
                <a:off x="3124200" y="4572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l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 bwMode="auto">
              <a:xfrm>
                <a:off x="3810000" y="4572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m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2" name="Прямоугольник 31"/>
              <p:cNvSpPr/>
              <p:nvPr/>
            </p:nvSpPr>
            <p:spPr bwMode="auto">
              <a:xfrm>
                <a:off x="4495800" y="45720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n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42" name="Группа 41"/>
            <p:cNvGrpSpPr/>
            <p:nvPr/>
          </p:nvGrpSpPr>
          <p:grpSpPr>
            <a:xfrm>
              <a:off x="3429000" y="4876800"/>
              <a:ext cx="2743200" cy="533400"/>
              <a:chOff x="3124200" y="5486400"/>
              <a:chExt cx="2743200" cy="533400"/>
            </a:xfrm>
            <a:grpFill/>
          </p:grpSpPr>
          <p:sp>
            <p:nvSpPr>
              <p:cNvPr id="33" name="Прямоугольник 32"/>
              <p:cNvSpPr/>
              <p:nvPr/>
            </p:nvSpPr>
            <p:spPr bwMode="auto">
              <a:xfrm>
                <a:off x="3124200" y="54864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o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4" name="Прямоугольник 33"/>
              <p:cNvSpPr/>
              <p:nvPr/>
            </p:nvSpPr>
            <p:spPr bwMode="auto">
              <a:xfrm>
                <a:off x="3810000" y="54864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p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 bwMode="auto">
              <a:xfrm>
                <a:off x="4495800" y="54864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q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6" name="Прямоугольник 35"/>
              <p:cNvSpPr/>
              <p:nvPr/>
            </p:nvSpPr>
            <p:spPr bwMode="auto">
              <a:xfrm>
                <a:off x="5181600" y="5486400"/>
                <a:ext cx="685800" cy="533400"/>
              </a:xfrm>
              <a:prstGeom prst="rect">
                <a:avLst/>
              </a:prstGeom>
              <a:grpFill/>
              <a:ln w="25400" cap="flat" cmpd="sng" algn="ctr">
                <a:solidFill>
                  <a:srgbClr val="0070C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charset="0"/>
                  </a:rPr>
                  <a:t>r</a:t>
                </a:r>
                <a:endParaRPr kumimoji="0" lang="ru-RU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44" name="Прямая со стрелкой 43"/>
            <p:cNvCxnSpPr>
              <a:stCxn id="7" idx="3"/>
              <a:endCxn id="11" idx="1"/>
            </p:cNvCxnSpPr>
            <p:nvPr/>
          </p:nvCxnSpPr>
          <p:spPr bwMode="auto">
            <a:xfrm>
              <a:off x="1600200" y="1333500"/>
              <a:ext cx="3810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Прямая со стрелкой 45"/>
            <p:cNvCxnSpPr>
              <a:stCxn id="8" idx="3"/>
              <a:endCxn id="13" idx="1"/>
            </p:cNvCxnSpPr>
            <p:nvPr/>
          </p:nvCxnSpPr>
          <p:spPr bwMode="auto">
            <a:xfrm>
              <a:off x="1600200" y="3238500"/>
              <a:ext cx="3810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0" name="Прямая со стрелкой 49"/>
            <p:cNvCxnSpPr>
              <a:stCxn id="9" idx="3"/>
              <a:endCxn id="15" idx="1"/>
            </p:cNvCxnSpPr>
            <p:nvPr/>
          </p:nvCxnSpPr>
          <p:spPr bwMode="auto">
            <a:xfrm>
              <a:off x="1600200" y="5143500"/>
              <a:ext cx="3810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/>
            <p:cNvCxnSpPr>
              <a:stCxn id="10" idx="3"/>
              <a:endCxn id="19" idx="1"/>
            </p:cNvCxnSpPr>
            <p:nvPr/>
          </p:nvCxnSpPr>
          <p:spPr bwMode="auto">
            <a:xfrm>
              <a:off x="2514600" y="6477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/>
            <p:cNvCxnSpPr>
              <a:stCxn id="11" idx="3"/>
              <a:endCxn id="21" idx="1"/>
            </p:cNvCxnSpPr>
            <p:nvPr/>
          </p:nvCxnSpPr>
          <p:spPr bwMode="auto">
            <a:xfrm>
              <a:off x="2514600" y="13335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6" name="Прямая со стрелкой 55"/>
            <p:cNvCxnSpPr>
              <a:stCxn id="12" idx="3"/>
              <a:endCxn id="24" idx="1"/>
            </p:cNvCxnSpPr>
            <p:nvPr/>
          </p:nvCxnSpPr>
          <p:spPr bwMode="auto">
            <a:xfrm>
              <a:off x="2514600" y="20193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58" name="Прямая со стрелкой 57"/>
            <p:cNvCxnSpPr>
              <a:stCxn id="13" idx="3"/>
              <a:endCxn id="28" idx="1"/>
            </p:cNvCxnSpPr>
            <p:nvPr/>
          </p:nvCxnSpPr>
          <p:spPr bwMode="auto">
            <a:xfrm>
              <a:off x="2514600" y="32385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0" name="Прямая со стрелкой 59"/>
            <p:cNvCxnSpPr>
              <a:stCxn id="14" idx="3"/>
              <a:endCxn id="30" idx="1"/>
            </p:cNvCxnSpPr>
            <p:nvPr/>
          </p:nvCxnSpPr>
          <p:spPr bwMode="auto">
            <a:xfrm>
              <a:off x="2514600" y="39243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2" name="Прямая со стрелкой 61"/>
            <p:cNvCxnSpPr>
              <a:stCxn id="15" idx="3"/>
              <a:endCxn id="33" idx="1"/>
            </p:cNvCxnSpPr>
            <p:nvPr/>
          </p:nvCxnSpPr>
          <p:spPr bwMode="auto">
            <a:xfrm>
              <a:off x="2514600" y="5143500"/>
              <a:ext cx="914400" cy="0"/>
            </a:xfrm>
            <a:prstGeom prst="straightConnector1">
              <a:avLst/>
            </a:prstGeom>
            <a:grpFill/>
            <a:ln w="25400">
              <a:solidFill>
                <a:srgbClr val="0070C0"/>
              </a:solidFill>
              <a:headEnd type="none" w="med" len="med"/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0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14777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5F03BC-4CAF-4DBD-90C1-14BDEA03727F}" type="slidenum">
              <a:rPr lang="ru-RU" smtClean="0"/>
              <a:pPr eaLnBrk="1" hangingPunct="1"/>
              <a:t>8</a:t>
            </a:fld>
            <a:endParaRPr lang="ru-RU"/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228600" y="1066800"/>
            <a:ext cx="8686800" cy="452431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[][][]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Элементы массива – массивы ссылок на массивы.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[][]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 {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'b'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у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массива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 {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'c'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'd'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'e'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элемент -  ссылка на массив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[] {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'f'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'g'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'h'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[][]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 {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'j'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'k'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 {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'l'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'm'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'n'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},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[][]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[] {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'o'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'p'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'q'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'r'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},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ch.Rank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ch.Rank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[0].Rank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[0].Rank);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[0][0].Rank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[0][0].Rank);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ch.GetType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ch.GetType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[1][1][2]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[1][1][2]);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ch.Length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ch.GetLength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ch.GetLength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[1].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GetLength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[1].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(0));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7662844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11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4D05759-E2E4-4518-9704-64668D6071FF}" type="slidenum">
              <a:rPr lang="ru-RU" smtClean="0"/>
              <a:pPr eaLnBrk="1" hangingPunct="1"/>
              <a:t>9</a:t>
            </a:fld>
            <a:endParaRPr lang="ru-RU"/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304800" y="1219200"/>
            <a:ext cx="8382000" cy="258532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[][] memb1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Уровень 1:"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memb2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memb1)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Уровень 2:\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memb3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memb2)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"{0,3}"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memb3);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808917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7260</TotalTime>
  <Words>4680</Words>
  <Application>Microsoft Office PowerPoint</Application>
  <PresentationFormat>Экран (4:3)</PresentationFormat>
  <Paragraphs>599</Paragraphs>
  <Slides>38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4" baseType="lpstr">
      <vt:lpstr>Arial</vt:lpstr>
      <vt:lpstr>Calibri</vt:lpstr>
      <vt:lpstr>Cambria Math</vt:lpstr>
      <vt:lpstr>Consolas</vt:lpstr>
      <vt:lpstr>Verdana,sans-serif</vt:lpstr>
      <vt:lpstr>Тема Office</vt:lpstr>
      <vt:lpstr>Модуль 1, практическое занятие 5b</vt:lpstr>
      <vt:lpstr>Матрицы. Индексы элементов матриц</vt:lpstr>
      <vt:lpstr>Задача 1</vt:lpstr>
      <vt:lpstr>Задача 1</vt:lpstr>
      <vt:lpstr>Задача 2</vt:lpstr>
      <vt:lpstr>Задача 3</vt:lpstr>
      <vt:lpstr>Задача 3</vt:lpstr>
      <vt:lpstr>Задача 3</vt:lpstr>
      <vt:lpstr>Задача 3</vt:lpstr>
      <vt:lpstr>Задача 4</vt:lpstr>
      <vt:lpstr>Задача 4</vt:lpstr>
      <vt:lpstr>Задание к задаче 4</vt:lpstr>
      <vt:lpstr>Задача 5</vt:lpstr>
      <vt:lpstr>Задача 5</vt:lpstr>
      <vt:lpstr>Задача 5</vt:lpstr>
      <vt:lpstr>Задание к задаче 5</vt:lpstr>
      <vt:lpstr>Задача 6</vt:lpstr>
      <vt:lpstr>Задача 6</vt:lpstr>
      <vt:lpstr>Задача 7</vt:lpstr>
      <vt:lpstr>Задача 7</vt:lpstr>
      <vt:lpstr>Задача 7</vt:lpstr>
      <vt:lpstr>Задача 7</vt:lpstr>
      <vt:lpstr>Задача 7</vt:lpstr>
      <vt:lpstr>Задача 7</vt:lpstr>
      <vt:lpstr>Задача 7</vt:lpstr>
      <vt:lpstr>Задача 7</vt:lpstr>
      <vt:lpstr>Задача 7</vt:lpstr>
      <vt:lpstr>Задача 7b (самостоятельно)</vt:lpstr>
      <vt:lpstr>Задача 8</vt:lpstr>
      <vt:lpstr>Задания для самостоятельного решения</vt:lpstr>
      <vt:lpstr>Задания для самостоятельного решения</vt:lpstr>
      <vt:lpstr>Задания для самостоятельного решения</vt:lpstr>
      <vt:lpstr>Задания для самостоятельного решения</vt:lpstr>
      <vt:lpstr>Задания для самостоятельного решения</vt:lpstr>
      <vt:lpstr>Задания для самостоятельного решения</vt:lpstr>
      <vt:lpstr>Отладка программы</vt:lpstr>
      <vt:lpstr>Пошаговое исполнение</vt:lpstr>
      <vt:lpstr>Добавление контролируемого значения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lastModifiedBy>Дударев Виктор Анатольевич</cp:lastModifiedBy>
  <cp:revision>287</cp:revision>
  <cp:lastPrinted>1601-01-01T00:00:00Z</cp:lastPrinted>
  <dcterms:created xsi:type="dcterms:W3CDTF">1601-01-01T00:00:00Z</dcterms:created>
  <dcterms:modified xsi:type="dcterms:W3CDTF">2021-09-29T12:00:12Z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