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5" r:id="rId2"/>
    <p:sldId id="351" r:id="rId3"/>
    <p:sldId id="352" r:id="rId4"/>
    <p:sldId id="353" r:id="rId5"/>
    <p:sldId id="354" r:id="rId6"/>
    <p:sldId id="340" r:id="rId7"/>
    <p:sldId id="341" r:id="rId8"/>
    <p:sldId id="342" r:id="rId9"/>
    <p:sldId id="343" r:id="rId10"/>
    <p:sldId id="344" r:id="rId11"/>
    <p:sldId id="345" r:id="rId12"/>
    <p:sldId id="346" r:id="rId13"/>
    <p:sldId id="347" r:id="rId14"/>
    <p:sldId id="349" r:id="rId15"/>
    <p:sldId id="324" r:id="rId16"/>
    <p:sldId id="323" r:id="rId17"/>
    <p:sldId id="338" r:id="rId18"/>
    <p:sldId id="339" r:id="rId19"/>
    <p:sldId id="335" r:id="rId20"/>
    <p:sldId id="336" r:id="rId21"/>
    <p:sldId id="337" r:id="rId22"/>
    <p:sldId id="300" r:id="rId23"/>
    <p:sldId id="301" r:id="rId24"/>
    <p:sldId id="350" r:id="rId25"/>
    <p:sldId id="355" r:id="rId26"/>
    <p:sldId id="356" r:id="rId27"/>
    <p:sldId id="357" r:id="rId28"/>
    <p:sldId id="358" r:id="rId29"/>
    <p:sldId id="359" r:id="rId30"/>
    <p:sldId id="360" r:id="rId31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C9521E4-EBF5-4B28-9978-1AB525E60E67}">
          <p14:sldIdLst>
            <p14:sldId id="325"/>
            <p14:sldId id="351"/>
            <p14:sldId id="352"/>
            <p14:sldId id="353"/>
            <p14:sldId id="354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9"/>
          </p14:sldIdLst>
        </p14:section>
        <p14:section name="Задача 1" id="{A26E6DA3-EC3C-4265-ADE0-D02603856956}">
          <p14:sldIdLst>
            <p14:sldId id="324"/>
            <p14:sldId id="323"/>
            <p14:sldId id="338"/>
            <p14:sldId id="339"/>
          </p14:sldIdLst>
        </p14:section>
        <p14:section name="Задача 2" id="{1383F63E-FB04-4A21-9582-2F244781A8E2}">
          <p14:sldIdLst>
            <p14:sldId id="335"/>
            <p14:sldId id="336"/>
            <p14:sldId id="337"/>
          </p14:sldIdLst>
        </p14:section>
        <p14:section name="Задача 5" id="{61B5E205-F601-4CF1-A4B0-EEED94843EC8}">
          <p14:sldIdLst>
            <p14:sldId id="300"/>
            <p14:sldId id="301"/>
          </p14:sldIdLst>
        </p14:section>
        <p14:section name="Задача 6" id="{CBC5AE57-E4E2-471E-B0D2-086987CC29F0}">
          <p14:sldIdLst>
            <p14:sldId id="350"/>
            <p14:sldId id="355"/>
            <p14:sldId id="356"/>
            <p14:sldId id="357"/>
            <p14:sldId id="358"/>
            <p14:sldId id="359"/>
            <p14:sldId id="3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95A4E4-2DB3-4BE8-9A75-C89066BDBF81}" v="30" dt="2020-02-03T09:13:34.6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96" autoAdjust="0"/>
    <p:restoredTop sz="87795" autoAdjust="0"/>
  </p:normalViewPr>
  <p:slideViewPr>
    <p:cSldViewPr>
      <p:cViewPr varScale="1">
        <p:scale>
          <a:sx n="95" d="100"/>
          <a:sy n="95" d="100"/>
        </p:scale>
        <p:origin x="84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7695A4E4-2DB3-4BE8-9A75-C89066BDBF81}"/>
    <pc:docChg chg="modSld">
      <pc:chgData name="Olga Maksimenkova" userId="f2714537069f5c5f" providerId="LiveId" clId="{7695A4E4-2DB3-4BE8-9A75-C89066BDBF81}" dt="2020-02-03T09:13:34.670" v="61" actId="12"/>
      <pc:docMkLst>
        <pc:docMk/>
      </pc:docMkLst>
      <pc:sldChg chg="modSp">
        <pc:chgData name="Olga Maksimenkova" userId="f2714537069f5c5f" providerId="LiveId" clId="{7695A4E4-2DB3-4BE8-9A75-C89066BDBF81}" dt="2020-02-03T09:13:34.670" v="61" actId="12"/>
        <pc:sldMkLst>
          <pc:docMk/>
          <pc:sldMk cId="956712544" sldId="340"/>
        </pc:sldMkLst>
        <pc:spChg chg="mod">
          <ac:chgData name="Olga Maksimenkova" userId="f2714537069f5c5f" providerId="LiveId" clId="{7695A4E4-2DB3-4BE8-9A75-C89066BDBF81}" dt="2020-02-03T09:13:34.670" v="61" actId="12"/>
          <ac:spMkLst>
            <pc:docMk/>
            <pc:sldMk cId="956712544" sldId="340"/>
            <ac:spMk id="25604" creationId="{00000000-0000-0000-0000-000000000000}"/>
          </ac:spMkLst>
        </pc:spChg>
      </pc:sldChg>
      <pc:sldChg chg="modSp">
        <pc:chgData name="Olga Maksimenkova" userId="f2714537069f5c5f" providerId="LiveId" clId="{7695A4E4-2DB3-4BE8-9A75-C89066BDBF81}" dt="2020-02-03T09:10:13.779" v="7" actId="1076"/>
        <pc:sldMkLst>
          <pc:docMk/>
          <pc:sldMk cId="4227657178" sldId="351"/>
        </pc:sldMkLst>
        <pc:spChg chg="mod">
          <ac:chgData name="Olga Maksimenkova" userId="f2714537069f5c5f" providerId="LiveId" clId="{7695A4E4-2DB3-4BE8-9A75-C89066BDBF81}" dt="2020-02-03T09:10:10.324" v="6" actId="113"/>
          <ac:spMkLst>
            <pc:docMk/>
            <pc:sldMk cId="4227657178" sldId="351"/>
            <ac:spMk id="3" creationId="{00000000-0000-0000-0000-000000000000}"/>
          </ac:spMkLst>
        </pc:spChg>
        <pc:spChg chg="mod">
          <ac:chgData name="Olga Maksimenkova" userId="f2714537069f5c5f" providerId="LiveId" clId="{7695A4E4-2DB3-4BE8-9A75-C89066BDBF81}" dt="2020-02-03T09:10:13.779" v="7" actId="1076"/>
          <ac:spMkLst>
            <pc:docMk/>
            <pc:sldMk cId="4227657178" sldId="351"/>
            <ac:spMk id="5" creationId="{00000000-0000-0000-0000-000000000000}"/>
          </ac:spMkLst>
        </pc:spChg>
      </pc:sldChg>
      <pc:sldChg chg="modSp">
        <pc:chgData name="Olga Maksimenkova" userId="f2714537069f5c5f" providerId="LiveId" clId="{7695A4E4-2DB3-4BE8-9A75-C89066BDBF81}" dt="2020-02-03T09:12:08.742" v="42" actId="113"/>
        <pc:sldMkLst>
          <pc:docMk/>
          <pc:sldMk cId="3881807763" sldId="352"/>
        </pc:sldMkLst>
        <pc:spChg chg="mod">
          <ac:chgData name="Olga Maksimenkova" userId="f2714537069f5c5f" providerId="LiveId" clId="{7695A4E4-2DB3-4BE8-9A75-C89066BDBF81}" dt="2020-02-03T09:12:08.742" v="42" actId="113"/>
          <ac:spMkLst>
            <pc:docMk/>
            <pc:sldMk cId="3881807763" sldId="352"/>
            <ac:spMk id="3" creationId="{00000000-0000-0000-0000-000000000000}"/>
          </ac:spMkLst>
        </pc:spChg>
      </pc:sldChg>
      <pc:sldChg chg="modSp">
        <pc:chgData name="Olga Maksimenkova" userId="f2714537069f5c5f" providerId="LiveId" clId="{7695A4E4-2DB3-4BE8-9A75-C89066BDBF81}" dt="2020-02-03T09:12:38.333" v="49" actId="208"/>
        <pc:sldMkLst>
          <pc:docMk/>
          <pc:sldMk cId="1875975434" sldId="353"/>
        </pc:sldMkLst>
        <pc:spChg chg="mod">
          <ac:chgData name="Olga Maksimenkova" userId="f2714537069f5c5f" providerId="LiveId" clId="{7695A4E4-2DB3-4BE8-9A75-C89066BDBF81}" dt="2020-02-03T09:12:38.333" v="49" actId="208"/>
          <ac:spMkLst>
            <pc:docMk/>
            <pc:sldMk cId="1875975434" sldId="353"/>
            <ac:spMk id="3" creationId="{00000000-0000-0000-0000-000000000000}"/>
          </ac:spMkLst>
        </pc:spChg>
      </pc:sldChg>
      <pc:sldChg chg="modSp">
        <pc:chgData name="Olga Maksimenkova" userId="f2714537069f5c5f" providerId="LiveId" clId="{7695A4E4-2DB3-4BE8-9A75-C89066BDBF81}" dt="2020-02-03T09:13:27.487" v="60" actId="208"/>
        <pc:sldMkLst>
          <pc:docMk/>
          <pc:sldMk cId="535251230" sldId="354"/>
        </pc:sldMkLst>
        <pc:spChg chg="mod">
          <ac:chgData name="Olga Maksimenkova" userId="f2714537069f5c5f" providerId="LiveId" clId="{7695A4E4-2DB3-4BE8-9A75-C89066BDBF81}" dt="2020-02-03T09:13:27.487" v="60" actId="208"/>
          <ac:spMkLst>
            <pc:docMk/>
            <pc:sldMk cId="535251230" sldId="354"/>
            <ac:spMk id="3" creationId="{00000000-0000-0000-0000-000000000000}"/>
          </ac:spMkLst>
        </pc:spChg>
        <pc:spChg chg="mod">
          <ac:chgData name="Olga Maksimenkova" userId="f2714537069f5c5f" providerId="LiveId" clId="{7695A4E4-2DB3-4BE8-9A75-C89066BDBF81}" dt="2020-02-03T09:13:18.419" v="58" actId="1076"/>
          <ac:spMkLst>
            <pc:docMk/>
            <pc:sldMk cId="535251230" sldId="354"/>
            <ac:spMk id="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19D584C-8006-47B5-916D-0E0AFB81C35E}" type="datetimeFigureOut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3B6B6D5-55CE-46DB-88F9-529D297EEA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3708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E881689-F758-4A99-B09C-FA475F4BC7EA}" type="datetimeFigureOut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F5DFCF-5544-41AE-B843-D4B76D517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8762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8103C-3A99-44CB-A766-3BD18FC3734B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DBAB6-F158-4FAB-AF87-B8001A42B3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82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5B5BC-CD4A-4B6F-821A-AFDB2DFEB088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80B04-E9D8-4F75-8F1A-4D44E4B9FF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9004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F2155-8CA7-4E1C-A11D-73A5E33869A8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AD834-3E57-40ED-AC2A-965D8FE88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2467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7DF48-163D-4033-9522-4BE141F66A2C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BD59C-BB3A-45D4-ADB8-9CE02A9B89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027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6B8D7-8EA5-4CD7-BD54-4BFB15763EF8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27373-F829-4C11-91D3-08B68E0ACF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4739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AEB8A-1BB5-4C9B-BCE3-F7215C675F1D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299A3-A900-46D4-A320-5AEFCAC1B1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3317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D61F0-D77A-42DD-9310-206418511C9C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0ABB5-B413-4E3B-886C-90A631DC95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190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1E4B1-CCDB-4BFC-BAD0-7A7C2CB3108B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79F51-006C-43BF-9828-6F90EDAB0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0140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0CAE0-4A76-4751-9716-7335EA6C64EE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0939A-8425-49DF-8D3C-D8F4591A3C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847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FF1C7-595C-4505-B138-D2972164C9C6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45CEF-228A-4991-981F-321EB214DC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0927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4E630-923F-4917-ADF7-077453AB23BE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4AB6A-9884-484D-9B81-259AB2DD2C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7720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4504E5A-9422-4749-AAC0-5FFA63927F41}" type="datetime1">
              <a:rPr lang="ru-RU"/>
              <a:pPr>
                <a:defRPr/>
              </a:pPr>
              <a:t>18.01.2022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67A35F8B-A223-4C99-8233-00CDA63E24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практическое занятие 4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58000" cy="18288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b="1" kern="1200" dirty="0">
                <a:solidFill>
                  <a:srgbClr val="009900"/>
                </a:solidFill>
              </a:rPr>
              <a:t>Стандартный </a:t>
            </a:r>
            <a:r>
              <a:rPr lang="ru-RU" b="1" kern="1200">
                <a:solidFill>
                  <a:srgbClr val="009900"/>
                </a:solidFill>
              </a:rPr>
              <a:t>шаблон событий</a:t>
            </a:r>
            <a:endParaRPr lang="en-US" b="1" kern="1200" dirty="0">
              <a:solidFill>
                <a:srgbClr val="009900"/>
              </a:solidFill>
            </a:endParaRP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04800" y="715962"/>
            <a:ext cx="8534400" cy="5380038"/>
          </a:xfrm>
        </p:spPr>
        <p:txBody>
          <a:bodyPr/>
          <a:lstStyle/>
          <a:p>
            <a:r>
              <a:rPr lang="ru-RU" sz="2000" dirty="0">
                <a:solidFill>
                  <a:srgbClr val="0000FF"/>
                </a:solidFill>
              </a:rPr>
              <a:t>Класс </a:t>
            </a:r>
            <a:r>
              <a:rPr lang="ru-RU" sz="2000" dirty="0" err="1">
                <a:solidFill>
                  <a:srgbClr val="0000FF"/>
                </a:solidFill>
              </a:rPr>
              <a:t>Expression</a:t>
            </a:r>
            <a:r>
              <a:rPr lang="ru-RU" sz="2000" dirty="0">
                <a:solidFill>
                  <a:srgbClr val="0000FF"/>
                </a:solidFill>
              </a:rPr>
              <a:t> </a:t>
            </a:r>
            <a:r>
              <a:rPr lang="ru-RU" sz="2000" dirty="0"/>
              <a:t>- представляет математическое выражение.</a:t>
            </a:r>
            <a:r>
              <a:rPr lang="en-US" sz="2000" dirty="0"/>
              <a:t> </a:t>
            </a:r>
            <a:r>
              <a:rPr lang="ru-RU" sz="2000" b="1" dirty="0"/>
              <a:t>Поле</a:t>
            </a:r>
            <a:r>
              <a:rPr lang="ru-RU" sz="2000" dirty="0"/>
              <a:t> </a:t>
            </a:r>
            <a:r>
              <a:rPr lang="en-US" sz="2000" dirty="0"/>
              <a:t>ex</a:t>
            </a:r>
            <a:r>
              <a:rPr lang="ru-RU" sz="2000" dirty="0"/>
              <a:t> - ссылка на метод-выражение, </a:t>
            </a:r>
            <a:r>
              <a:rPr lang="en-US" sz="2000" dirty="0" err="1"/>
              <a:t>ExpressionChanged</a:t>
            </a:r>
            <a:r>
              <a:rPr lang="ru-RU" sz="2000" dirty="0"/>
              <a:t> – </a:t>
            </a:r>
            <a:r>
              <a:rPr lang="ru-RU" sz="2000" b="1" dirty="0"/>
              <a:t>событие</a:t>
            </a:r>
            <a:r>
              <a:rPr lang="ru-RU" sz="2000" dirty="0"/>
              <a:t>, происходящее при смене выражения, </a:t>
            </a:r>
            <a:r>
              <a:rPr lang="en-US" sz="2000" dirty="0" err="1"/>
              <a:t>ExVal</a:t>
            </a:r>
            <a:r>
              <a:rPr lang="ru-RU" sz="2000" dirty="0"/>
              <a:t> – </a:t>
            </a:r>
            <a:r>
              <a:rPr lang="ru-RU" sz="2000" b="1" dirty="0"/>
              <a:t>метод</a:t>
            </a:r>
            <a:r>
              <a:rPr lang="ru-RU" sz="2000" dirty="0"/>
              <a:t> вычисления значения выражения для заданного значения аргумента, </a:t>
            </a:r>
            <a:r>
              <a:rPr lang="ru-RU" sz="2000" b="1" dirty="0"/>
              <a:t>конструктор</a:t>
            </a:r>
            <a:r>
              <a:rPr lang="ru-RU" sz="2000" dirty="0"/>
              <a:t>.  </a:t>
            </a:r>
          </a:p>
          <a:p>
            <a:r>
              <a:rPr lang="ru-RU" sz="2000" dirty="0">
                <a:solidFill>
                  <a:srgbClr val="0000FF"/>
                </a:solidFill>
              </a:rPr>
              <a:t>Класс </a:t>
            </a:r>
            <a:r>
              <a:rPr lang="ru-RU" sz="2000" dirty="0" err="1">
                <a:solidFill>
                  <a:srgbClr val="0000FF"/>
                </a:solidFill>
              </a:rPr>
              <a:t>ValueStore</a:t>
            </a:r>
            <a:r>
              <a:rPr lang="ru-RU" sz="2000" dirty="0">
                <a:solidFill>
                  <a:srgbClr val="0000FF"/>
                </a:solidFill>
              </a:rPr>
              <a:t> </a:t>
            </a:r>
            <a:r>
              <a:rPr lang="ru-RU" sz="2000" dirty="0"/>
              <a:t>- хранит значение выражения. </a:t>
            </a:r>
            <a:r>
              <a:rPr lang="ru-RU" sz="2000" b="1" dirty="0"/>
              <a:t>Поле</a:t>
            </a:r>
            <a:r>
              <a:rPr lang="ru-RU" sz="2000" dirty="0"/>
              <a:t> </a:t>
            </a:r>
            <a:r>
              <a:rPr lang="en-US" sz="2000" dirty="0" err="1"/>
              <a:t>exp</a:t>
            </a:r>
            <a:r>
              <a:rPr lang="ru-RU" sz="2000" dirty="0"/>
              <a:t> – ссылка на выражение, x0 - значение аргумента, </a:t>
            </a:r>
            <a:r>
              <a:rPr lang="ru-RU" sz="2000" dirty="0" err="1"/>
              <a:t>expCurrValue</a:t>
            </a:r>
            <a:r>
              <a:rPr lang="ru-RU" sz="2000" dirty="0"/>
              <a:t> – значение выражения, </a:t>
            </a:r>
            <a:r>
              <a:rPr lang="en-US" sz="2000" dirty="0" err="1"/>
              <a:t>CurrVal</a:t>
            </a:r>
            <a:r>
              <a:rPr lang="ru-RU" sz="2000" dirty="0"/>
              <a:t> – ссылка на </a:t>
            </a:r>
            <a:r>
              <a:rPr lang="ru-RU" sz="2000" dirty="0" err="1"/>
              <a:t>expCurrValue</a:t>
            </a:r>
            <a:r>
              <a:rPr lang="ru-RU" sz="2000" dirty="0"/>
              <a:t>, </a:t>
            </a:r>
            <a:r>
              <a:rPr lang="ru-RU" sz="2000" b="1" dirty="0"/>
              <a:t>Конструктор</a:t>
            </a:r>
            <a:r>
              <a:rPr lang="ru-RU" sz="2000" dirty="0"/>
              <a:t>: </a:t>
            </a:r>
            <a:r>
              <a:rPr lang="en-US" sz="2000" dirty="0" err="1"/>
              <a:t>ValueStore</a:t>
            </a:r>
            <a:r>
              <a:rPr lang="en-US" sz="2000" dirty="0"/>
              <a:t>(Expression e, double x)</a:t>
            </a:r>
            <a:endParaRPr lang="ru-RU" sz="2000" dirty="0"/>
          </a:p>
          <a:p>
            <a:r>
              <a:rPr lang="ru-RU" sz="2000" dirty="0">
                <a:solidFill>
                  <a:srgbClr val="0000FF"/>
                </a:solidFill>
              </a:rPr>
              <a:t>Классы </a:t>
            </a:r>
            <a:r>
              <a:rPr lang="ru-RU" sz="2000" dirty="0" err="1">
                <a:solidFill>
                  <a:srgbClr val="0000FF"/>
                </a:solidFill>
              </a:rPr>
              <a:t>Expression</a:t>
            </a:r>
            <a:r>
              <a:rPr lang="ru-RU" sz="2000" dirty="0">
                <a:solidFill>
                  <a:srgbClr val="0000FF"/>
                </a:solidFill>
              </a:rPr>
              <a:t> и </a:t>
            </a:r>
            <a:r>
              <a:rPr lang="ru-RU" sz="2000" dirty="0" err="1">
                <a:solidFill>
                  <a:srgbClr val="0000FF"/>
                </a:solidFill>
              </a:rPr>
              <a:t>ValueStore</a:t>
            </a:r>
            <a:r>
              <a:rPr lang="ru-RU" sz="2000" dirty="0">
                <a:solidFill>
                  <a:srgbClr val="0000FF"/>
                </a:solidFill>
              </a:rPr>
              <a:t> находятся в отношении агрегации (</a:t>
            </a:r>
            <a:r>
              <a:rPr lang="ru-RU" sz="2000" dirty="0" err="1">
                <a:solidFill>
                  <a:srgbClr val="0000FF"/>
                </a:solidFill>
              </a:rPr>
              <a:t>ValueStore</a:t>
            </a:r>
            <a:r>
              <a:rPr lang="ru-RU" sz="2000" dirty="0">
                <a:solidFill>
                  <a:srgbClr val="0000FF"/>
                </a:solidFill>
              </a:rPr>
              <a:t> содержит поле типа </a:t>
            </a:r>
            <a:r>
              <a:rPr lang="ru-RU" sz="2000" dirty="0" err="1">
                <a:solidFill>
                  <a:srgbClr val="0000FF"/>
                </a:solidFill>
              </a:rPr>
              <a:t>Expression</a:t>
            </a:r>
            <a:r>
              <a:rPr lang="ru-RU" sz="2000" dirty="0">
                <a:solidFill>
                  <a:srgbClr val="0000FF"/>
                </a:solidFill>
              </a:rPr>
              <a:t>)</a:t>
            </a:r>
            <a:r>
              <a:rPr lang="ru-RU" sz="2000" dirty="0">
                <a:solidFill>
                  <a:srgbClr val="FF0000"/>
                </a:solidFill>
              </a:rPr>
              <a:t>. </a:t>
            </a:r>
          </a:p>
          <a:p>
            <a:endParaRPr lang="ru-RU" sz="2000" dirty="0"/>
          </a:p>
          <a:p>
            <a:r>
              <a:rPr lang="ru-RU" sz="2000" dirty="0"/>
              <a:t>В основной программе создать объект</a:t>
            </a:r>
            <a:r>
              <a:rPr lang="en-US" sz="2000" dirty="0"/>
              <a:t> </a:t>
            </a:r>
            <a:r>
              <a:rPr lang="en-US" sz="2000" b="1" dirty="0"/>
              <a:t>me</a:t>
            </a:r>
            <a:r>
              <a:rPr lang="ru-RU" sz="2000" dirty="0"/>
              <a:t> класса </a:t>
            </a:r>
            <a:r>
              <a:rPr lang="ru-RU" sz="2000" b="1" dirty="0" err="1"/>
              <a:t>Expression</a:t>
            </a:r>
            <a:r>
              <a:rPr lang="ru-RU" sz="2000" dirty="0"/>
              <a:t>, использовать ссылку </a:t>
            </a:r>
            <a:r>
              <a:rPr lang="en-US" sz="2000" b="1" dirty="0"/>
              <a:t>me</a:t>
            </a:r>
            <a:r>
              <a:rPr lang="ru-RU" sz="2000" dirty="0"/>
              <a:t> в конструкторе объекта </a:t>
            </a:r>
            <a:r>
              <a:rPr lang="en-US" sz="2000" b="1" dirty="0"/>
              <a:t>vs</a:t>
            </a:r>
            <a:r>
              <a:rPr lang="en-US" sz="2000" dirty="0"/>
              <a:t> </a:t>
            </a:r>
            <a:r>
              <a:rPr lang="ru-RU" sz="2000" dirty="0"/>
              <a:t>класса  </a:t>
            </a:r>
            <a:r>
              <a:rPr lang="ru-RU" sz="2000" b="1" dirty="0" err="1"/>
              <a:t>ValueStore</a:t>
            </a:r>
            <a:r>
              <a:rPr lang="ru-RU" sz="2000" dirty="0"/>
              <a:t>. Задавая разные выражения поля</a:t>
            </a:r>
            <a:r>
              <a:rPr lang="en-US" sz="2000" dirty="0"/>
              <a:t> </a:t>
            </a:r>
            <a:r>
              <a:rPr lang="en-US" sz="2000" b="1" dirty="0" err="1"/>
              <a:t>me.ex</a:t>
            </a:r>
            <a:r>
              <a:rPr lang="ru-RU" sz="2000" dirty="0"/>
              <a:t>, выводить значения </a:t>
            </a:r>
            <a:r>
              <a:rPr lang="en-US" sz="2000" b="1" dirty="0"/>
              <a:t>vs</a:t>
            </a:r>
            <a:r>
              <a:rPr lang="ru-RU" sz="2000" dirty="0"/>
              <a:t>.</a:t>
            </a:r>
            <a:r>
              <a:rPr lang="ru-RU" sz="2000" b="1" dirty="0" err="1"/>
              <a:t>expCurrValue</a:t>
            </a:r>
            <a:r>
              <a:rPr lang="en-US" sz="2000" dirty="0"/>
              <a:t> </a:t>
            </a:r>
            <a:r>
              <a:rPr lang="ru-RU" sz="2000" dirty="0"/>
              <a:t>  </a:t>
            </a:r>
          </a:p>
          <a:p>
            <a:endParaRPr lang="ru-RU" sz="20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684683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fr-FR" sz="1600" b="1" dirty="0"/>
              <a:t>public </a:t>
            </a:r>
            <a:r>
              <a:rPr lang="fr-FR" sz="1600" b="1" dirty="0" err="1"/>
              <a:t>delegate</a:t>
            </a:r>
            <a:r>
              <a:rPr lang="fr-FR" sz="1600" b="1" dirty="0"/>
              <a:t> double </a:t>
            </a:r>
            <a:r>
              <a:rPr lang="fr-FR" sz="1600" b="1" dirty="0" err="1"/>
              <a:t>ExpDel</a:t>
            </a:r>
            <a:r>
              <a:rPr lang="fr-FR" sz="1600" b="1" dirty="0"/>
              <a:t>(double x);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B050"/>
                </a:solidFill>
              </a:rPr>
              <a:t>// TODO1: Определить событийный делегат </a:t>
            </a:r>
            <a:r>
              <a:rPr lang="ru-RU" sz="1600" b="1" dirty="0" err="1">
                <a:solidFill>
                  <a:srgbClr val="00B050"/>
                </a:solidFill>
              </a:rPr>
              <a:t>ExpChanged</a:t>
            </a:r>
            <a:endParaRPr lang="ru-RU" sz="16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600" b="1" dirty="0"/>
              <a:t>    public class </a:t>
            </a:r>
            <a:r>
              <a:rPr lang="en-US" sz="1600" b="1" dirty="0">
                <a:solidFill>
                  <a:srgbClr val="FF0000"/>
                </a:solidFill>
              </a:rPr>
              <a:t>Expression</a:t>
            </a:r>
            <a:r>
              <a:rPr lang="en-US" sz="1600" b="1" dirty="0"/>
              <a:t>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B050"/>
                </a:solidFill>
              </a:rPr>
              <a:t>// TODO2: </a:t>
            </a:r>
            <a:r>
              <a:rPr lang="ru-RU" sz="1600" b="1" dirty="0">
                <a:solidFill>
                  <a:srgbClr val="00B050"/>
                </a:solidFill>
              </a:rPr>
              <a:t>Объявить событие </a:t>
            </a:r>
            <a:r>
              <a:rPr lang="en-US" sz="1600" b="1" dirty="0" err="1">
                <a:solidFill>
                  <a:srgbClr val="00B050"/>
                </a:solidFill>
              </a:rPr>
              <a:t>ExpressionChanged</a:t>
            </a:r>
            <a:r>
              <a:rPr lang="en-US" sz="1600" b="1" dirty="0">
                <a:solidFill>
                  <a:srgbClr val="00B050"/>
                </a:solidFill>
              </a:rPr>
              <a:t> </a:t>
            </a:r>
            <a:r>
              <a:rPr lang="ru-RU" sz="1600" b="1" dirty="0">
                <a:solidFill>
                  <a:srgbClr val="00B050"/>
                </a:solidFill>
              </a:rPr>
              <a:t>типа </a:t>
            </a:r>
            <a:r>
              <a:rPr lang="en-US" sz="1600" b="1" dirty="0" err="1">
                <a:solidFill>
                  <a:srgbClr val="00B050"/>
                </a:solidFill>
              </a:rPr>
              <a:t>ExpChanged</a:t>
            </a:r>
            <a:endParaRPr lang="en-US" sz="16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ru-RU" sz="1600" b="1" dirty="0"/>
              <a:t>        </a:t>
            </a:r>
            <a:r>
              <a:rPr lang="ru-RU" sz="1600" b="1" dirty="0" err="1"/>
              <a:t>ExpDel</a:t>
            </a:r>
            <a:r>
              <a:rPr lang="ru-RU" sz="1600" b="1" dirty="0"/>
              <a:t> </a:t>
            </a:r>
            <a:r>
              <a:rPr lang="ru-RU" sz="1600" b="1" dirty="0" err="1"/>
              <a:t>ex</a:t>
            </a:r>
            <a:r>
              <a:rPr lang="ru-RU" sz="1600" b="1" dirty="0"/>
              <a:t>;  // Поле для ссылки на метод-выражение</a:t>
            </a:r>
          </a:p>
          <a:p>
            <a:pPr marL="0" indent="0">
              <a:buNone/>
            </a:pPr>
            <a:r>
              <a:rPr lang="en-US" sz="1600" b="1" dirty="0"/>
              <a:t>        public Expression(</a:t>
            </a:r>
            <a:r>
              <a:rPr lang="en-US" sz="1600" b="1" dirty="0" err="1"/>
              <a:t>ExpDel</a:t>
            </a:r>
            <a:r>
              <a:rPr lang="en-US" sz="1600" b="1" dirty="0"/>
              <a:t> e) { // </a:t>
            </a:r>
            <a:r>
              <a:rPr lang="ru-RU" sz="1600" b="1" dirty="0"/>
              <a:t>Конструктор</a:t>
            </a:r>
          </a:p>
          <a:p>
            <a:pPr marL="0" indent="0">
              <a:buNone/>
            </a:pPr>
            <a:r>
              <a:rPr lang="en-US" sz="1600" b="1" dirty="0"/>
              <a:t>            ex = e;</a:t>
            </a:r>
          </a:p>
          <a:p>
            <a:pPr marL="0" indent="0">
              <a:buNone/>
            </a:pPr>
            <a:r>
              <a:rPr lang="ru-RU" sz="1600" b="1" dirty="0"/>
              <a:t>        }</a:t>
            </a:r>
          </a:p>
          <a:p>
            <a:pPr marL="0" indent="0">
              <a:buNone/>
            </a:pPr>
            <a:r>
              <a:rPr lang="en-US" sz="1600" b="1" dirty="0"/>
              <a:t>        public double </a:t>
            </a:r>
            <a:r>
              <a:rPr lang="en-US" sz="1600" b="1" dirty="0" err="1"/>
              <a:t>ExVal</a:t>
            </a:r>
            <a:r>
              <a:rPr lang="en-US" sz="1600" b="1" dirty="0"/>
              <a:t>(double x) {</a:t>
            </a:r>
          </a:p>
          <a:p>
            <a:pPr marL="0" indent="0">
              <a:buNone/>
            </a:pPr>
            <a:r>
              <a:rPr lang="en-US" sz="1600" b="1" dirty="0"/>
              <a:t>            return ex(x);</a:t>
            </a:r>
          </a:p>
          <a:p>
            <a:pPr marL="0" indent="0">
              <a:buNone/>
            </a:pPr>
            <a:r>
              <a:rPr lang="ru-RU" sz="1600" b="1" dirty="0"/>
              <a:t>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B050"/>
                </a:solidFill>
              </a:rPr>
              <a:t>// TODO3: При обновлении выражения в </a:t>
            </a:r>
            <a:r>
              <a:rPr lang="ru-RU" sz="1600" b="1" dirty="0" err="1">
                <a:solidFill>
                  <a:srgbClr val="00B050"/>
                </a:solidFill>
              </a:rPr>
              <a:t>аксессорe</a:t>
            </a:r>
            <a:r>
              <a:rPr lang="ru-RU" sz="1600" b="1" dirty="0">
                <a:solidFill>
                  <a:srgbClr val="00B050"/>
                </a:solidFill>
              </a:rPr>
              <a:t> </a:t>
            </a:r>
            <a:endParaRPr lang="en-US" sz="1600" b="1" dirty="0">
              <a:solidFill>
                <a:srgbClr val="00B050"/>
              </a:solidFill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B050"/>
                </a:solidFill>
              </a:rPr>
              <a:t>// </a:t>
            </a:r>
            <a:r>
              <a:rPr lang="ru-RU" sz="1600" b="1" dirty="0">
                <a:solidFill>
                  <a:srgbClr val="00B050"/>
                </a:solidFill>
              </a:rPr>
              <a:t>инициировать событие: </a:t>
            </a:r>
          </a:p>
          <a:p>
            <a:pPr marL="0" indent="0">
              <a:buNone/>
            </a:pPr>
            <a:r>
              <a:rPr lang="en-US" sz="1600" b="1" dirty="0"/>
              <a:t>        public </a:t>
            </a:r>
            <a:r>
              <a:rPr lang="en-US" sz="1600" b="1" dirty="0" err="1"/>
              <a:t>ExpDel</a:t>
            </a:r>
            <a:r>
              <a:rPr lang="en-US" sz="1600" b="1" dirty="0"/>
              <a:t> Ex { set { ex = value; } }</a:t>
            </a:r>
          </a:p>
          <a:p>
            <a:pPr marL="0" indent="0">
              <a:buNone/>
            </a:pPr>
            <a:r>
              <a:rPr lang="ru-RU" sz="1600" b="1" dirty="0"/>
              <a:t>    }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4321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7608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38150" y="1066800"/>
            <a:ext cx="8534400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400" b="1" dirty="0"/>
              <a:t>public class </a:t>
            </a:r>
            <a:r>
              <a:rPr lang="en-US" sz="2400" b="1" dirty="0" err="1">
                <a:solidFill>
                  <a:srgbClr val="FF0000"/>
                </a:solidFill>
              </a:rPr>
              <a:t>ValueStore</a:t>
            </a:r>
            <a:r>
              <a:rPr lang="en-US" sz="2400" b="1" dirty="0"/>
              <a:t> {</a:t>
            </a:r>
          </a:p>
          <a:p>
            <a:r>
              <a:rPr lang="en-US" sz="2400" b="1" dirty="0"/>
              <a:t>        Expression </a:t>
            </a:r>
            <a:r>
              <a:rPr lang="en-US" sz="2400" b="1" dirty="0" err="1"/>
              <a:t>exp</a:t>
            </a:r>
            <a:r>
              <a:rPr lang="en-US" sz="2400" b="1" dirty="0"/>
              <a:t>;       </a:t>
            </a:r>
          </a:p>
          <a:p>
            <a:r>
              <a:rPr lang="en-US" sz="2400" b="1" dirty="0"/>
              <a:t>        double x0; </a:t>
            </a:r>
            <a:r>
              <a:rPr lang="en-US" sz="2400" b="1" dirty="0">
                <a:solidFill>
                  <a:srgbClr val="00B050"/>
                </a:solidFill>
              </a:rPr>
              <a:t>// </a:t>
            </a:r>
            <a:r>
              <a:rPr lang="ru-RU" sz="2400" b="1" dirty="0">
                <a:solidFill>
                  <a:srgbClr val="00B050"/>
                </a:solidFill>
              </a:rPr>
              <a:t>точка - абсцисса</a:t>
            </a:r>
          </a:p>
          <a:p>
            <a:r>
              <a:rPr lang="ru-RU" sz="2400" b="1" dirty="0"/>
              <a:t>        </a:t>
            </a:r>
            <a:r>
              <a:rPr lang="ru-RU" sz="2400" b="1" dirty="0" err="1"/>
              <a:t>double</a:t>
            </a:r>
            <a:r>
              <a:rPr lang="ru-RU" sz="2400" b="1" dirty="0"/>
              <a:t> </a:t>
            </a:r>
            <a:r>
              <a:rPr lang="ru-RU" sz="2400" b="1" dirty="0" err="1"/>
              <a:t>expCurrValue</a:t>
            </a:r>
            <a:r>
              <a:rPr lang="ru-RU" sz="2400" b="1" dirty="0"/>
              <a:t>; </a:t>
            </a:r>
            <a:r>
              <a:rPr lang="ru-RU" sz="2400" b="1" dirty="0">
                <a:solidFill>
                  <a:srgbClr val="00B050"/>
                </a:solidFill>
              </a:rPr>
              <a:t>// хранимое значение в </a:t>
            </a:r>
            <a:r>
              <a:rPr lang="en-US" sz="2400" b="1" dirty="0">
                <a:solidFill>
                  <a:srgbClr val="00B050"/>
                </a:solidFill>
              </a:rPr>
              <a:t>x0</a:t>
            </a:r>
            <a:r>
              <a:rPr lang="ru-RU" sz="2400" b="1" dirty="0">
                <a:solidFill>
                  <a:srgbClr val="00B050"/>
                </a:solidFill>
              </a:rPr>
              <a:t> </a:t>
            </a:r>
          </a:p>
          <a:p>
            <a:r>
              <a:rPr lang="fr-FR" sz="2400" b="1" dirty="0"/>
              <a:t>        public ValueStore(Expression e1, double x0 ) {</a:t>
            </a:r>
          </a:p>
          <a:p>
            <a:r>
              <a:rPr lang="en-US" sz="2400" b="1" dirty="0"/>
              <a:t>            </a:t>
            </a:r>
            <a:r>
              <a:rPr lang="en-US" sz="2400" b="1" dirty="0" err="1"/>
              <a:t>exp</a:t>
            </a:r>
            <a:r>
              <a:rPr lang="en-US" sz="2400" b="1" dirty="0"/>
              <a:t> = e1;</a:t>
            </a:r>
          </a:p>
          <a:p>
            <a:r>
              <a:rPr lang="en-US" sz="2400" b="1" dirty="0"/>
              <a:t>            this.x0 = x0;</a:t>
            </a:r>
          </a:p>
          <a:p>
            <a:r>
              <a:rPr lang="en-US" sz="2400" b="1" dirty="0"/>
              <a:t>            </a:t>
            </a:r>
            <a:r>
              <a:rPr lang="en-US" sz="2400" b="1" dirty="0" err="1"/>
              <a:t>expCurrValue</a:t>
            </a:r>
            <a:r>
              <a:rPr lang="en-US" sz="2400" b="1" dirty="0"/>
              <a:t> = </a:t>
            </a:r>
            <a:r>
              <a:rPr lang="en-US" sz="2400" b="1" dirty="0" err="1"/>
              <a:t>exp.ExVal</a:t>
            </a:r>
            <a:r>
              <a:rPr lang="en-US" sz="2400" b="1" dirty="0"/>
              <a:t>(x0);</a:t>
            </a:r>
          </a:p>
          <a:p>
            <a:r>
              <a:rPr lang="ru-RU" sz="2400" b="1" dirty="0"/>
              <a:t>        }</a:t>
            </a:r>
          </a:p>
          <a:p>
            <a:r>
              <a:rPr lang="en-US" sz="2400" b="1" dirty="0"/>
              <a:t>        public double </a:t>
            </a:r>
            <a:r>
              <a:rPr lang="en-US" sz="2400" b="1" dirty="0" err="1"/>
              <a:t>CurrVal</a:t>
            </a:r>
            <a:r>
              <a:rPr lang="en-US" sz="2400" b="1" dirty="0"/>
              <a:t> { get { return </a:t>
            </a:r>
            <a:r>
              <a:rPr lang="en-US" sz="2400" b="1" dirty="0" err="1"/>
              <a:t>expCurrValue</a:t>
            </a:r>
            <a:r>
              <a:rPr lang="en-US" sz="2400" b="1" dirty="0"/>
              <a:t>; } }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// TODO4: </a:t>
            </a:r>
            <a:r>
              <a:rPr lang="ru-RU" sz="2400" b="1" dirty="0">
                <a:solidFill>
                  <a:srgbClr val="00B050"/>
                </a:solidFill>
              </a:rPr>
              <a:t>Определить метод </a:t>
            </a:r>
            <a:r>
              <a:rPr lang="en-US" sz="2400" b="1" dirty="0" err="1">
                <a:solidFill>
                  <a:srgbClr val="00B050"/>
                </a:solidFill>
              </a:rPr>
              <a:t>OnExpChangedHandler</a:t>
            </a:r>
            <a:r>
              <a:rPr lang="en-US" sz="2400" b="1" dirty="0">
                <a:solidFill>
                  <a:srgbClr val="00B050"/>
                </a:solidFill>
              </a:rPr>
              <a:t>(), </a:t>
            </a:r>
          </a:p>
          <a:p>
            <a:r>
              <a:rPr lang="en-US" sz="2400" b="1" dirty="0">
                <a:solidFill>
                  <a:srgbClr val="00B050"/>
                </a:solidFill>
              </a:rPr>
              <a:t>// </a:t>
            </a:r>
            <a:r>
              <a:rPr lang="ru-RU" sz="2400" b="1" dirty="0">
                <a:solidFill>
                  <a:srgbClr val="00B050"/>
                </a:solidFill>
              </a:rPr>
              <a:t>изменяющий значение поля </a:t>
            </a:r>
            <a:r>
              <a:rPr lang="en-US" sz="2400" b="1" dirty="0" err="1">
                <a:solidFill>
                  <a:srgbClr val="00B050"/>
                </a:solidFill>
              </a:rPr>
              <a:t>expCurrValue</a:t>
            </a:r>
            <a:r>
              <a:rPr lang="en-US" sz="2400" b="1" dirty="0">
                <a:solidFill>
                  <a:srgbClr val="00B050"/>
                </a:solidFill>
              </a:rPr>
              <a:t> </a:t>
            </a:r>
          </a:p>
          <a:p>
            <a:r>
              <a:rPr lang="ru-RU" sz="2400" b="1" dirty="0">
                <a:solidFill>
                  <a:srgbClr val="00B050"/>
                </a:solidFill>
              </a:rPr>
              <a:t>// на значение выражения </a:t>
            </a:r>
            <a:r>
              <a:rPr lang="en-US" sz="2400" b="1" dirty="0" err="1">
                <a:solidFill>
                  <a:srgbClr val="00B050"/>
                </a:solidFill>
              </a:rPr>
              <a:t>exp</a:t>
            </a:r>
            <a:r>
              <a:rPr lang="ru-RU" sz="2400" b="1" dirty="0">
                <a:solidFill>
                  <a:srgbClr val="00B050"/>
                </a:solidFill>
              </a:rPr>
              <a:t> в точке x0</a:t>
            </a:r>
          </a:p>
          <a:p>
            <a:r>
              <a:rPr lang="ru-RU" sz="2400" b="1" dirty="0"/>
              <a:t>    }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692316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371600"/>
            <a:ext cx="8534400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/>
              <a:t>class Program {</a:t>
            </a:r>
          </a:p>
          <a:p>
            <a:r>
              <a:rPr lang="en-US" b="1" dirty="0"/>
              <a:t>static void Main(</a:t>
            </a:r>
            <a:r>
              <a:rPr lang="ru-RU" b="1" dirty="0"/>
              <a:t> </a:t>
            </a:r>
            <a:r>
              <a:rPr lang="en-US" b="1" dirty="0"/>
              <a:t>) {</a:t>
            </a:r>
          </a:p>
          <a:p>
            <a:r>
              <a:rPr lang="en-US" b="1" dirty="0"/>
              <a:t>Expression me = new Expression(x =&gt; { return x * x+2*x-3; });</a:t>
            </a:r>
          </a:p>
          <a:p>
            <a:r>
              <a:rPr lang="en-US" b="1" dirty="0"/>
              <a:t>    </a:t>
            </a:r>
            <a:r>
              <a:rPr lang="en-US" b="1" dirty="0" err="1"/>
              <a:t>ValueStore</a:t>
            </a:r>
            <a:r>
              <a:rPr lang="en-US" b="1" dirty="0"/>
              <a:t> vs = new </a:t>
            </a:r>
            <a:r>
              <a:rPr lang="en-US" b="1" dirty="0" err="1"/>
              <a:t>ValueStore</a:t>
            </a:r>
            <a:r>
              <a:rPr lang="en-US" b="1" dirty="0"/>
              <a:t>(me, 0);</a:t>
            </a:r>
          </a:p>
          <a:p>
            <a:r>
              <a:rPr lang="ru-RU" b="1" dirty="0">
                <a:solidFill>
                  <a:srgbClr val="00B050"/>
                </a:solidFill>
              </a:rPr>
              <a:t>// TODO5: Подписать объект </a:t>
            </a:r>
            <a:r>
              <a:rPr lang="ru-RU" b="1" dirty="0" err="1">
                <a:solidFill>
                  <a:srgbClr val="00B050"/>
                </a:solidFill>
              </a:rPr>
              <a:t>vs</a:t>
            </a:r>
            <a:r>
              <a:rPr lang="ru-RU" b="1" dirty="0">
                <a:solidFill>
                  <a:srgbClr val="00B050"/>
                </a:solidFill>
              </a:rPr>
              <a:t> на события объекта </a:t>
            </a:r>
            <a:r>
              <a:rPr lang="ru-RU" b="1" dirty="0" err="1">
                <a:solidFill>
                  <a:srgbClr val="00B050"/>
                </a:solidFill>
              </a:rPr>
              <a:t>me</a:t>
            </a:r>
            <a:endParaRPr lang="ru-RU" b="1" dirty="0">
              <a:solidFill>
                <a:srgbClr val="00B050"/>
              </a:solidFill>
            </a:endParaRPr>
          </a:p>
          <a:p>
            <a:r>
              <a:rPr lang="en-US" b="1" dirty="0"/>
              <a:t>    </a:t>
            </a:r>
            <a:r>
              <a:rPr lang="en-US" b="1" dirty="0" err="1"/>
              <a:t>Console.WriteLine</a:t>
            </a:r>
            <a:r>
              <a:rPr lang="en-US" b="1" dirty="0"/>
              <a:t>(</a:t>
            </a:r>
            <a:r>
              <a:rPr lang="en-US" b="1" dirty="0" err="1"/>
              <a:t>vs.CurrVal</a:t>
            </a:r>
            <a:r>
              <a:rPr lang="en-US" b="1" dirty="0"/>
              <a:t>);</a:t>
            </a:r>
          </a:p>
          <a:p>
            <a:r>
              <a:rPr lang="ru-RU" b="1" dirty="0">
                <a:solidFill>
                  <a:srgbClr val="00B050"/>
                </a:solidFill>
              </a:rPr>
              <a:t>// изменяем выражение: </a:t>
            </a:r>
          </a:p>
          <a:p>
            <a:r>
              <a:rPr lang="en-US" b="1" dirty="0"/>
              <a:t>    </a:t>
            </a:r>
            <a:r>
              <a:rPr lang="en-US" b="1" dirty="0" err="1"/>
              <a:t>me.Ex</a:t>
            </a:r>
            <a:r>
              <a:rPr lang="en-US" b="1" dirty="0"/>
              <a:t> = x =&gt; { return </a:t>
            </a:r>
            <a:r>
              <a:rPr lang="en-US" b="1" dirty="0" err="1"/>
              <a:t>Math.Sqrt</a:t>
            </a:r>
            <a:r>
              <a:rPr lang="en-US" b="1" dirty="0"/>
              <a:t>(</a:t>
            </a:r>
            <a:r>
              <a:rPr lang="en-US" b="1" dirty="0" err="1"/>
              <a:t>Math.Abs</a:t>
            </a:r>
            <a:r>
              <a:rPr lang="en-US" b="1" dirty="0"/>
              <a:t>(x)); };</a:t>
            </a:r>
          </a:p>
          <a:p>
            <a:r>
              <a:rPr lang="en-US" b="1" dirty="0"/>
              <a:t>    </a:t>
            </a:r>
            <a:r>
              <a:rPr lang="en-US" b="1" dirty="0" err="1"/>
              <a:t>Console.WriteLine</a:t>
            </a:r>
            <a:r>
              <a:rPr lang="en-US" b="1" dirty="0"/>
              <a:t>(</a:t>
            </a:r>
            <a:r>
              <a:rPr lang="en-US" b="1" dirty="0" err="1"/>
              <a:t>vs.CurrVal</a:t>
            </a:r>
            <a:r>
              <a:rPr lang="en-US" b="1" dirty="0"/>
              <a:t>);</a:t>
            </a:r>
          </a:p>
          <a:p>
            <a:r>
              <a:rPr lang="en-US" b="1" dirty="0"/>
              <a:t>    </a:t>
            </a:r>
            <a:r>
              <a:rPr lang="en-US" b="1" dirty="0" err="1"/>
              <a:t>me.Ex</a:t>
            </a:r>
            <a:r>
              <a:rPr lang="en-US" b="1" dirty="0"/>
              <a:t> = x =&gt; { return </a:t>
            </a:r>
            <a:r>
              <a:rPr lang="en-US" b="1" dirty="0" err="1"/>
              <a:t>Math.Sin</a:t>
            </a:r>
            <a:r>
              <a:rPr lang="en-US" b="1" dirty="0"/>
              <a:t>(x); };</a:t>
            </a:r>
          </a:p>
          <a:p>
            <a:r>
              <a:rPr lang="en-US" b="1" dirty="0"/>
              <a:t>    </a:t>
            </a:r>
            <a:r>
              <a:rPr lang="en-US" b="1" dirty="0" err="1"/>
              <a:t>Console.WriteLine</a:t>
            </a:r>
            <a:r>
              <a:rPr lang="en-US" b="1" dirty="0"/>
              <a:t>(</a:t>
            </a:r>
            <a:r>
              <a:rPr lang="en-US" b="1" dirty="0" err="1"/>
              <a:t>vs.CurrVal</a:t>
            </a:r>
            <a:r>
              <a:rPr lang="en-US" b="1" dirty="0"/>
              <a:t>);</a:t>
            </a:r>
          </a:p>
          <a:p>
            <a:r>
              <a:rPr lang="en-US" b="1" dirty="0"/>
              <a:t>    </a:t>
            </a:r>
            <a:r>
              <a:rPr lang="en-US" b="1" dirty="0" err="1"/>
              <a:t>me.Ex</a:t>
            </a:r>
            <a:r>
              <a:rPr lang="en-US" b="1" dirty="0"/>
              <a:t> = x =&gt; { return x*x*x-1; };</a:t>
            </a:r>
          </a:p>
          <a:p>
            <a:r>
              <a:rPr lang="en-US" b="1" dirty="0"/>
              <a:t>    </a:t>
            </a:r>
            <a:r>
              <a:rPr lang="en-US" b="1" dirty="0" err="1"/>
              <a:t>Console.WriteLine</a:t>
            </a:r>
            <a:r>
              <a:rPr lang="en-US" b="1" dirty="0"/>
              <a:t>(</a:t>
            </a:r>
            <a:r>
              <a:rPr lang="en-US" b="1" dirty="0" err="1"/>
              <a:t>vs.CurrVal</a:t>
            </a:r>
            <a:r>
              <a:rPr lang="en-US" b="1" dirty="0"/>
              <a:t>);</a:t>
            </a:r>
          </a:p>
          <a:p>
            <a:r>
              <a:rPr lang="ru-RU" b="1" dirty="0"/>
              <a:t>        }</a:t>
            </a:r>
          </a:p>
          <a:p>
            <a:r>
              <a:rPr lang="ru-RU" b="1" dirty="0"/>
              <a:t>    }</a:t>
            </a:r>
          </a:p>
          <a:p>
            <a:r>
              <a:rPr lang="ru-RU" b="1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658125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457200"/>
            <a:ext cx="85344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  <a:endParaRPr lang="ru-RU" sz="2400" dirty="0">
              <a:solidFill>
                <a:srgbClr val="FF0000"/>
              </a:solidFill>
            </a:endParaRPr>
          </a:p>
          <a:p>
            <a:r>
              <a:rPr lang="ru-RU" sz="2400" b="1" dirty="0">
                <a:solidFill>
                  <a:srgbClr val="FF0000"/>
                </a:solidFill>
              </a:rPr>
              <a:t>Запустите программу и объясните результаты её выполнения:</a:t>
            </a:r>
            <a:endParaRPr lang="en-US" sz="2400" b="1" dirty="0">
              <a:solidFill>
                <a:srgbClr val="FF0000"/>
              </a:solidFill>
            </a:endParaRPr>
          </a:p>
          <a:p>
            <a:endParaRPr lang="ru-RU" sz="2400" dirty="0"/>
          </a:p>
          <a:p>
            <a:r>
              <a:rPr lang="ru-RU" sz="2400" dirty="0"/>
              <a:t>Согласно пунктам TODO1 - TODO5 добавить в код событие, происходящее при изменении выражения в объекте </a:t>
            </a:r>
            <a:r>
              <a:rPr lang="ru-RU" sz="2400" dirty="0" err="1"/>
              <a:t>Expression</a:t>
            </a:r>
            <a:r>
              <a:rPr lang="ru-RU" sz="2400" dirty="0"/>
              <a:t>. </a:t>
            </a:r>
          </a:p>
          <a:p>
            <a:r>
              <a:rPr lang="ru-RU" sz="2400" dirty="0"/>
              <a:t>Подписать объект </a:t>
            </a:r>
            <a:r>
              <a:rPr lang="ru-RU" sz="2400" dirty="0" err="1"/>
              <a:t>ValueStore</a:t>
            </a:r>
            <a:r>
              <a:rPr lang="ru-RU" sz="2400" dirty="0"/>
              <a:t> на событие смены его выражения и пересчитывать хранимое в объекте класса </a:t>
            </a:r>
            <a:r>
              <a:rPr lang="ru-RU" sz="2400" dirty="0" err="1"/>
              <a:t>Expression</a:t>
            </a:r>
            <a:r>
              <a:rPr lang="ru-RU" sz="2400" dirty="0"/>
              <a:t> значение при каждом изменении выражения.</a:t>
            </a:r>
          </a:p>
          <a:p>
            <a:endParaRPr lang="ru-RU" sz="2400" dirty="0"/>
          </a:p>
          <a:p>
            <a:r>
              <a:rPr lang="ru-RU" sz="2400" b="1" dirty="0">
                <a:solidFill>
                  <a:srgbClr val="FF0000"/>
                </a:solidFill>
              </a:rPr>
              <a:t>Результат выполнения программы будет таким: </a:t>
            </a:r>
          </a:p>
          <a:p>
            <a:r>
              <a:rPr lang="ru-RU" sz="2400" dirty="0"/>
              <a:t>-3</a:t>
            </a:r>
          </a:p>
          <a:p>
            <a:r>
              <a:rPr lang="ru-RU" sz="2400" dirty="0"/>
              <a:t>0</a:t>
            </a:r>
          </a:p>
          <a:p>
            <a:r>
              <a:rPr lang="ru-RU" sz="2400" dirty="0"/>
              <a:t>0</a:t>
            </a:r>
          </a:p>
          <a:p>
            <a:r>
              <a:rPr lang="ru-RU" sz="2400" dirty="0"/>
              <a:t>-1</a:t>
            </a:r>
          </a:p>
          <a:p>
            <a:endParaRPr lang="ru-RU" sz="2400" dirty="0"/>
          </a:p>
          <a:p>
            <a:r>
              <a:rPr lang="ru-RU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620095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Бусины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1000" y="838200"/>
            <a:ext cx="8458200" cy="3810000"/>
          </a:xfrm>
          <a:ln>
            <a:solidFill>
              <a:srgbClr val="0070C0"/>
            </a:solidFill>
          </a:ln>
        </p:spPr>
        <p:txBody>
          <a:bodyPr/>
          <a:lstStyle/>
          <a:p>
            <a:pPr marL="228600">
              <a:lnSpc>
                <a:spcPct val="130000"/>
              </a:lnSpc>
              <a:spcAft>
                <a:spcPts val="800"/>
              </a:spcAft>
            </a:pPr>
            <a:r>
              <a:rPr lang="ru-RU" sz="2000" dirty="0">
                <a:latin typeface="Calibri"/>
                <a:ea typeface="Times New Roman"/>
                <a:cs typeface="Times New Roman"/>
              </a:rPr>
              <a:t>Написать программу, моделирующую поведение цепочки из </a:t>
            </a:r>
            <a:r>
              <a:rPr lang="en-US" sz="2000" b="1" dirty="0">
                <a:latin typeface="Consolas"/>
                <a:ea typeface="Times New Roman"/>
                <a:cs typeface="Times New Roman"/>
              </a:rPr>
              <a:t>N</a:t>
            </a:r>
            <a:r>
              <a:rPr lang="en-US" sz="2000" dirty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000" dirty="0">
                <a:latin typeface="Calibri"/>
                <a:ea typeface="Times New Roman"/>
                <a:cs typeface="Times New Roman"/>
              </a:rPr>
              <a:t>бусин, нанизанных на нить длины </a:t>
            </a:r>
            <a:r>
              <a:rPr lang="en-US" sz="2000" b="1" dirty="0" err="1">
                <a:latin typeface="Consolas"/>
                <a:ea typeface="Times New Roman"/>
                <a:cs typeface="Times New Roman"/>
              </a:rPr>
              <a:t>len</a:t>
            </a:r>
            <a:r>
              <a:rPr lang="ru-RU" sz="2000" dirty="0">
                <a:latin typeface="Calibri"/>
                <a:ea typeface="Times New Roman"/>
                <a:cs typeface="Times New Roman"/>
              </a:rPr>
              <a:t>. Радиус бусин одинаков и равен числу</a:t>
            </a:r>
            <a:r>
              <a:rPr lang="en-US" sz="2000" dirty="0">
                <a:latin typeface="Calibri"/>
                <a:ea typeface="Times New Roman"/>
                <a:cs typeface="Times New Roman"/>
              </a:rPr>
              <a:t> </a:t>
            </a:r>
            <a:r>
              <a:rPr lang="en-US" sz="2000" b="1" dirty="0" err="1">
                <a:latin typeface="Consolas"/>
                <a:ea typeface="Times New Roman"/>
                <a:cs typeface="Times New Roman"/>
              </a:rPr>
              <a:t>len</a:t>
            </a:r>
            <a:r>
              <a:rPr lang="en-US" sz="2000" b="1" dirty="0">
                <a:latin typeface="Consolas"/>
                <a:ea typeface="Times New Roman"/>
                <a:cs typeface="Times New Roman"/>
              </a:rPr>
              <a:t>/N</a:t>
            </a:r>
            <a:r>
              <a:rPr lang="ru-RU" sz="2000" dirty="0">
                <a:latin typeface="Calibri"/>
                <a:ea typeface="Times New Roman"/>
                <a:cs typeface="Times New Roman"/>
              </a:rPr>
              <a:t>. </a:t>
            </a:r>
            <a:endParaRPr lang="en-US" sz="2000" dirty="0">
              <a:latin typeface="Calibri"/>
              <a:ea typeface="Times New Roman"/>
              <a:cs typeface="Times New Roman"/>
            </a:endParaRPr>
          </a:p>
          <a:p>
            <a:pPr marL="228600">
              <a:lnSpc>
                <a:spcPct val="130000"/>
              </a:lnSpc>
              <a:spcAft>
                <a:spcPts val="800"/>
              </a:spcAft>
            </a:pPr>
            <a:r>
              <a:rPr lang="ru-RU" sz="2000" dirty="0">
                <a:latin typeface="Calibri"/>
                <a:ea typeface="Times New Roman"/>
                <a:cs typeface="Times New Roman"/>
              </a:rPr>
              <a:t>Бусины цепочки должны реагировать на событие «изменение длины нити» и настраивать свой размер (количество бусин не изменилось). </a:t>
            </a:r>
            <a:endParaRPr lang="en-US" sz="2000" dirty="0">
              <a:latin typeface="Calibri"/>
              <a:ea typeface="Times New Roman"/>
              <a:cs typeface="Times New Roman"/>
            </a:endParaRPr>
          </a:p>
          <a:p>
            <a:pPr marL="228600">
              <a:lnSpc>
                <a:spcPct val="130000"/>
              </a:lnSpc>
              <a:spcAft>
                <a:spcPts val="800"/>
              </a:spcAft>
            </a:pPr>
            <a:r>
              <a:rPr lang="ru-RU" sz="2000" dirty="0">
                <a:latin typeface="Calibri"/>
                <a:ea typeface="Times New Roman"/>
                <a:cs typeface="Times New Roman"/>
              </a:rPr>
              <a:t>Бусины цепочки должны реагировать на событие «изменение количества бусин» и также настраивать свой размер (длина нити не изменилась).</a:t>
            </a:r>
            <a:endParaRPr lang="ru-RU" sz="2000" dirty="0">
              <a:effectLst/>
              <a:latin typeface="Calibri"/>
              <a:ea typeface="Times New Roman"/>
              <a:cs typeface="Times New Roman"/>
            </a:endParaRPr>
          </a:p>
        </p:txBody>
      </p:sp>
      <p:sp>
        <p:nvSpPr>
          <p:cNvPr id="307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E24B3AD-35B1-492E-BE2E-38BF4685C2EB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1595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Описание типов</a:t>
            </a:r>
          </a:p>
        </p:txBody>
      </p:sp>
      <p:sp>
        <p:nvSpPr>
          <p:cNvPr id="4099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87F6832-C1A9-4F4B-B335-DD7AE4E851ED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/>
          </a:p>
        </p:txBody>
      </p:sp>
      <p:sp>
        <p:nvSpPr>
          <p:cNvPr id="4" name="Прямоугольник 3"/>
          <p:cNvSpPr/>
          <p:nvPr/>
        </p:nvSpPr>
        <p:spPr>
          <a:xfrm>
            <a:off x="361950" y="685800"/>
            <a:ext cx="8610600" cy="58539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Тип</a:t>
            </a:r>
            <a:r>
              <a:rPr lang="en-US" sz="1600" dirty="0">
                <a:latin typeface="+mn-lt"/>
                <a:ea typeface="Times New Roman"/>
                <a:cs typeface="Times New Roman"/>
              </a:rPr>
              <a:t>-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делегат </a:t>
            </a:r>
            <a:r>
              <a:rPr lang="en-US" sz="1600" b="1" dirty="0"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public delegate void </a:t>
            </a:r>
            <a:r>
              <a:rPr lang="en-US" sz="1600" b="1" dirty="0" err="1"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ChainLenChanged</a:t>
            </a:r>
            <a:r>
              <a:rPr lang="en-US" sz="1600" b="1" dirty="0"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(double r);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342900" lvl="0" indent="-34290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Класс </a:t>
            </a:r>
            <a:r>
              <a:rPr lang="en-US" sz="1600" b="1" dirty="0"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Bead</a:t>
            </a:r>
            <a:r>
              <a:rPr lang="en-US" sz="1600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- бусина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Поле </a:t>
            </a:r>
            <a:r>
              <a:rPr lang="en-US" sz="1600" b="1" dirty="0"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r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 – вещественное число, радиус бусины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Конструктор с вещественным параметром – радиус бусины. Если радиус – меньше или равен нулю, конструктор создаёт исключение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ArgumentOutOfRangeException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342900" lvl="0" indent="-34290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Класс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Chain</a:t>
            </a:r>
            <a:r>
              <a:rPr lang="en-US" sz="1600" dirty="0">
                <a:latin typeface="+mn-lt"/>
                <a:ea typeface="Times New Roman"/>
                <a:cs typeface="Times New Roman"/>
              </a:rPr>
              <a:t> – 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цепочка бусин 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Поле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len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 – вещественное число - длина нити, на которую нанизаны бусины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Поле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beads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 – список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List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&lt;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Bead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&gt;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, составленный из бусин, нанизанных на нить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Событие </a:t>
            </a:r>
            <a:r>
              <a:rPr lang="ru-RU" sz="1600" b="1" dirty="0" err="1">
                <a:latin typeface="+mn-lt"/>
                <a:ea typeface="Times New Roman"/>
                <a:cs typeface="Times New Roman"/>
              </a:rPr>
              <a:t>ChainLenChangedEvent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, определённое типом-делегатом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ChainLenChanged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Свойство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Len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. Обеспечивает доступ к полю – длина нити. При изменении длины нити активируется событие </a:t>
            </a:r>
            <a:r>
              <a:rPr lang="ru-RU" sz="1600" b="1" dirty="0" err="1">
                <a:latin typeface="+mn-lt"/>
                <a:ea typeface="Times New Roman"/>
                <a:cs typeface="Times New Roman"/>
              </a:rPr>
              <a:t>ChainLenChangedEvent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Конструктор с двумя параметрами – вещественной длиной нити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len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 и целым числом </a:t>
            </a:r>
            <a:r>
              <a:rPr lang="ru-RU" sz="1600" b="1" dirty="0">
                <a:latin typeface="+mn-lt"/>
                <a:ea typeface="Times New Roman"/>
                <a:cs typeface="Times New Roman"/>
              </a:rPr>
              <a:t>N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 бусин в цепочке. Создание бусин выполняет вспомогательный метод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CreateBeads</a:t>
            </a:r>
            <a:r>
              <a:rPr lang="ru-RU" sz="1600" b="1" dirty="0">
                <a:latin typeface="+mn-lt"/>
                <a:ea typeface="Times New Roman"/>
                <a:cs typeface="Times New Roman"/>
              </a:rPr>
              <a:t>()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. </a:t>
            </a:r>
          </a:p>
          <a:p>
            <a:pPr marL="742950" lvl="1" indent="-285750">
              <a:lnSpc>
                <a:spcPct val="13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Метод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CreateBeads</a:t>
            </a:r>
            <a:r>
              <a:rPr lang="ru-RU" sz="1600" b="1" dirty="0">
                <a:latin typeface="+mn-lt"/>
                <a:ea typeface="Times New Roman"/>
                <a:cs typeface="Times New Roman"/>
              </a:rPr>
              <a:t>()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 – создаёт объекты-бусины и добавляет их методы-обработчики в список обработчиков события </a:t>
            </a:r>
            <a:r>
              <a:rPr lang="ru-RU" sz="1600" b="1" dirty="0" err="1">
                <a:latin typeface="+mn-lt"/>
                <a:ea typeface="Times New Roman"/>
                <a:cs typeface="Times New Roman"/>
              </a:rPr>
              <a:t>ChainLenChangedEvent</a:t>
            </a:r>
            <a:endParaRPr lang="ru-RU" sz="1600" dirty="0">
              <a:effectLst/>
              <a:latin typeface="+mn-lt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События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отладка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19125" y="1066800"/>
            <a:ext cx="8229600" cy="257557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ru-RU" b="1" i="1" dirty="0"/>
              <a:t>Задание</a:t>
            </a:r>
            <a:r>
              <a:rPr lang="en-US" b="1" dirty="0">
                <a:latin typeface="+mn-lt"/>
                <a:ea typeface="Times New Roman"/>
                <a:cs typeface="Times New Roman"/>
              </a:rPr>
              <a:t>:</a:t>
            </a:r>
          </a:p>
          <a:p>
            <a:pPr lvl="0">
              <a:lnSpc>
                <a:spcPct val="130000"/>
              </a:lnSpc>
              <a:spcAft>
                <a:spcPts val="0"/>
              </a:spcAft>
            </a:pPr>
            <a:r>
              <a:rPr lang="ru-RU" dirty="0">
                <a:latin typeface="+mn-lt"/>
                <a:ea typeface="Times New Roman"/>
                <a:cs typeface="Times New Roman"/>
              </a:rPr>
              <a:t>Добавить в код событие, возникающее при изменении </a:t>
            </a:r>
            <a:r>
              <a:rPr lang="en-US" b="1" dirty="0">
                <a:latin typeface="+mn-lt"/>
                <a:ea typeface="Times New Roman"/>
                <a:cs typeface="Times New Roman"/>
              </a:rPr>
              <a:t>N</a:t>
            </a:r>
            <a:r>
              <a:rPr lang="ru-RU" dirty="0">
                <a:latin typeface="+mn-lt"/>
                <a:ea typeface="Times New Roman"/>
                <a:cs typeface="Times New Roman"/>
              </a:rPr>
              <a:t> - количества бусин на нити, предполагается, что длина нити не изменяется, а размеры бусин «подстраиваются» под длину нити так, чтобы занять её.</a:t>
            </a:r>
            <a:endParaRPr lang="en-US" dirty="0">
              <a:latin typeface="+mn-lt"/>
              <a:ea typeface="Times New Roman"/>
              <a:cs typeface="Times New Roman"/>
            </a:endParaRPr>
          </a:p>
          <a:p>
            <a:pPr marL="285750" lvl="0" indent="-285750">
              <a:lnSpc>
                <a:spcPct val="13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ea typeface="Times New Roman"/>
                <a:cs typeface="Times New Roman"/>
              </a:rPr>
              <a:t>В классе </a:t>
            </a:r>
            <a:r>
              <a:rPr lang="en-US" b="1" dirty="0">
                <a:latin typeface="+mn-lt"/>
                <a:ea typeface="Times New Roman"/>
                <a:cs typeface="Times New Roman"/>
              </a:rPr>
              <a:t>Chain</a:t>
            </a:r>
            <a:r>
              <a:rPr lang="ru-RU" dirty="0">
                <a:latin typeface="+mn-lt"/>
                <a:ea typeface="Times New Roman"/>
                <a:cs typeface="Times New Roman"/>
              </a:rPr>
              <a:t> реализовать изменение количества бусин в списке</a:t>
            </a:r>
            <a:r>
              <a:rPr lang="en-US" dirty="0">
                <a:latin typeface="+mn-lt"/>
                <a:ea typeface="Times New Roman"/>
                <a:cs typeface="Times New Roman"/>
              </a:rPr>
              <a:t>;</a:t>
            </a:r>
          </a:p>
          <a:p>
            <a:pPr marL="285750" lvl="0" indent="-285750">
              <a:lnSpc>
                <a:spcPct val="130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+mn-lt"/>
                <a:ea typeface="Times New Roman"/>
                <a:cs typeface="Times New Roman"/>
              </a:rPr>
              <a:t>В обработчике этого события добавить код (в классе </a:t>
            </a:r>
            <a:r>
              <a:rPr lang="en-US" b="1" dirty="0">
                <a:latin typeface="+mn-lt"/>
                <a:ea typeface="Times New Roman"/>
                <a:cs typeface="Times New Roman"/>
              </a:rPr>
              <a:t>Bead</a:t>
            </a:r>
            <a:r>
              <a:rPr lang="ru-RU" dirty="0">
                <a:latin typeface="+mn-lt"/>
                <a:ea typeface="Times New Roman"/>
                <a:cs typeface="Times New Roman"/>
              </a:rPr>
              <a:t>)</a:t>
            </a:r>
            <a:r>
              <a:rPr lang="en-US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dirty="0">
                <a:latin typeface="+mn-lt"/>
                <a:ea typeface="Times New Roman"/>
                <a:cs typeface="Times New Roman"/>
              </a:rPr>
              <a:t>изменения радиуса бусин.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934B83B-AA07-417E-8A05-8EF4ADF0FAD4}"/>
              </a:ext>
            </a:extLst>
          </p:cNvPr>
          <p:cNvSpPr/>
          <p:nvPr/>
        </p:nvSpPr>
        <p:spPr>
          <a:xfrm>
            <a:off x="619125" y="3879852"/>
            <a:ext cx="8305800" cy="26130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ru-RU" dirty="0">
                <a:latin typeface="+mn-lt"/>
                <a:ea typeface="Times New Roman"/>
                <a:cs typeface="Times New Roman"/>
              </a:rPr>
              <a:t>Тестирование кода выполните в консольном приложении. Получить от пользователя количество бусин и длину нити. Создать объект </a:t>
            </a:r>
            <a:r>
              <a:rPr lang="en-US" b="1" dirty="0">
                <a:latin typeface="+mn-lt"/>
                <a:ea typeface="Times New Roman"/>
                <a:cs typeface="Times New Roman"/>
              </a:rPr>
              <a:t>Chain</a:t>
            </a:r>
            <a:r>
              <a:rPr lang="ru-RU" dirty="0">
                <a:latin typeface="+mn-lt"/>
                <a:ea typeface="Times New Roman"/>
                <a:cs typeface="Times New Roman"/>
              </a:rPr>
              <a:t>. Вывести информацию о цепочке бусин: количество бусин, длина нити (с точностью до двух знаков после запятой), радиус бусины. Предложить пользователю экранное меню: 1) изменить длину нити; 2) изменить количество бусин на нити. После выбора пункта выводить информацию об обновлённой цепочке бусин.</a:t>
            </a:r>
            <a:endParaRPr lang="ru-RU" dirty="0">
              <a:effectLst/>
              <a:latin typeface="+mn-lt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13606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Еще событие и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GUI-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4584700"/>
            <a:ext cx="8305800" cy="92333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(</a:t>
            </a:r>
            <a:r>
              <a:rPr lang="ru-RU" b="1" dirty="0">
                <a:solidFill>
                  <a:srgbClr val="FF0000"/>
                </a:solidFill>
              </a:rPr>
              <a:t>*</a:t>
            </a:r>
            <a:r>
              <a:rPr lang="ru-RU" dirty="0"/>
              <a:t>) </a:t>
            </a:r>
            <a:r>
              <a:rPr lang="ru-RU" i="1" dirty="0"/>
              <a:t>Создайте оконное приложение, в поле </a:t>
            </a:r>
            <a:r>
              <a:rPr lang="en-US" i="1" dirty="0" err="1"/>
              <a:t>PictureBox</a:t>
            </a:r>
            <a:r>
              <a:rPr lang="ru-RU" i="1" dirty="0"/>
              <a:t> визуализируйте цепочку бусин. Добавьте возможность изменения параметров цепочки и бусин. Свяжите изменения в интерфейсе с изменениями бусин и цепочки.</a:t>
            </a:r>
            <a:endParaRPr lang="ru-RU" dirty="0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B0DD6EA-BC7C-42DF-982B-ED03972A61BD}"/>
              </a:ext>
            </a:extLst>
          </p:cNvPr>
          <p:cNvSpPr/>
          <p:nvPr/>
        </p:nvSpPr>
        <p:spPr>
          <a:xfrm>
            <a:off x="533400" y="1359495"/>
            <a:ext cx="8229600" cy="231807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Aft>
                <a:spcPts val="0"/>
              </a:spcAft>
            </a:pPr>
            <a:r>
              <a:rPr lang="en-US" b="1" dirty="0">
                <a:ea typeface="Times New Roman"/>
                <a:cs typeface="Times New Roman"/>
              </a:rPr>
              <a:t>TODO </a:t>
            </a:r>
            <a:r>
              <a:rPr lang="ru-RU" b="1" dirty="0">
                <a:ea typeface="Times New Roman"/>
                <a:cs typeface="Times New Roman"/>
              </a:rPr>
              <a:t>1</a:t>
            </a:r>
            <a:r>
              <a:rPr lang="en-US" b="1" dirty="0">
                <a:ea typeface="Times New Roman"/>
                <a:cs typeface="Times New Roman"/>
              </a:rPr>
              <a:t>:</a:t>
            </a:r>
          </a:p>
          <a:p>
            <a:pPr lvl="0">
              <a:lnSpc>
                <a:spcPct val="130000"/>
              </a:lnSpc>
              <a:spcAft>
                <a:spcPts val="0"/>
              </a:spcAft>
            </a:pPr>
            <a:r>
              <a:rPr lang="ru-RU" dirty="0">
                <a:ea typeface="Times New Roman"/>
                <a:cs typeface="Times New Roman"/>
              </a:rPr>
              <a:t>Добавить в код событие, возникающее при изменении радиуса бусин</a:t>
            </a:r>
            <a:r>
              <a:rPr lang="en-US" dirty="0">
                <a:ea typeface="Times New Roman"/>
                <a:cs typeface="Times New Roman"/>
              </a:rPr>
              <a:t>:</a:t>
            </a:r>
            <a:endParaRPr lang="ru-RU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ea typeface="Times New Roman"/>
                <a:cs typeface="Times New Roman"/>
              </a:rPr>
              <a:t>Подписать объект </a:t>
            </a:r>
            <a:r>
              <a:rPr lang="en-US" b="1" dirty="0">
                <a:ea typeface="Times New Roman"/>
                <a:cs typeface="Times New Roman"/>
              </a:rPr>
              <a:t>Chain</a:t>
            </a:r>
            <a:r>
              <a:rPr lang="ru-RU" dirty="0">
                <a:ea typeface="Times New Roman"/>
                <a:cs typeface="Times New Roman"/>
              </a:rPr>
              <a:t> на </a:t>
            </a:r>
            <a:r>
              <a:rPr lang="ru-RU" b="1" dirty="0">
                <a:ea typeface="Times New Roman"/>
                <a:cs typeface="Times New Roman"/>
              </a:rPr>
              <a:t>это событие (изменение радиуса)</a:t>
            </a:r>
            <a:r>
              <a:rPr lang="en-US" dirty="0">
                <a:ea typeface="Times New Roman"/>
                <a:cs typeface="Times New Roman"/>
              </a:rPr>
              <a:t>;</a:t>
            </a:r>
            <a:endParaRPr lang="ru-RU" dirty="0">
              <a:ea typeface="Times New Roman"/>
              <a:cs typeface="Times New Roman"/>
            </a:endParaRPr>
          </a:p>
          <a:p>
            <a:pPr marL="342900" lvl="0" indent="-342900">
              <a:lnSpc>
                <a:spcPct val="130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ea typeface="Times New Roman"/>
                <a:cs typeface="Times New Roman"/>
              </a:rPr>
              <a:t>В обработчике пересчитывать количество бусин, которые могут поместиться на нити текущей длины с новым радиусом бусины (удалять/добавлять бусины).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616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Бусины и стандартный паттерн событий.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457200" y="923727"/>
            <a:ext cx="8229600" cy="203132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/>
              <a:t>Знакомство со </a:t>
            </a:r>
            <a:r>
              <a:rPr lang="en-US" b="1" i="1" dirty="0"/>
              <a:t>Standard event pattern</a:t>
            </a:r>
          </a:p>
          <a:p>
            <a:pPr marL="342900" indent="-342900">
              <a:buAutoNum type="arabicPeriod"/>
            </a:pPr>
            <a:r>
              <a:rPr lang="ru-RU" dirty="0"/>
              <a:t>Объявить класс-наследник </a:t>
            </a:r>
            <a:r>
              <a:rPr lang="en-US" b="1" dirty="0" err="1">
                <a:latin typeface="Consolas" panose="020B0609020204030204" pitchFamily="49" charset="0"/>
                <a:cs typeface="Consolas" panose="020B0609020204030204" pitchFamily="49" charset="0"/>
              </a:rPr>
              <a:t>System.EventArgs</a:t>
            </a:r>
            <a:r>
              <a:rPr lang="ru-RU" dirty="0"/>
              <a:t>, для представления параметров события.</a:t>
            </a:r>
            <a:endParaRPr lang="en-US" dirty="0"/>
          </a:p>
          <a:p>
            <a:pPr marL="342900" indent="-342900">
              <a:buAutoNum type="arabicPeriod"/>
            </a:pPr>
            <a:r>
              <a:rPr lang="ru-RU" dirty="0"/>
              <a:t>Выбрать делегат для события </a:t>
            </a:r>
            <a:r>
              <a:rPr lang="en-US" b="1" dirty="0" err="1">
                <a:latin typeface="Consolas" panose="020B0609020204030204" pitchFamily="49" charset="0"/>
                <a:cs typeface="Consolas" panose="020B0609020204030204" pitchFamily="49" charset="0"/>
              </a:rPr>
              <a:t>System.EventHandler</a:t>
            </a:r>
            <a:r>
              <a:rPr lang="en-US" dirty="0"/>
              <a:t> </a:t>
            </a:r>
            <a:r>
              <a:rPr lang="ru-RU" dirty="0"/>
              <a:t>или </a:t>
            </a:r>
            <a:r>
              <a:rPr lang="en-US" b="1" dirty="0" err="1">
                <a:latin typeface="Consolas" panose="020B0609020204030204" pitchFamily="49" charset="0"/>
                <a:cs typeface="Consolas" panose="020B0609020204030204" pitchFamily="49" charset="0"/>
              </a:rPr>
              <a:t>System.EventHandler</a:t>
            </a:r>
            <a:r>
              <a:rPr lang="en-US" b="1" dirty="0">
                <a:latin typeface="Consolas" panose="020B0609020204030204" pitchFamily="49" charset="0"/>
                <a:cs typeface="Consolas" panose="020B0609020204030204" pitchFamily="49" charset="0"/>
              </a:rPr>
              <a:t>&lt;T&gt;</a:t>
            </a:r>
            <a:r>
              <a:rPr lang="ru-RU" dirty="0"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  <a:endParaRPr lang="en-US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342900" indent="-342900">
              <a:buAutoNum type="arabicPeriod"/>
            </a:pPr>
            <a:r>
              <a:rPr lang="ru-RU" dirty="0"/>
              <a:t>Определить событие с типом выбранного делегата.</a:t>
            </a:r>
          </a:p>
          <a:p>
            <a:pPr marL="342900" indent="-342900">
              <a:buAutoNum type="arabicPeriod"/>
            </a:pPr>
            <a:r>
              <a:rPr lang="ru-RU" dirty="0"/>
              <a:t>Написать защищённый виртуальный метод, запускающий событие.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3146524"/>
            <a:ext cx="8229600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i="1" dirty="0"/>
              <a:t>Задание</a:t>
            </a:r>
          </a:p>
          <a:p>
            <a:r>
              <a:rPr lang="ru-RU" dirty="0"/>
              <a:t>В условиях задачи </a:t>
            </a:r>
            <a:r>
              <a:rPr lang="en-US" dirty="0"/>
              <a:t>3</a:t>
            </a:r>
            <a:r>
              <a:rPr lang="ru-RU" dirty="0"/>
              <a:t> события </a:t>
            </a:r>
            <a:r>
              <a:rPr lang="ru-RU" b="1" dirty="0"/>
              <a:t>изменения длины нити </a:t>
            </a:r>
            <a:r>
              <a:rPr lang="ru-RU" dirty="0"/>
              <a:t>цепочки бусин и </a:t>
            </a:r>
            <a:r>
              <a:rPr lang="ru-RU" b="1" dirty="0"/>
              <a:t>изменения количества бусин </a:t>
            </a:r>
            <a:r>
              <a:rPr lang="ru-RU" dirty="0"/>
              <a:t>описать при помощи шаблона стандартных событий.</a:t>
            </a:r>
          </a:p>
        </p:txBody>
      </p:sp>
    </p:spTree>
    <p:extLst>
      <p:ext uri="{BB962C8B-B14F-4D97-AF65-F5344CB8AC3E}">
        <p14:creationId xmlns:p14="http://schemas.microsoft.com/office/powerpoint/2010/main" val="810770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3200" b="1" dirty="0"/>
              <a:t>Задача 0. Вступление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4864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Publisher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Notify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message);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event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Notify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BeginOutput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event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Notify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EndOutput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Display (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message)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OnBeginOutput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();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(message);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OnEndOutput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();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OnBeginOutput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()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BeginOutput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BeginOutput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"Starting output"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OnEndOutput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()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EndOutput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EndOutput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"Ending output"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}   </a:t>
            </a:r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Publisher</a:t>
            </a:r>
            <a:endParaRPr lang="ru-RU" sz="1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  <p:sp>
        <p:nvSpPr>
          <p:cNvPr id="5" name="TextBox 4"/>
          <p:cNvSpPr txBox="1"/>
          <p:nvPr/>
        </p:nvSpPr>
        <p:spPr>
          <a:xfrm>
            <a:off x="5410200" y="1828800"/>
            <a:ext cx="3199787" cy="6463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Проследите за передачами </a:t>
            </a:r>
          </a:p>
          <a:p>
            <a:r>
              <a:rPr lang="ru-RU" dirty="0"/>
              <a:t>данных и управления. </a:t>
            </a:r>
          </a:p>
        </p:txBody>
      </p:sp>
    </p:spTree>
    <p:extLst>
      <p:ext uri="{BB962C8B-B14F-4D97-AF65-F5344CB8AC3E}">
        <p14:creationId xmlns:p14="http://schemas.microsoft.com/office/powerpoint/2010/main" val="42276571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990600"/>
            <a:ext cx="8229600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1 шаг. Определяем класс-наследник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EventArgs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 аргументами для своего события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у нас это событие изменения длины нити и аргумент - радиус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ChainLenChangedEventArgs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 {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get</a:t>
            </a:r>
            <a:r>
              <a:rPr lang="en-US" b="1" dirty="0"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ChainLenChangedEventArgs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Rad = r;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3894911"/>
            <a:ext cx="8839200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2 шаг  описываем событие.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Используем предусмотренный обобщённый делегат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event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EventHandler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ChainLenChangedEventArgs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		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ChainLenChangedEvent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//...</a:t>
            </a:r>
            <a:endParaRPr lang="ru-RU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7029972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525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831850"/>
            <a:ext cx="8763000" cy="147732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3 шаг. В класс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добавляем метод запуска события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virtual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OnChainLenChanged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ChainLenChangedEventArgs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ChainLenChangedEvent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?.Invoke(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e);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3330160"/>
            <a:ext cx="8763000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5 шаг. Изменяем код обработчика. 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Добавляем параметры "источник" события и "параметры"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OnChainLenChangedHandler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sender,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ChainLenChangedEventArgs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R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e.Rad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2491741"/>
            <a:ext cx="8763000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4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шаг. Изменяем код запуска события, там где он производился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OnChainLenChanged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ChainLenChangedEventArgs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43397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Изменяемая окружность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61BF5B-E6F6-450B-AEA5-C5F95761C1B7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400"/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1222242"/>
            <a:ext cx="8305800" cy="26130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Aft>
                <a:spcPts val="800"/>
              </a:spcAft>
            </a:pPr>
            <a:r>
              <a:rPr lang="ru-RU" dirty="0">
                <a:latin typeface="+mn-lt"/>
                <a:ea typeface="Times New Roman"/>
                <a:cs typeface="Times New Roman"/>
              </a:rPr>
              <a:t>Оконное приложение предназначено для отображения на экране окружности. Окружность – объект класса </a:t>
            </a:r>
            <a:r>
              <a:rPr lang="en-US" b="1" dirty="0">
                <a:latin typeface="+mn-lt"/>
                <a:ea typeface="Times New Roman"/>
                <a:cs typeface="Times New Roman"/>
              </a:rPr>
              <a:t>Circle</a:t>
            </a:r>
            <a:r>
              <a:rPr lang="ru-RU" dirty="0">
                <a:latin typeface="+mn-lt"/>
                <a:ea typeface="Times New Roman"/>
                <a:cs typeface="Times New Roman"/>
              </a:rPr>
              <a:t> (п. 2). Приложение должно использовать события формы и объекта </a:t>
            </a:r>
            <a:r>
              <a:rPr lang="en-US" b="1" dirty="0">
                <a:latin typeface="+mn-lt"/>
                <a:ea typeface="Times New Roman"/>
                <a:cs typeface="Times New Roman"/>
              </a:rPr>
              <a:t>Circle</a:t>
            </a:r>
            <a:r>
              <a:rPr lang="ru-RU" dirty="0">
                <a:latin typeface="+mn-lt"/>
                <a:ea typeface="Times New Roman"/>
                <a:cs typeface="Times New Roman"/>
              </a:rPr>
              <a:t> так, чтобы при нажатии кнопки «Изменить» в </a:t>
            </a:r>
            <a:r>
              <a:rPr lang="en-US" b="1" dirty="0" err="1">
                <a:latin typeface="+mn-lt"/>
                <a:ea typeface="Times New Roman"/>
                <a:cs typeface="Times New Roman"/>
              </a:rPr>
              <a:t>PictureBox</a:t>
            </a:r>
            <a:r>
              <a:rPr lang="en-US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dirty="0">
                <a:latin typeface="+mn-lt"/>
                <a:ea typeface="Times New Roman"/>
                <a:cs typeface="Times New Roman"/>
              </a:rPr>
              <a:t>отображалась окружность с текущим значением радиуса. Установка флажка «Цвет» приводит к изменению цвета отображения окружности, снятие флажка – восстанавливает умалчиваемый (чёрный) цвет.</a:t>
            </a:r>
            <a:endParaRPr lang="ru-RU" dirty="0">
              <a:effectLst/>
              <a:latin typeface="+mn-lt"/>
              <a:ea typeface="Times New Roman"/>
              <a:cs typeface="Times New Roman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4343400"/>
            <a:ext cx="8305800" cy="41498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  <a:spcAft>
                <a:spcPts val="0"/>
              </a:spcAft>
            </a:pPr>
            <a:r>
              <a:rPr lang="ru-RU" dirty="0">
                <a:ea typeface="Times New Roman"/>
                <a:cs typeface="Times New Roman"/>
              </a:rPr>
              <a:t>Тип</a:t>
            </a:r>
            <a:r>
              <a:rPr lang="en-US" dirty="0">
                <a:ea typeface="Times New Roman"/>
                <a:cs typeface="Times New Roman"/>
              </a:rPr>
              <a:t>-</a:t>
            </a:r>
            <a:r>
              <a:rPr lang="ru-RU" dirty="0">
                <a:ea typeface="Times New Roman"/>
                <a:cs typeface="Times New Roman"/>
              </a:rPr>
              <a:t>делегата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ea typeface="Times New Roman"/>
                <a:cs typeface="Times New Roman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ea typeface="Times New Roman"/>
                <a:cs typeface="Times New Roman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ea typeface="Times New Roman"/>
                <a:cs typeface="Times New Roman"/>
              </a:rPr>
              <a:t>delegate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ea typeface="Times New Roman"/>
                <a:cs typeface="Times New Roman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ea typeface="Times New Roman"/>
                <a:cs typeface="Times New Roman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ea typeface="Times New Roman"/>
                <a:cs typeface="Times New Roman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ea typeface="Times New Roman"/>
                <a:cs typeface="Times New Roman"/>
              </a:rPr>
              <a:t>RadiusChanged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ea typeface="Times New Roman"/>
                <a:cs typeface="Times New Roman"/>
              </a:rPr>
              <a:t>();</a:t>
            </a:r>
            <a:endParaRPr lang="ru-RU" dirty="0"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A33B592-B106-40EB-982B-697A38B3CBD1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533400"/>
            <a:ext cx="8839200" cy="617399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Класс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Circle</a:t>
            </a:r>
            <a:r>
              <a:rPr lang="en-US" sz="1600" dirty="0">
                <a:latin typeface="+mn-lt"/>
                <a:ea typeface="Times New Roman"/>
                <a:cs typeface="Times New Roman"/>
              </a:rPr>
              <a:t> – 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представляет окружность.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Поле</a:t>
            </a:r>
            <a:r>
              <a:rPr lang="ru-RU" sz="16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r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 – целое неотрицательное число – радиус окружности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Класс является источником события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OnRadiusChanged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. Событие запускается при изменении значения радиуса окружности.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Конструктор с вещественным параметром. Если значение параметра – число меньшее нуля, конструктор создаёт исключение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ArgumentOutOfRangeException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342900" lvl="0" indent="-34290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Класс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CircleVizualizator</a:t>
            </a:r>
            <a:r>
              <a:rPr lang="en-US" sz="1600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– представляет объект, отвечающий за представление окружности в поле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PictureBox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Поле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c</a:t>
            </a:r>
            <a:r>
              <a:rPr lang="en-US" sz="1600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– окружность типа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Circle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Поле 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trg</a:t>
            </a:r>
            <a:r>
              <a:rPr lang="en-US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типа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System</a:t>
            </a:r>
            <a:r>
              <a:rPr lang="ru-RU" sz="1600" b="1" dirty="0">
                <a:latin typeface="+mn-lt"/>
                <a:ea typeface="Times New Roman"/>
                <a:cs typeface="Times New Roman"/>
              </a:rPr>
              <a:t>.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Windows</a:t>
            </a:r>
            <a:r>
              <a:rPr lang="ru-RU" sz="1600" b="1" dirty="0">
                <a:latin typeface="+mn-lt"/>
                <a:ea typeface="Times New Roman"/>
                <a:cs typeface="Times New Roman"/>
              </a:rPr>
              <a:t>.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Forms</a:t>
            </a:r>
            <a:r>
              <a:rPr lang="ru-RU" sz="1600" b="1" dirty="0">
                <a:latin typeface="+mn-lt"/>
                <a:ea typeface="Times New Roman"/>
                <a:cs typeface="Times New Roman"/>
              </a:rPr>
              <a:t>.</a:t>
            </a:r>
            <a:r>
              <a:rPr lang="en-US" sz="1600" b="1" dirty="0" err="1">
                <a:latin typeface="+mn-lt"/>
                <a:ea typeface="Times New Roman"/>
                <a:cs typeface="Times New Roman"/>
              </a:rPr>
              <a:t>PictureBox</a:t>
            </a:r>
            <a:r>
              <a:rPr lang="en-US" sz="1600" dirty="0">
                <a:solidFill>
                  <a:srgbClr val="2B91AF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– поле, в котором осуществляется рисование</a:t>
            </a: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Поле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pen</a:t>
            </a:r>
            <a:r>
              <a:rPr lang="en-US" sz="1600" dirty="0">
                <a:latin typeface="+mn-lt"/>
                <a:ea typeface="Times New Roman"/>
                <a:cs typeface="Times New Roman"/>
              </a:rPr>
              <a:t> –</a:t>
            </a:r>
            <a:r>
              <a:rPr lang="ru-RU" sz="1600" dirty="0">
                <a:latin typeface="+mn-lt"/>
                <a:ea typeface="Times New Roman"/>
                <a:cs typeface="Times New Roman"/>
              </a:rPr>
              <a:t> объект типа </a:t>
            </a:r>
            <a:r>
              <a:rPr lang="en-US" sz="1600" b="1" dirty="0">
                <a:latin typeface="+mn-lt"/>
                <a:ea typeface="Times New Roman"/>
                <a:cs typeface="Times New Roman"/>
              </a:rPr>
              <a:t>Pen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latin typeface="+mn-lt"/>
                <a:ea typeface="Times New Roman"/>
                <a:cs typeface="Times New Roman"/>
              </a:rPr>
              <a:t>Конструктор с параметрами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CircleVizualizator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(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System.Windows.Forms.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PictureBox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pb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,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Circle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c)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1143000" lvl="2" indent="-22860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Consolas"/>
              </a:rPr>
              <a:t>Инициализирует поля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1143000" lvl="2" indent="-22860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Consolas"/>
              </a:rPr>
              <a:t>Связывает событие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OnRadiusChanged</a:t>
            </a:r>
            <a:r>
              <a:rPr lang="en-US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Consolas"/>
              </a:rPr>
              <a:t>с методом-обработчиком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Consolas"/>
              </a:rPr>
              <a:t>Свойство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PenColor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Consolas"/>
              </a:rPr>
              <a:t>служит для изменения цвета ручки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742950" lvl="1" indent="-285750">
              <a:lnSpc>
                <a:spcPct val="130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Consolas"/>
              </a:rPr>
              <a:t>Метод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Draw</a:t>
            </a:r>
            <a:r>
              <a:rPr lang="ru-RU" sz="16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()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Consolas"/>
              </a:rPr>
              <a:t>рисует окружность с текущими настройками </a:t>
            </a:r>
            <a:r>
              <a:rPr lang="en-US" sz="16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pen</a:t>
            </a:r>
            <a:r>
              <a:rPr lang="en-US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endParaRPr lang="ru-RU" sz="1600" dirty="0">
              <a:latin typeface="+mn-lt"/>
              <a:ea typeface="Times New Roman"/>
              <a:cs typeface="Times New Roman"/>
            </a:endParaRPr>
          </a:p>
          <a:p>
            <a:pPr marL="742950" lvl="1" indent="-285750">
              <a:lnSpc>
                <a:spcPct val="130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Consolas"/>
              </a:rPr>
              <a:t>Метод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Refresh</a:t>
            </a:r>
            <a:r>
              <a:rPr lang="ru-RU" sz="16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()</a:t>
            </a:r>
            <a:r>
              <a:rPr lang="ru-RU" sz="1600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обновляет поле рисования </a:t>
            </a:r>
            <a:r>
              <a:rPr lang="en-US" sz="1600" b="1" dirty="0" err="1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trg</a:t>
            </a:r>
            <a:endParaRPr lang="ru-RU" sz="1600" dirty="0">
              <a:effectLst/>
              <a:latin typeface="+mn-lt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C6190D-47B6-470A-B1C1-0496CF8B9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ru-RU" dirty="0"/>
              <a:t> </a:t>
            </a: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en-US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Передача данных с событием</a:t>
            </a:r>
            <a:endParaRPr lang="en-U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BA1BD8-C3C9-4049-806E-9C64BF89E536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1800" dirty="0"/>
              <a:t>Классы представляют жителей </a:t>
            </a:r>
            <a:r>
              <a:rPr lang="ru-RU" sz="1800" dirty="0" err="1"/>
              <a:t>Средиземья</a:t>
            </a:r>
            <a:r>
              <a:rPr lang="ru-RU" sz="1800" dirty="0"/>
              <a:t>: волшебников (</a:t>
            </a:r>
            <a:r>
              <a:rPr lang="ru-RU" sz="1800" dirty="0" err="1"/>
              <a:t>валларов</a:t>
            </a:r>
            <a:r>
              <a:rPr lang="ru-RU" sz="1800" dirty="0"/>
              <a:t>), гномов, эльфов, </a:t>
            </a:r>
            <a:r>
              <a:rPr lang="ru-RU" sz="1800" dirty="0" err="1"/>
              <a:t>хоббитов</a:t>
            </a:r>
            <a:r>
              <a:rPr lang="ru-RU" sz="1800" dirty="0"/>
              <a:t> и людей. У всех жителей есть имена и возможность реагировать на появление кольца всевластия.</a:t>
            </a:r>
          </a:p>
          <a:p>
            <a:r>
              <a:rPr lang="ru-RU" sz="1800" dirty="0"/>
              <a:t>Волшебники могут узнать что-то о кольце и оповестить (событие </a:t>
            </a:r>
            <a:r>
              <a:rPr lang="ru-RU" sz="1800" b="1" dirty="0" err="1"/>
              <a:t>RaiseRingIsFoundEvent</a:t>
            </a:r>
            <a:r>
              <a:rPr lang="ru-RU" sz="1800" dirty="0"/>
              <a:t>, основанное на делегате </a:t>
            </a:r>
            <a:r>
              <a:rPr lang="ru-RU" sz="1800" b="1" dirty="0" err="1"/>
              <a:t>RingIsFoundEventHandler</a:t>
            </a:r>
            <a:r>
              <a:rPr lang="ru-RU" sz="1800" dirty="0"/>
              <a:t>) жителей. С событием передаётся текстовое сообщение о месте встречи. Для передачи данных с событием описать класс </a:t>
            </a:r>
            <a:r>
              <a:rPr lang="ru-RU" sz="1800" b="1" dirty="0" err="1"/>
              <a:t>RingIsFoundEventArgs</a:t>
            </a:r>
            <a:r>
              <a:rPr lang="ru-RU" sz="1800" dirty="0"/>
              <a:t> наследник </a:t>
            </a:r>
            <a:r>
              <a:rPr lang="ru-RU" sz="1800" b="1" dirty="0" err="1"/>
              <a:t>EventArgs</a:t>
            </a:r>
            <a:r>
              <a:rPr lang="ru-RU" sz="1800" dirty="0"/>
              <a:t>.</a:t>
            </a:r>
          </a:p>
          <a:p>
            <a:r>
              <a:rPr lang="ru-RU" sz="1800" dirty="0"/>
              <a:t>Остальные классы жителей содержат обработчики события, в которых выводят в консоль информацию о месте назначения.</a:t>
            </a:r>
          </a:p>
          <a:p>
            <a:r>
              <a:rPr lang="ru-RU" sz="1800" dirty="0"/>
              <a:t>В основной программе создать волшебника </a:t>
            </a:r>
            <a:r>
              <a:rPr lang="ru-RU" sz="1800" dirty="0" err="1"/>
              <a:t>Гендальфа</a:t>
            </a:r>
            <a:r>
              <a:rPr lang="ru-RU" sz="1800" dirty="0"/>
              <a:t> и подписать на его события четырёх </a:t>
            </a:r>
            <a:r>
              <a:rPr lang="ru-RU" sz="1800" dirty="0" err="1"/>
              <a:t>хоббитов</a:t>
            </a:r>
            <a:r>
              <a:rPr lang="ru-RU" sz="1800" dirty="0"/>
              <a:t> (</a:t>
            </a:r>
            <a:r>
              <a:rPr lang="ru-RU" sz="1800" dirty="0" err="1"/>
              <a:t>Фродо</a:t>
            </a:r>
            <a:r>
              <a:rPr lang="ru-RU" sz="1800" dirty="0"/>
              <a:t>, Сэма, </a:t>
            </a:r>
            <a:r>
              <a:rPr lang="ru-RU" sz="1800" dirty="0" err="1"/>
              <a:t>Пипина</a:t>
            </a:r>
            <a:r>
              <a:rPr lang="ru-RU" sz="1800" dirty="0"/>
              <a:t> и </a:t>
            </a:r>
            <a:r>
              <a:rPr lang="ru-RU" sz="1800" dirty="0" err="1"/>
              <a:t>Мэрри</a:t>
            </a:r>
            <a:r>
              <a:rPr lang="ru-RU" sz="1800" dirty="0"/>
              <a:t>), двух людей (</a:t>
            </a:r>
            <a:r>
              <a:rPr lang="ru-RU" sz="1800" dirty="0" err="1"/>
              <a:t>Боромира</a:t>
            </a:r>
            <a:r>
              <a:rPr lang="ru-RU" sz="1800" dirty="0"/>
              <a:t> и </a:t>
            </a:r>
            <a:r>
              <a:rPr lang="ru-RU" sz="1800" dirty="0" err="1"/>
              <a:t>Арагорна</a:t>
            </a:r>
            <a:r>
              <a:rPr lang="ru-RU" sz="1800" dirty="0"/>
              <a:t>), гнома (</a:t>
            </a:r>
            <a:r>
              <a:rPr lang="ru-RU" sz="1800" dirty="0" err="1"/>
              <a:t>Гимли</a:t>
            </a:r>
            <a:r>
              <a:rPr lang="ru-RU" sz="1800" dirty="0"/>
              <a:t>) и эльфа (</a:t>
            </a:r>
            <a:r>
              <a:rPr lang="ru-RU" sz="1800" dirty="0" err="1"/>
              <a:t>Леголаса</a:t>
            </a:r>
            <a:r>
              <a:rPr lang="ru-RU" sz="1800" dirty="0"/>
              <a:t>), подпишите их на события </a:t>
            </a:r>
            <a:r>
              <a:rPr lang="ru-RU" sz="1800" dirty="0" err="1"/>
              <a:t>Гендальфа</a:t>
            </a:r>
            <a:r>
              <a:rPr lang="ru-RU" sz="1800" dirty="0"/>
              <a:t>.</a:t>
            </a:r>
          </a:p>
          <a:p>
            <a:r>
              <a:rPr lang="ru-RU" sz="1800" dirty="0"/>
              <a:t>Запустить событие о том, что </a:t>
            </a:r>
            <a:r>
              <a:rPr lang="ru-RU" sz="1800" dirty="0" err="1"/>
              <a:t>Гендальф</a:t>
            </a:r>
            <a:r>
              <a:rPr lang="ru-RU" sz="1800" dirty="0"/>
              <a:t> нашёл кольцо.</a:t>
            </a:r>
          </a:p>
          <a:p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F2D6573-6FA9-47AB-AC25-14296A16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8944108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58F9EE7-B480-4108-A32B-54EB15615F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B9C2109-1184-4885-A55A-A538DFDE96C2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1) класс с данными о событии "Кольцо найдено"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RingIsFoundEventArgs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: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EventArgs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RingIsFoundEventArgs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s) { Message = s; }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Будем передавать только строку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String Message {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}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FB9A02D-DB24-43FF-8432-B119077468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22354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0766EA-A545-403D-80EC-29410EE16D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6430432-5AB8-49CD-982B-EB7E0A8EC1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838200"/>
            <a:ext cx="8610600" cy="56388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Wizard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Name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//2)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событийный делегат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a);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//3)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событие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"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Кольцо найдено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event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RaiseRingIsFoundEvent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Wizard(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s) { Name = s;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Wizard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 {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Когда волшебнику кажется, что кольцо найдено, он вызывает этот метод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SomeThisIsChangedInTheAir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Name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&gt;&gt; Кольцо найдено у старого 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Бильбо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! Призываю вас в 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Ривендейл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!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RaiseRingIsFoundEvent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this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Ривендейл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4266722-09F5-4049-BA7A-3C1260EAE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8541311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D4499D4-CA9E-4CC0-AE58-C69FBF2759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F5E68AF-7015-4BB8-95D3-A44A69894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066800"/>
            <a:ext cx="8686800" cy="53340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Hobbit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Name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}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Hobbit(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s) { Name = s; }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e) {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{Name}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&gt;&gt;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Покидаю 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Шир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!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Иду в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e.Message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Human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Name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Human(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s) { Name = s;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e)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{Name}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&gt;&gt;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Волшебник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{((Wizard)sender).Name}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позвал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Моя цель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e.Message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9B31521-CA65-4213-94C0-3FC95B71F8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94897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4AF695-CC89-4DD3-88AF-673A4CC65C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8BB459-B12E-40C5-B9B1-C0554396DB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838200"/>
            <a:ext cx="8839200" cy="5745162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Name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Elf(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s) { Name = s;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e)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{Name}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&gt;&gt; Звёзды светят не так ярко как обычно. Цветы увядают. Листья предсказывают идти в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e.Message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Dwarf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Name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Dwarf(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s) { Name = s;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RingIsFoundEventArgs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e)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{Name}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&gt;&gt;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Точим топоры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собираем припасы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!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Выдвигаемся в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e.Message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1B7E2D5-1049-4115-8386-B4AAB1CD7E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9010946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29B51F-0E22-4504-898E-34A2652675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A44A8D-07D2-4A73-8108-9C2F65AC22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578475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Main(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Wizard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wizard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Wizard(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Гендальф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Hobbit[] hobbits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Hobbit[4];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TODO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создать объекты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хоббитов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из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Шира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TODO подписать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хоббитов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на событие волшебника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Human[] humans =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Human(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Боромир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Human(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Арагорн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};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Dwarf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dwarf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Dwarf(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Гимли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Elf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Elf(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Леголас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подписывает гномов, людей и эльфов на событие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wizard.RaiseRingIsFoundEvent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dwarf.RingIsFoundEventHandler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wizard.RaiseRingIsFoundEvent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elf.RingIsFoundEventHandler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(Human h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humans)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wizard.RaiseRingIsFoundEvent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h.RingIsFoundEventHandler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волшебник оповещает всех 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wizard.SomeThisIsChangedInTheAir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A3ED69C-DA10-42A8-9953-C1A05E354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843717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3200" b="1" dirty="0"/>
              <a:t>Задача 0. Вступление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90600"/>
            <a:ext cx="8229600" cy="5254625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StartOutputCallBack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message)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StartOutputCallBack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 - 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+ message);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EndOutputCallBack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message)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EndOutputCallBack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 - 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+ message);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Main (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Publisher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publisher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Publisher ();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publisher.BeginOutput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StartOutputCallBack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publisher.EndOutput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EndOutputCallBack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publisher.Display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"I am a subscriber!"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publisher.BeginOutput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-=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StartOutputCallBack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publisher.EndOutput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-=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EndOutputCallBack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publisher.Display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"\</a:t>
            </a:r>
            <a:r>
              <a:rPr lang="en-US" sz="14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nI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 am not a subscriber!"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();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 </a:t>
            </a:r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Program</a:t>
            </a:r>
            <a:endParaRPr lang="ru-RU" sz="1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8180776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9133F91-DB84-424D-B9E7-19E0182FA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4768AB-BA3E-4B98-9C1C-C1253985DACA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lvl="0"/>
            <a:r>
              <a:rPr lang="ru-RU" sz="2000" dirty="0"/>
              <a:t>Классы </a:t>
            </a:r>
            <a:r>
              <a:rPr lang="en-US" sz="2000" dirty="0"/>
              <a:t>Wizard</a:t>
            </a:r>
            <a:r>
              <a:rPr lang="ru-RU" sz="2000" dirty="0"/>
              <a:t>, </a:t>
            </a:r>
            <a:r>
              <a:rPr lang="en-US" sz="2000" dirty="0"/>
              <a:t>Human</a:t>
            </a:r>
            <a:r>
              <a:rPr lang="ru-RU" sz="2000" dirty="0"/>
              <a:t>, </a:t>
            </a:r>
            <a:r>
              <a:rPr lang="en-US" sz="2000" dirty="0"/>
              <a:t>Dwarf</a:t>
            </a:r>
            <a:r>
              <a:rPr lang="ru-RU" sz="2000" dirty="0"/>
              <a:t>, </a:t>
            </a:r>
            <a:r>
              <a:rPr lang="en-US" sz="2000" dirty="0"/>
              <a:t>Hobbit</a:t>
            </a:r>
            <a:r>
              <a:rPr lang="ru-RU" sz="2000" dirty="0"/>
              <a:t>, </a:t>
            </a:r>
            <a:r>
              <a:rPr lang="en-US" sz="2000" dirty="0"/>
              <a:t>Elf </a:t>
            </a:r>
            <a:r>
              <a:rPr lang="ru-RU" sz="2000" dirty="0"/>
              <a:t>должны быть наследниками абстрактного класса </a:t>
            </a:r>
            <a:r>
              <a:rPr lang="en-US" sz="2000" dirty="0"/>
              <a:t>Creature</a:t>
            </a:r>
            <a:r>
              <a:rPr lang="ru-RU" sz="2000" dirty="0"/>
              <a:t>. Модифицируйте код, добавив этот класс. </a:t>
            </a:r>
          </a:p>
          <a:p>
            <a:pPr lvl="0"/>
            <a:r>
              <a:rPr lang="ru-RU" sz="2000" dirty="0"/>
              <a:t>В класс </a:t>
            </a:r>
            <a:r>
              <a:rPr lang="en-US" sz="2000" dirty="0"/>
              <a:t>Creature</a:t>
            </a:r>
            <a:r>
              <a:rPr lang="ru-RU" sz="2000" dirty="0"/>
              <a:t> добавьте поле строковое поле </a:t>
            </a:r>
            <a:r>
              <a:rPr lang="en-US" sz="2000" dirty="0"/>
              <a:t>Location</a:t>
            </a:r>
            <a:r>
              <a:rPr lang="ru-RU" sz="2000" dirty="0"/>
              <a:t>, значением которого будет населённый пункт, в котором находится существо.</a:t>
            </a:r>
          </a:p>
          <a:p>
            <a:pPr lvl="0"/>
            <a:r>
              <a:rPr lang="ru-RU" sz="2000" dirty="0"/>
              <a:t>Измените обработчики классов наследников так, чтобы они информировали о текущем местоположении и после этого изменяли место положение на переданное им в данных события.</a:t>
            </a:r>
          </a:p>
          <a:p>
            <a:pPr lvl="0"/>
            <a:r>
              <a:rPr lang="ru-RU" sz="2000" dirty="0"/>
              <a:t>В основной программе всех существ объедините в массив </a:t>
            </a:r>
            <a:r>
              <a:rPr lang="en-US" sz="2000" dirty="0"/>
              <a:t>Creature</a:t>
            </a:r>
            <a:r>
              <a:rPr lang="ru-RU" sz="2000" dirty="0"/>
              <a:t>[] и подпишите на события волшебника.</a:t>
            </a:r>
          </a:p>
          <a:p>
            <a:pPr lvl="0"/>
            <a:r>
              <a:rPr lang="ru-RU" sz="2000" dirty="0"/>
              <a:t>Запустите событие волшебника.</a:t>
            </a:r>
          </a:p>
          <a:p>
            <a:endParaRPr lang="ru-RU" sz="2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BD98B05-0AB1-46F0-90EA-E98C01A92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14385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3200" b="1" dirty="0"/>
              <a:t>Задача 0</a:t>
            </a:r>
            <a:r>
              <a:rPr lang="en-US" sz="3200" b="1" dirty="0"/>
              <a:t>b. </a:t>
            </a:r>
            <a:r>
              <a:rPr lang="ru-RU" sz="3200" b="1" dirty="0"/>
              <a:t>Пользовательский ввод.</a:t>
            </a:r>
            <a:r>
              <a:rPr lang="en-US" sz="3200" b="1" dirty="0"/>
              <a:t>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1166018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Input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GetUserInput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()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"Type any characters or 'q' to quit end press Enter."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input 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();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input.Trim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() != 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"q"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 { }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} </a:t>
            </a:r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Input</a:t>
            </a:r>
            <a:endParaRPr lang="ru-RU" sz="14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59754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3200" b="1" dirty="0"/>
              <a:t>Задача 0</a:t>
            </a:r>
            <a:r>
              <a:rPr lang="en-US" sz="3200" b="1" dirty="0"/>
              <a:t>b. </a:t>
            </a:r>
            <a:r>
              <a:rPr lang="ru-RU" sz="3200" b="1" dirty="0"/>
              <a:t>Пользовательский ввод.</a:t>
            </a:r>
            <a:r>
              <a:rPr lang="en-US" sz="3200" b="1" dirty="0"/>
              <a:t> 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90601"/>
            <a:ext cx="8229600" cy="25146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EventGuide2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 ()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Input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input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Input 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input.GetUserInput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EventGuide2</a:t>
            </a:r>
            <a:endParaRPr lang="ru-RU" sz="1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5" name="TextBox 4"/>
          <p:cNvSpPr txBox="1"/>
          <p:nvPr/>
        </p:nvSpPr>
        <p:spPr>
          <a:xfrm>
            <a:off x="484833" y="3657602"/>
            <a:ext cx="8430567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/>
              <a:t>В класс </a:t>
            </a:r>
            <a:r>
              <a:rPr lang="en-US" sz="1600" dirty="0"/>
              <a:t>Input</a:t>
            </a:r>
            <a:r>
              <a:rPr lang="ru-RU" sz="1600" dirty="0"/>
              <a:t> добавьте событие </a:t>
            </a:r>
            <a:r>
              <a:rPr lang="en-US" sz="1600" dirty="0" err="1"/>
              <a:t>UserInput</a:t>
            </a:r>
            <a:r>
              <a:rPr lang="en-US" sz="1600" dirty="0"/>
              <a:t>. </a:t>
            </a:r>
          </a:p>
          <a:p>
            <a:r>
              <a:rPr lang="ru-RU" sz="1600" dirty="0"/>
              <a:t>Вызывайте событие каждый раз, когда пользователь введет текст и нажмет клавишу </a:t>
            </a:r>
            <a:r>
              <a:rPr lang="en-US" sz="1600" dirty="0"/>
              <a:t>ENTER.  </a:t>
            </a:r>
            <a:r>
              <a:rPr lang="ru-RU" sz="1600" dirty="0"/>
              <a:t>Организуйте подписку на событие.  Когда событие происходит, посылайте данные, которые ввел пользователь, методу обратного вызова из класса-подписчика.  Организуйте программу так, чтобы она поддерживала такой диалог: </a:t>
            </a:r>
          </a:p>
          <a:p>
            <a:r>
              <a:rPr lang="en-US" sz="1600" dirty="0">
                <a:solidFill>
                  <a:srgbClr val="FF0000"/>
                </a:solidFill>
              </a:rPr>
              <a:t>Type any characters or 'q' to quit end press Enter.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ru-RU" sz="1600" dirty="0">
                <a:solidFill>
                  <a:srgbClr val="FF0000"/>
                </a:solidFill>
              </a:rPr>
              <a:t>Добрый день!</a:t>
            </a:r>
            <a:r>
              <a:rPr lang="en-US" sz="1600" dirty="0">
                <a:solidFill>
                  <a:srgbClr val="FF0000"/>
                </a:solidFill>
              </a:rPr>
              <a:t>&lt; ENTER &gt;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You typed: </a:t>
            </a:r>
            <a:r>
              <a:rPr lang="ru-RU" sz="1600" dirty="0">
                <a:solidFill>
                  <a:srgbClr val="FF0000"/>
                </a:solidFill>
              </a:rPr>
              <a:t>Добрый день!</a:t>
            </a: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Type any characters or 'q' to quit end press Enter.</a:t>
            </a:r>
            <a:endParaRPr lang="ru-RU" sz="1600" dirty="0">
              <a:solidFill>
                <a:srgbClr val="FF0000"/>
              </a:solidFill>
            </a:endParaRPr>
          </a:p>
          <a:p>
            <a:r>
              <a:rPr lang="en-US" sz="1600" dirty="0">
                <a:solidFill>
                  <a:srgbClr val="FF0000"/>
                </a:solidFill>
              </a:rPr>
              <a:t>q&lt; ENTER &gt;</a:t>
            </a:r>
          </a:p>
          <a:p>
            <a:r>
              <a:rPr lang="en-US" sz="1600" dirty="0">
                <a:solidFill>
                  <a:srgbClr val="FF0000"/>
                </a:solidFill>
              </a:rPr>
              <a:t>You typed ‘q’ to quit.</a:t>
            </a:r>
            <a:r>
              <a:rPr lang="ru-RU" sz="1600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535251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36525"/>
            <a:ext cx="8229600" cy="91621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События формы.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/>
              <a:t>Последовательность событий при работе с формой</a:t>
            </a:r>
            <a:br>
              <a:rPr lang="ru-RU" sz="2800" dirty="0"/>
            </a:b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526E279-AEA2-433D-B056-22ACB6C05DC4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/>
          </a:p>
        </p:txBody>
      </p:sp>
      <p:sp>
        <p:nvSpPr>
          <p:cNvPr id="25604" name="TextBox 3"/>
          <p:cNvSpPr txBox="1">
            <a:spLocks noChangeArrowheads="1"/>
          </p:cNvSpPr>
          <p:nvPr/>
        </p:nvSpPr>
        <p:spPr bwMode="auto">
          <a:xfrm>
            <a:off x="152400" y="1052736"/>
            <a:ext cx="8839200" cy="478631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285750" indent="-28575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altLang="ru-RU" sz="1800" b="1" dirty="0"/>
              <a:t>Создайте пустую форму.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altLang="ru-RU" sz="1800" b="1" dirty="0"/>
              <a:t>Добавьте в нее обработчики событий: </a:t>
            </a:r>
            <a:r>
              <a:rPr lang="ru-RU" altLang="ru-RU" sz="1800" b="1" dirty="0" err="1">
                <a:solidFill>
                  <a:srgbClr val="0000FF"/>
                </a:solidFill>
              </a:rPr>
              <a:t>Activated</a:t>
            </a:r>
            <a:r>
              <a:rPr lang="ru-RU" altLang="ru-RU" sz="1800" b="1" dirty="0"/>
              <a:t>, </a:t>
            </a:r>
            <a:r>
              <a:rPr lang="ru-RU" altLang="ru-RU" sz="1800" b="1" dirty="0" err="1">
                <a:solidFill>
                  <a:srgbClr val="0000FF"/>
                </a:solidFill>
              </a:rPr>
              <a:t>Deactivate</a:t>
            </a:r>
            <a:r>
              <a:rPr lang="ru-RU" altLang="ru-RU" sz="1800" b="1" dirty="0"/>
              <a:t>, </a:t>
            </a:r>
            <a:r>
              <a:rPr lang="ru-RU" altLang="ru-RU" sz="1800" b="1" dirty="0" err="1">
                <a:solidFill>
                  <a:srgbClr val="0000FF"/>
                </a:solidFill>
              </a:rPr>
              <a:t>FormClosed</a:t>
            </a:r>
            <a:r>
              <a:rPr lang="ru-RU" altLang="ru-RU" sz="1800" b="1" dirty="0">
                <a:solidFill>
                  <a:srgbClr val="0000FF"/>
                </a:solidFill>
              </a:rPr>
              <a:t>, </a:t>
            </a:r>
            <a:r>
              <a:rPr lang="ru-RU" altLang="ru-RU" sz="1800" b="1" dirty="0" err="1">
                <a:solidFill>
                  <a:srgbClr val="0000FF"/>
                </a:solidFill>
              </a:rPr>
              <a:t>FormClosing</a:t>
            </a:r>
            <a:r>
              <a:rPr lang="ru-RU" altLang="ru-RU" sz="1800" b="1" dirty="0"/>
              <a:t>, </a:t>
            </a:r>
            <a:r>
              <a:rPr lang="ru-RU" altLang="ru-RU" sz="1800" b="1" dirty="0" err="1">
                <a:solidFill>
                  <a:srgbClr val="0000FF"/>
                </a:solidFill>
              </a:rPr>
              <a:t>Load</a:t>
            </a:r>
            <a:r>
              <a:rPr lang="ru-RU" altLang="ru-RU" sz="1800" b="1" dirty="0"/>
              <a:t>,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Paint</a:t>
            </a:r>
            <a:r>
              <a:rPr lang="ru-RU" altLang="ru-RU" sz="1800" b="1" dirty="0">
                <a:solidFill>
                  <a:srgbClr val="0000FF"/>
                </a:solidFill>
              </a:rPr>
              <a:t>, </a:t>
            </a:r>
            <a:r>
              <a:rPr lang="ru-RU" altLang="ru-RU" sz="1800" b="1" dirty="0" err="1">
                <a:solidFill>
                  <a:srgbClr val="0000FF"/>
                </a:solidFill>
              </a:rPr>
              <a:t>Resize</a:t>
            </a:r>
            <a:r>
              <a:rPr lang="ru-RU" altLang="ru-RU" sz="1800" b="1" dirty="0">
                <a:solidFill>
                  <a:srgbClr val="0000FF"/>
                </a:solidFill>
              </a:rPr>
              <a:t>. </a:t>
            </a:r>
            <a:endParaRPr lang="ru-RU" altLang="ru-RU" sz="1800" b="1" dirty="0"/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altLang="ru-RU" sz="1800" b="1" dirty="0"/>
              <a:t>В каждый обработчик включите оператор, изменяющий текст заголовка формы, и оператор, добавляющий в общую строку название события.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altLang="ru-RU" sz="1800" b="1" dirty="0"/>
              <a:t>В обработчике события </a:t>
            </a:r>
            <a:r>
              <a:rPr lang="ru-RU" altLang="ru-RU" sz="1800" b="1" dirty="0">
                <a:solidFill>
                  <a:srgbClr val="0000FF"/>
                </a:solidFill>
              </a:rPr>
              <a:t>Form1_FormClosed() </a:t>
            </a:r>
            <a:r>
              <a:rPr lang="ru-RU" altLang="ru-RU" sz="1800" b="1" dirty="0"/>
              <a:t>поместите вызов диалогового окна, где выведите список событий, произошедших при выполнении программы.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altLang="ru-RU" sz="1800" b="1" dirty="0"/>
              <a:t>В каждый обработчик событий, кроме </a:t>
            </a:r>
            <a:r>
              <a:rPr lang="ru-RU" altLang="ru-RU" sz="1800" b="1" dirty="0" err="1">
                <a:solidFill>
                  <a:srgbClr val="0000FF"/>
                </a:solidFill>
              </a:rPr>
              <a:t>Activated</a:t>
            </a:r>
            <a:r>
              <a:rPr lang="ru-RU" altLang="ru-RU" sz="1800" b="1" dirty="0"/>
              <a:t>, </a:t>
            </a:r>
            <a:r>
              <a:rPr lang="ru-RU" altLang="ru-RU" sz="1800" b="1" dirty="0" err="1">
                <a:solidFill>
                  <a:srgbClr val="0000FF"/>
                </a:solidFill>
              </a:rPr>
              <a:t>Deactivate</a:t>
            </a:r>
            <a:r>
              <a:rPr lang="ru-RU" altLang="ru-RU" sz="1800" b="1" dirty="0"/>
              <a:t>, поместите вывод  в диалоговое окно названия события.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altLang="ru-RU" sz="1800" b="1" dirty="0"/>
              <a:t>Запустите программу на выполнение. </a:t>
            </a:r>
          </a:p>
          <a:p>
            <a:pPr marL="342900" indent="-342900" eaLnBrk="1" hangingPunct="1">
              <a:spcBef>
                <a:spcPct val="0"/>
              </a:spcBef>
              <a:spcAft>
                <a:spcPts val="600"/>
              </a:spcAft>
              <a:buFont typeface="+mj-lt"/>
              <a:buAutoNum type="arabicPeriod"/>
            </a:pPr>
            <a:r>
              <a:rPr lang="ru-RU" altLang="ru-RU" sz="1800" b="1" dirty="0"/>
              <a:t>Запишите названия произошедших событий, изменяемые заголовки формы. </a:t>
            </a:r>
          </a:p>
          <a:p>
            <a:pPr marL="342900" indent="-342900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b="1" dirty="0"/>
              <a:t>Сравните с результатом, выведенным в обработчике события </a:t>
            </a:r>
            <a:r>
              <a:rPr lang="ru-RU" altLang="ru-RU" sz="1800" b="1" dirty="0" err="1">
                <a:solidFill>
                  <a:srgbClr val="0000FF"/>
                </a:solidFill>
              </a:rPr>
              <a:t>FormClosed</a:t>
            </a:r>
            <a:r>
              <a:rPr lang="ru-RU" altLang="ru-RU" sz="1800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567125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34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D38B762-955A-45BB-935F-2F11F12E3F77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381000" y="533400"/>
            <a:ext cx="8534400" cy="5354637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namespace </a:t>
            </a:r>
            <a:r>
              <a:rPr lang="en-US" altLang="ru-RU" sz="1800" b="1" dirty="0" err="1"/>
              <a:t>WinProgram</a:t>
            </a:r>
            <a:r>
              <a:rPr lang="ru-RU" altLang="ru-RU" sz="1800" b="1" dirty="0"/>
              <a:t>_2_2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</a:t>
            </a:r>
            <a:r>
              <a:rPr lang="en-US" altLang="ru-RU" sz="1800" b="1" dirty="0"/>
              <a:t>public partial class Form1 : Form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string result;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public Form1()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InitializeComponent</a:t>
            </a:r>
            <a:r>
              <a:rPr lang="en-US" altLang="ru-RU" sz="1800" b="1" dirty="0"/>
              <a:t>( 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} </a:t>
            </a:r>
            <a:r>
              <a:rPr lang="en-US" altLang="ru-RU" sz="1800" b="1" dirty="0">
                <a:solidFill>
                  <a:srgbClr val="006600"/>
                </a:solidFill>
              </a:rPr>
              <a:t>// end of Form1()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private void Form1_Load(object sender, </a:t>
            </a:r>
            <a:r>
              <a:rPr lang="en-US" altLang="ru-RU" sz="1800" b="1" dirty="0" err="1"/>
              <a:t>EventArgs</a:t>
            </a:r>
            <a:r>
              <a:rPr lang="en-US" altLang="ru-RU" sz="1800" b="1" dirty="0"/>
              <a:t> e)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this.Text</a:t>
            </a:r>
            <a:r>
              <a:rPr lang="en-US" altLang="ru-RU" sz="1800" b="1" dirty="0"/>
              <a:t> = </a:t>
            </a:r>
            <a:r>
              <a:rPr lang="en-US" altLang="ru-RU" sz="1800" b="1" dirty="0">
                <a:solidFill>
                  <a:srgbClr val="990000"/>
                </a:solidFill>
              </a:rPr>
              <a:t>"Form1_Load"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result += </a:t>
            </a:r>
            <a:r>
              <a:rPr lang="en-US" altLang="ru-RU" sz="1800" b="1" dirty="0">
                <a:solidFill>
                  <a:srgbClr val="990000"/>
                </a:solidFill>
              </a:rPr>
              <a:t>"\r\</a:t>
            </a:r>
            <a:r>
              <a:rPr lang="en-US" altLang="ru-RU" sz="1800" b="1" dirty="0" err="1">
                <a:solidFill>
                  <a:srgbClr val="990000"/>
                </a:solidFill>
              </a:rPr>
              <a:t>nLoad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MessageBox.Show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ru-RU" altLang="ru-RU" sz="1800" b="1" dirty="0">
                <a:solidFill>
                  <a:srgbClr val="990000"/>
                </a:solidFill>
              </a:rPr>
              <a:t>Событие</a:t>
            </a:r>
            <a:r>
              <a:rPr lang="en-US" altLang="ru-RU" sz="1800" b="1" dirty="0">
                <a:solidFill>
                  <a:srgbClr val="990000"/>
                </a:solidFill>
              </a:rPr>
              <a:t> Load"</a:t>
            </a:r>
            <a:r>
              <a:rPr lang="en-US" altLang="ru-RU" sz="1800" b="1" dirty="0"/>
              <a:t>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}</a:t>
            </a:r>
            <a:r>
              <a:rPr lang="ru-RU" altLang="ru-RU" sz="1800" b="1" dirty="0"/>
              <a:t> </a:t>
            </a:r>
            <a:r>
              <a:rPr lang="ru-RU" altLang="ru-RU" sz="1800" b="1" dirty="0">
                <a:solidFill>
                  <a:srgbClr val="006600"/>
                </a:solidFill>
              </a:rPr>
              <a:t>// </a:t>
            </a:r>
            <a:r>
              <a:rPr lang="en-US" altLang="ru-RU" sz="1800" b="1" dirty="0">
                <a:solidFill>
                  <a:srgbClr val="006600"/>
                </a:solidFill>
              </a:rPr>
              <a:t>end of Form1_Load()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private void Form1_Activated(object sender, </a:t>
            </a:r>
            <a:r>
              <a:rPr lang="en-US" altLang="ru-RU" sz="1800" b="1" dirty="0" err="1"/>
              <a:t>EventArgs</a:t>
            </a:r>
            <a:r>
              <a:rPr lang="en-US" altLang="ru-RU" sz="1800" b="1" dirty="0"/>
              <a:t> e)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this.Text</a:t>
            </a:r>
            <a:r>
              <a:rPr lang="en-US" altLang="ru-RU" sz="1800" b="1" dirty="0"/>
              <a:t> = </a:t>
            </a:r>
            <a:r>
              <a:rPr lang="en-US" altLang="ru-RU" sz="1800" b="1" dirty="0">
                <a:solidFill>
                  <a:srgbClr val="990000"/>
                </a:solidFill>
              </a:rPr>
              <a:t>"Form1_Activated"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result += </a:t>
            </a:r>
            <a:r>
              <a:rPr lang="en-US" altLang="ru-RU" sz="1800" b="1" dirty="0">
                <a:solidFill>
                  <a:srgbClr val="990000"/>
                </a:solidFill>
              </a:rPr>
              <a:t>"\r\</a:t>
            </a:r>
            <a:r>
              <a:rPr lang="en-US" altLang="ru-RU" sz="1800" b="1" dirty="0" err="1">
                <a:solidFill>
                  <a:srgbClr val="990000"/>
                </a:solidFill>
              </a:rPr>
              <a:t>nActivated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} </a:t>
            </a:r>
            <a:r>
              <a:rPr lang="en-US" altLang="ru-RU" sz="1800" b="1" dirty="0">
                <a:solidFill>
                  <a:srgbClr val="006600"/>
                </a:solidFill>
              </a:rPr>
              <a:t>// end of Form1_Activated()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private void Form1_Deactivate(object sender, </a:t>
            </a:r>
            <a:r>
              <a:rPr lang="en-US" altLang="ru-RU" sz="1800" b="1" dirty="0" err="1"/>
              <a:t>EventArgs</a:t>
            </a:r>
            <a:r>
              <a:rPr lang="en-US" altLang="ru-RU" sz="1800" b="1" dirty="0"/>
              <a:t> e)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this.Text</a:t>
            </a:r>
            <a:r>
              <a:rPr lang="en-US" altLang="ru-RU" sz="1800" b="1" dirty="0"/>
              <a:t> = </a:t>
            </a:r>
            <a:r>
              <a:rPr lang="en-US" altLang="ru-RU" sz="1800" b="1" dirty="0">
                <a:solidFill>
                  <a:srgbClr val="990000"/>
                </a:solidFill>
              </a:rPr>
              <a:t>"Form1_Deactivate"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result += </a:t>
            </a:r>
            <a:r>
              <a:rPr lang="en-US" altLang="ru-RU" sz="1800" b="1" dirty="0">
                <a:solidFill>
                  <a:srgbClr val="990000"/>
                </a:solidFill>
              </a:rPr>
              <a:t>"\r\</a:t>
            </a:r>
            <a:r>
              <a:rPr lang="en-US" altLang="ru-RU" sz="1800" b="1" dirty="0" err="1">
                <a:solidFill>
                  <a:srgbClr val="990000"/>
                </a:solidFill>
              </a:rPr>
              <a:t>nDeactivate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} </a:t>
            </a:r>
            <a:r>
              <a:rPr lang="en-US" altLang="ru-RU" sz="1800" b="1" dirty="0">
                <a:solidFill>
                  <a:srgbClr val="006600"/>
                </a:solidFill>
              </a:rPr>
              <a:t>// end of Form1_Deactivate()</a:t>
            </a:r>
            <a:endParaRPr lang="ru-RU" altLang="ru-RU" sz="1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5930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662A5A-6418-48F7-A4D6-638F0FD271AE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27652" name="Прямоугольник 3"/>
          <p:cNvSpPr>
            <a:spLocks noChangeArrowheads="1"/>
          </p:cNvSpPr>
          <p:nvPr/>
        </p:nvSpPr>
        <p:spPr bwMode="auto">
          <a:xfrm>
            <a:off x="304800" y="533400"/>
            <a:ext cx="8686800" cy="618630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private void Form1_Resize(object sender, </a:t>
            </a:r>
            <a:r>
              <a:rPr lang="en-US" altLang="ru-RU" sz="1800" b="1" dirty="0" err="1"/>
              <a:t>EventArgs</a:t>
            </a:r>
            <a:r>
              <a:rPr lang="en-US" altLang="ru-RU" sz="1800" b="1" dirty="0"/>
              <a:t> e)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this.Text</a:t>
            </a:r>
            <a:r>
              <a:rPr lang="en-US" altLang="ru-RU" sz="1800" b="1" dirty="0"/>
              <a:t> = </a:t>
            </a:r>
            <a:r>
              <a:rPr lang="en-US" altLang="ru-RU" sz="1800" b="1" dirty="0">
                <a:solidFill>
                  <a:srgbClr val="990000"/>
                </a:solidFill>
              </a:rPr>
              <a:t>"Form1_Resize"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result += </a:t>
            </a:r>
            <a:r>
              <a:rPr lang="en-US" altLang="ru-RU" sz="1800" b="1" dirty="0">
                <a:solidFill>
                  <a:srgbClr val="990000"/>
                </a:solidFill>
              </a:rPr>
              <a:t>"\r\</a:t>
            </a:r>
            <a:r>
              <a:rPr lang="en-US" altLang="ru-RU" sz="1800" b="1" dirty="0" err="1">
                <a:solidFill>
                  <a:srgbClr val="990000"/>
                </a:solidFill>
              </a:rPr>
              <a:t>nResize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MessageBox.Show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ru-RU" altLang="ru-RU" sz="1800" b="1" dirty="0">
                <a:solidFill>
                  <a:srgbClr val="990000"/>
                </a:solidFill>
              </a:rPr>
              <a:t>Событие</a:t>
            </a:r>
            <a:r>
              <a:rPr lang="en-US" altLang="ru-RU" sz="1800" b="1" dirty="0">
                <a:solidFill>
                  <a:srgbClr val="990000"/>
                </a:solidFill>
              </a:rPr>
              <a:t> Resize"</a:t>
            </a:r>
            <a:r>
              <a:rPr lang="en-US" altLang="ru-RU" sz="1800" b="1" dirty="0"/>
              <a:t>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} </a:t>
            </a:r>
            <a:r>
              <a:rPr lang="en-US" altLang="ru-RU" sz="1800" b="1" dirty="0">
                <a:solidFill>
                  <a:srgbClr val="006600"/>
                </a:solidFill>
              </a:rPr>
              <a:t>// end of Form1_Resize()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private void Form1_Paint(object sender, </a:t>
            </a:r>
            <a:r>
              <a:rPr lang="en-US" altLang="ru-RU" sz="1800" b="1" dirty="0" err="1"/>
              <a:t>PaintEventArgs</a:t>
            </a:r>
            <a:r>
              <a:rPr lang="en-US" altLang="ru-RU" sz="1800" b="1" dirty="0"/>
              <a:t> e)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this.Text</a:t>
            </a:r>
            <a:r>
              <a:rPr lang="en-US" altLang="ru-RU" sz="1800" b="1" dirty="0"/>
              <a:t> = </a:t>
            </a:r>
            <a:r>
              <a:rPr lang="en-US" altLang="ru-RU" sz="1800" b="1" dirty="0">
                <a:solidFill>
                  <a:srgbClr val="990000"/>
                </a:solidFill>
              </a:rPr>
              <a:t>"Form1_Paint"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result += </a:t>
            </a:r>
            <a:r>
              <a:rPr lang="en-US" altLang="ru-RU" sz="1800" b="1" dirty="0">
                <a:solidFill>
                  <a:srgbClr val="990000"/>
                </a:solidFill>
              </a:rPr>
              <a:t>"\r\</a:t>
            </a:r>
            <a:r>
              <a:rPr lang="en-US" altLang="ru-RU" sz="1800" b="1" dirty="0" err="1">
                <a:solidFill>
                  <a:srgbClr val="990000"/>
                </a:solidFill>
              </a:rPr>
              <a:t>nPaint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MessageBox.Show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ru-RU" altLang="ru-RU" sz="1800" b="1" dirty="0">
                <a:solidFill>
                  <a:srgbClr val="990000"/>
                </a:solidFill>
              </a:rPr>
              <a:t>Событие</a:t>
            </a:r>
            <a:r>
              <a:rPr lang="en-US" altLang="ru-RU" sz="1800" b="1" dirty="0">
                <a:solidFill>
                  <a:srgbClr val="990000"/>
                </a:solidFill>
              </a:rPr>
              <a:t> Paint"</a:t>
            </a:r>
            <a:r>
              <a:rPr lang="en-US" altLang="ru-RU" sz="1800" b="1" dirty="0"/>
              <a:t>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} </a:t>
            </a:r>
            <a:r>
              <a:rPr lang="en-US" altLang="ru-RU" sz="1800" b="1" dirty="0">
                <a:solidFill>
                  <a:srgbClr val="006600"/>
                </a:solidFill>
              </a:rPr>
              <a:t>// end of Form1_Paint()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private void Form1_FormClosing(object sender, </a:t>
            </a:r>
            <a:r>
              <a:rPr lang="en-US" altLang="ru-RU" sz="1800" b="1" dirty="0" err="1"/>
              <a:t>FormClosingEventArgs</a:t>
            </a:r>
            <a:r>
              <a:rPr lang="en-US" altLang="ru-RU" sz="1800" b="1" dirty="0"/>
              <a:t> e)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this.Text</a:t>
            </a:r>
            <a:r>
              <a:rPr lang="en-US" altLang="ru-RU" sz="1800" b="1" dirty="0"/>
              <a:t> = </a:t>
            </a:r>
            <a:r>
              <a:rPr lang="en-US" altLang="ru-RU" sz="1800" b="1" dirty="0">
                <a:solidFill>
                  <a:srgbClr val="990000"/>
                </a:solidFill>
              </a:rPr>
              <a:t>"Form1_FormClosing"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result += </a:t>
            </a:r>
            <a:r>
              <a:rPr lang="en-US" altLang="ru-RU" sz="1800" b="1" dirty="0">
                <a:solidFill>
                  <a:srgbClr val="990000"/>
                </a:solidFill>
              </a:rPr>
              <a:t>"\r\</a:t>
            </a:r>
            <a:r>
              <a:rPr lang="en-US" altLang="ru-RU" sz="1800" b="1" dirty="0" err="1">
                <a:solidFill>
                  <a:srgbClr val="990000"/>
                </a:solidFill>
              </a:rPr>
              <a:t>nFormClosing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altLang="ru-RU" sz="1800" b="1" dirty="0" err="1"/>
              <a:t>MessageBox.Show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ru-RU" altLang="ru-RU" sz="1800" b="1" dirty="0">
                <a:solidFill>
                  <a:srgbClr val="990000"/>
                </a:solidFill>
              </a:rPr>
              <a:t>Событие</a:t>
            </a:r>
            <a:r>
              <a:rPr lang="en-US" altLang="ru-RU" sz="1800" b="1" dirty="0">
                <a:solidFill>
                  <a:srgbClr val="990000"/>
                </a:solidFill>
              </a:rPr>
              <a:t> </a:t>
            </a:r>
            <a:r>
              <a:rPr lang="en-US" altLang="ru-RU" sz="1800" b="1" dirty="0" err="1">
                <a:solidFill>
                  <a:srgbClr val="990000"/>
                </a:solidFill>
              </a:rPr>
              <a:t>FormClosing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en-US" altLang="ru-RU" sz="1800" b="1" dirty="0"/>
              <a:t>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} </a:t>
            </a:r>
            <a:r>
              <a:rPr lang="en-US" altLang="ru-RU" sz="1800" b="1" dirty="0">
                <a:solidFill>
                  <a:srgbClr val="006600"/>
                </a:solidFill>
              </a:rPr>
              <a:t>// end of Form1_FormClosing()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private void Form1_FormClosed(object sender, </a:t>
            </a:r>
            <a:r>
              <a:rPr lang="en-US" altLang="ru-RU" sz="1800" b="1" dirty="0" err="1"/>
              <a:t>FormClosedEventArgs</a:t>
            </a:r>
            <a:r>
              <a:rPr lang="en-US" altLang="ru-RU" sz="1800" b="1" dirty="0"/>
              <a:t> e)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</a:t>
            </a:r>
            <a:r>
              <a:rPr lang="en-US" altLang="ru-RU" sz="1800" b="1" dirty="0" err="1"/>
              <a:t>this.Text</a:t>
            </a:r>
            <a:r>
              <a:rPr lang="en-US" altLang="ru-RU" sz="1800" b="1" dirty="0"/>
              <a:t> = </a:t>
            </a:r>
            <a:r>
              <a:rPr lang="en-US" altLang="ru-RU" sz="1800" b="1" dirty="0">
                <a:solidFill>
                  <a:srgbClr val="990000"/>
                </a:solidFill>
              </a:rPr>
              <a:t>"Form1_FormClosed"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result = </a:t>
            </a:r>
            <a:r>
              <a:rPr lang="en-US" altLang="ru-RU" sz="1800" b="1" dirty="0">
                <a:solidFill>
                  <a:srgbClr val="990000"/>
                </a:solidFill>
              </a:rPr>
              <a:t>"</a:t>
            </a:r>
            <a:r>
              <a:rPr lang="ru-RU" altLang="ru-RU" sz="1800" b="1" dirty="0">
                <a:solidFill>
                  <a:srgbClr val="990000"/>
                </a:solidFill>
              </a:rPr>
              <a:t>События в жизни формы</a:t>
            </a:r>
            <a:r>
              <a:rPr lang="en-US" altLang="ru-RU" sz="1800" b="1" dirty="0">
                <a:solidFill>
                  <a:srgbClr val="990000"/>
                </a:solidFill>
              </a:rPr>
              <a:t>: "</a:t>
            </a:r>
            <a:r>
              <a:rPr lang="ru-RU" altLang="ru-RU" sz="1800" b="1" dirty="0">
                <a:solidFill>
                  <a:srgbClr val="990000"/>
                </a:solidFill>
              </a:rPr>
              <a:t> </a:t>
            </a:r>
            <a:r>
              <a:rPr lang="en-US" altLang="ru-RU" sz="1800" b="1" dirty="0"/>
              <a:t>+</a:t>
            </a:r>
            <a:r>
              <a:rPr lang="ru-RU" altLang="ru-RU" sz="1800" b="1" dirty="0"/>
              <a:t> </a:t>
            </a:r>
            <a:r>
              <a:rPr lang="en-US" altLang="ru-RU" sz="1800" b="1" dirty="0"/>
              <a:t>result;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</a:t>
            </a:r>
            <a:r>
              <a:rPr lang="en-US" sz="1800" b="1" dirty="0" err="1"/>
              <a:t>MessageBox.Show</a:t>
            </a:r>
            <a:r>
              <a:rPr lang="en-US" sz="1800" dirty="0"/>
              <a:t>(</a:t>
            </a:r>
            <a:r>
              <a:rPr lang="en-US" sz="1800" b="1" dirty="0"/>
              <a:t>result</a:t>
            </a:r>
            <a:r>
              <a:rPr lang="en-US" sz="1800" dirty="0"/>
              <a:t>+"</a:t>
            </a:r>
            <a:r>
              <a:rPr lang="en-US" altLang="ru-RU" sz="1800" b="1" dirty="0">
                <a:solidFill>
                  <a:srgbClr val="990000"/>
                </a:solidFill>
              </a:rPr>
              <a:t>\r</a:t>
            </a:r>
            <a:r>
              <a:rPr lang="en-US" sz="1800" dirty="0"/>
              <a:t>\</a:t>
            </a:r>
            <a:r>
              <a:rPr lang="en-US" sz="1800" b="1" dirty="0" err="1">
                <a:solidFill>
                  <a:srgbClr val="990000"/>
                </a:solidFill>
              </a:rPr>
              <a:t>nFormClosed</a:t>
            </a:r>
            <a:r>
              <a:rPr lang="en-US" sz="1800" dirty="0"/>
              <a:t>");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</a:t>
            </a:r>
            <a:r>
              <a:rPr lang="ru-RU" altLang="ru-RU" sz="1800" b="1" dirty="0"/>
              <a:t>}</a:t>
            </a:r>
            <a:r>
              <a:rPr lang="en-US" altLang="ru-RU" sz="1800" b="1" dirty="0"/>
              <a:t> </a:t>
            </a:r>
            <a:r>
              <a:rPr lang="en-US" altLang="ru-RU" sz="1800" b="1" dirty="0">
                <a:solidFill>
                  <a:srgbClr val="006600"/>
                </a:solidFill>
              </a:rPr>
              <a:t>// end of Form1_FormClosed()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}</a:t>
            </a:r>
            <a:r>
              <a:rPr lang="en-US" altLang="ru-RU" sz="1800" b="1" dirty="0"/>
              <a:t> </a:t>
            </a:r>
            <a:r>
              <a:rPr lang="en-US" altLang="ru-RU" sz="1800" b="1" dirty="0">
                <a:solidFill>
                  <a:srgbClr val="006600"/>
                </a:solidFill>
              </a:rPr>
              <a:t>// end of class Form1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}</a:t>
            </a:r>
            <a:r>
              <a:rPr lang="en-US" altLang="ru-RU" sz="1800" b="1" dirty="0"/>
              <a:t> </a:t>
            </a:r>
            <a:r>
              <a:rPr lang="en-US" altLang="ru-RU" sz="1800" b="1" dirty="0">
                <a:solidFill>
                  <a:srgbClr val="006600"/>
                </a:solidFill>
              </a:rPr>
              <a:t>// end of namespace</a:t>
            </a:r>
            <a:endParaRPr lang="ru-RU" altLang="ru-RU" sz="1800" b="1" dirty="0">
              <a:solidFill>
                <a:srgbClr val="00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5033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700"/>
            <a:ext cx="8229600" cy="990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Пример результата выполнения</a:t>
            </a:r>
          </a:p>
        </p:txBody>
      </p:sp>
      <p:sp>
        <p:nvSpPr>
          <p:cNvPr id="2867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89EC670-D520-42B3-B1B1-3C964E9E90E7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3275" y="762000"/>
            <a:ext cx="2457450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96601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rgbClr val="0070C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>
        <a:spAutoFit/>
      </a:bodyPr>
      <a:lstStyle>
        <a:defPPr>
          <a:defRPr b="1"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4172</TotalTime>
  <Words>3306</Words>
  <Application>Microsoft Office PowerPoint</Application>
  <PresentationFormat>Экран (4:3)</PresentationFormat>
  <Paragraphs>393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4" baseType="lpstr">
      <vt:lpstr>Arial</vt:lpstr>
      <vt:lpstr>Calibri</vt:lpstr>
      <vt:lpstr>Consolas</vt:lpstr>
      <vt:lpstr>Тема Office</vt:lpstr>
      <vt:lpstr>Модуль 3, практическое занятие 4</vt:lpstr>
      <vt:lpstr>Задача 0. Вступление  </vt:lpstr>
      <vt:lpstr>Задача 0. Вступление  </vt:lpstr>
      <vt:lpstr>Задача 0b. Пользовательский ввод. </vt:lpstr>
      <vt:lpstr>Задача 0b. Пользовательский ввод. </vt:lpstr>
      <vt:lpstr>Задача 1. События формы. Последовательность событий при работе с формой </vt:lpstr>
      <vt:lpstr>Задача 1</vt:lpstr>
      <vt:lpstr>Задача 1</vt:lpstr>
      <vt:lpstr>Задача 1. Пример результата выполнения</vt:lpstr>
      <vt:lpstr>Задача 2</vt:lpstr>
      <vt:lpstr>Задача 2</vt:lpstr>
      <vt:lpstr>Задача 2</vt:lpstr>
      <vt:lpstr>Задача 2</vt:lpstr>
      <vt:lpstr>Презентация PowerPoint</vt:lpstr>
      <vt:lpstr>Задача 3. Бусины</vt:lpstr>
      <vt:lpstr>Задача 3. Описание типов</vt:lpstr>
      <vt:lpstr>Задача 3. События и отладка</vt:lpstr>
      <vt:lpstr>Задача 3. Еще событие и GUI-приложение</vt:lpstr>
      <vt:lpstr>Задача 4. Бусины и стандартный паттерн событий.</vt:lpstr>
      <vt:lpstr>Задача 4</vt:lpstr>
      <vt:lpstr>Задача 4</vt:lpstr>
      <vt:lpstr>Задача 5. Изменяемая окружность</vt:lpstr>
      <vt:lpstr>Презентация PowerPoint</vt:lpstr>
      <vt:lpstr>Задача 6: Передача данных с событием</vt:lpstr>
      <vt:lpstr>Задача 6</vt:lpstr>
      <vt:lpstr>Задача 6</vt:lpstr>
      <vt:lpstr>Задача 6</vt:lpstr>
      <vt:lpstr>Задача 6</vt:lpstr>
      <vt:lpstr>Задача 6</vt:lpstr>
      <vt:lpstr>Задание к задаче 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Максименкова Ольга Вениаминовна</dc:creator>
  <cp:lastModifiedBy>Дударев Виктор Анатольевич</cp:lastModifiedBy>
  <cp:revision>343</cp:revision>
  <cp:lastPrinted>2019-02-06T08:42:46Z</cp:lastPrinted>
  <dcterms:created xsi:type="dcterms:W3CDTF">1601-01-01T00:00:00Z</dcterms:created>
  <dcterms:modified xsi:type="dcterms:W3CDTF">2022-01-18T00:05:39Z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