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saveSubsetFonts="1" autoCompressPictures="0">
  <p:sldMasterIdLst>
    <p:sldMasterId id="2147483659" r:id="rId1"/>
  </p:sldMasterIdLst>
  <p:notesMasterIdLst>
    <p:notesMasterId r:id="rId19"/>
  </p:notesMasterIdLst>
  <p:sldIdLst>
    <p:sldId id="256" r:id="rId2"/>
    <p:sldId id="278" r:id="rId3"/>
    <p:sldId id="281" r:id="rId4"/>
    <p:sldId id="283" r:id="rId5"/>
    <p:sldId id="282" r:id="rId6"/>
    <p:sldId id="284" r:id="rId7"/>
    <p:sldId id="285" r:id="rId8"/>
    <p:sldId id="286" r:id="rId9"/>
    <p:sldId id="287" r:id="rId10"/>
    <p:sldId id="288" r:id="rId11"/>
    <p:sldId id="289" r:id="rId12"/>
    <p:sldId id="295" r:id="rId13"/>
    <p:sldId id="290" r:id="rId14"/>
    <p:sldId id="292" r:id="rId15"/>
    <p:sldId id="291" r:id="rId16"/>
    <p:sldId id="293" r:id="rId17"/>
    <p:sldId id="294" r:id="rId18"/>
  </p:sldIdLst>
  <p:sldSz cx="12192000" cy="6858000"/>
  <p:notesSz cx="6761163" cy="9942513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99B99CA7-94EC-BC49-93A5-424DF568CCFB}">
          <p14:sldIdLst>
            <p14:sldId id="256"/>
            <p14:sldId id="278"/>
            <p14:sldId id="281"/>
            <p14:sldId id="283"/>
            <p14:sldId id="282"/>
            <p14:sldId id="284"/>
            <p14:sldId id="285"/>
            <p14:sldId id="286"/>
            <p14:sldId id="287"/>
            <p14:sldId id="288"/>
            <p14:sldId id="289"/>
            <p14:sldId id="295"/>
            <p14:sldId id="290"/>
            <p14:sldId id="292"/>
            <p14:sldId id="291"/>
            <p14:sldId id="293"/>
            <p14:sldId id="294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0"/>
    <p:restoredTop sz="94681"/>
  </p:normalViewPr>
  <p:slideViewPr>
    <p:cSldViewPr snapToGrid="0">
      <p:cViewPr varScale="1">
        <p:scale>
          <a:sx n="108" d="100"/>
          <a:sy n="108" d="100"/>
        </p:scale>
        <p:origin x="678" y="11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30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8" name="Google Shape;3078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30400" cy="49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079" name="Google Shape;3079;n"/>
          <p:cNvSpPr txBox="1">
            <a:spLocks noGrp="1"/>
          </p:cNvSpPr>
          <p:nvPr>
            <p:ph type="dt" idx="10"/>
          </p:nvPr>
        </p:nvSpPr>
        <p:spPr>
          <a:xfrm>
            <a:off x="3829050" y="0"/>
            <a:ext cx="2930400" cy="49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080" name="Google Shape;3080;n"/>
          <p:cNvSpPr>
            <a:spLocks noGrp="1" noRot="1" noChangeAspect="1"/>
          </p:cNvSpPr>
          <p:nvPr>
            <p:ph type="sldImg" idx="3"/>
          </p:nvPr>
        </p:nvSpPr>
        <p:spPr>
          <a:xfrm>
            <a:off x="68263" y="746125"/>
            <a:ext cx="6624637" cy="372745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081" name="Google Shape;3081;n"/>
          <p:cNvSpPr txBox="1">
            <a:spLocks noGrp="1"/>
          </p:cNvSpPr>
          <p:nvPr>
            <p:ph type="body" idx="1"/>
          </p:nvPr>
        </p:nvSpPr>
        <p:spPr>
          <a:xfrm>
            <a:off x="676275" y="4722813"/>
            <a:ext cx="5408700" cy="447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spcBef>
                <a:spcPts val="36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36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36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36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36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082" name="Google Shape;3082;n"/>
          <p:cNvSpPr txBox="1">
            <a:spLocks noGrp="1"/>
          </p:cNvSpPr>
          <p:nvPr>
            <p:ph type="ftr" idx="11"/>
          </p:nvPr>
        </p:nvSpPr>
        <p:spPr>
          <a:xfrm>
            <a:off x="0" y="9444038"/>
            <a:ext cx="2930400" cy="49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083" name="Google Shape;3083;n"/>
          <p:cNvSpPr txBox="1">
            <a:spLocks noGrp="1"/>
          </p:cNvSpPr>
          <p:nvPr>
            <p:ph type="sldNum" idx="12"/>
          </p:nvPr>
        </p:nvSpPr>
        <p:spPr>
          <a:xfrm>
            <a:off x="3829050" y="9444038"/>
            <a:ext cx="2930400" cy="49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60" name="Google Shape;3160;p1:notes"/>
          <p:cNvSpPr txBox="1">
            <a:spLocks noGrp="1"/>
          </p:cNvSpPr>
          <p:nvPr>
            <p:ph type="body" idx="1"/>
          </p:nvPr>
        </p:nvSpPr>
        <p:spPr>
          <a:xfrm>
            <a:off x="676275" y="4722813"/>
            <a:ext cx="5408700" cy="4473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36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161" name="Google Shape;3161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263" y="746125"/>
            <a:ext cx="6624637" cy="372745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Титульный слайд" type="title">
  <p:cSld name="TITLE">
    <p:spTree>
      <p:nvGrpSpPr>
        <p:cNvPr id="1" name="Shape 30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91" name="Google Shape;3091;p2"/>
          <p:cNvSpPr txBox="1">
            <a:spLocks noGrp="1"/>
          </p:cNvSpPr>
          <p:nvPr>
            <p:ph type="ctrTitle"/>
          </p:nvPr>
        </p:nvSpPr>
        <p:spPr>
          <a:xfrm>
            <a:off x="914400" y="2130425"/>
            <a:ext cx="10363200" cy="147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092" name="Google Shape;3092;p2"/>
          <p:cNvSpPr txBox="1"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ctr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  <a:defRPr/>
            </a:lvl1pPr>
            <a:lvl2pPr lvl="1" algn="ctr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/>
            </a:lvl2pPr>
            <a:lvl3pPr lvl="2" algn="ctr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/>
            </a:lvl3pPr>
            <a:lvl4pPr lvl="3" algn="ctr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/>
            </a:lvl4pPr>
            <a:lvl5pPr lvl="4" algn="ctr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/>
            </a:lvl5pPr>
            <a:lvl6pPr lvl="5" algn="ctr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/>
            </a:lvl6pPr>
            <a:lvl7pPr lvl="6" algn="ctr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/>
            </a:lvl7pPr>
            <a:lvl8pPr lvl="7" algn="ctr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/>
            </a:lvl8pPr>
            <a:lvl9pPr lvl="8" algn="ctr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/>
            </a:lvl9pPr>
          </a:lstStyle>
          <a:p>
            <a:endParaRPr/>
          </a:p>
        </p:txBody>
      </p:sp>
      <p:sp>
        <p:nvSpPr>
          <p:cNvPr id="3093" name="Google Shape;3093;p2"/>
          <p:cNvSpPr txBox="1">
            <a:spLocks noGrp="1"/>
          </p:cNvSpPr>
          <p:nvPr>
            <p:ph type="dt" idx="10"/>
          </p:nvPr>
        </p:nvSpPr>
        <p:spPr>
          <a:xfrm>
            <a:off x="609600" y="6245225"/>
            <a:ext cx="2844800" cy="47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094" name="Google Shape;3094;p2"/>
          <p:cNvSpPr txBox="1">
            <a:spLocks noGrp="1"/>
          </p:cNvSpPr>
          <p:nvPr>
            <p:ph type="ftr" idx="11"/>
          </p:nvPr>
        </p:nvSpPr>
        <p:spPr>
          <a:xfrm>
            <a:off x="4165600" y="6245225"/>
            <a:ext cx="3860800" cy="47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095" name="Google Shape;3095;p2"/>
          <p:cNvSpPr txBox="1">
            <a:spLocks noGrp="1"/>
          </p:cNvSpPr>
          <p:nvPr>
            <p:ph type="sldNum" idx="12"/>
          </p:nvPr>
        </p:nvSpPr>
        <p:spPr>
          <a:xfrm>
            <a:off x="8737600" y="6245225"/>
            <a:ext cx="2844800" cy="47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lvl="0" indent="0" algn="r" rtl="0"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lvl="1" indent="0" algn="r" rtl="0"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lvl="2" indent="0" algn="r" rtl="0"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lvl="3" indent="0" algn="r" rtl="0"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lvl="4" indent="0" algn="r" rtl="0"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lvl="5" indent="0" algn="r" rtl="0"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lvl="6" indent="0" algn="r" rtl="0"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lvl="7" indent="0" algn="r" rtl="0"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lvl="8" indent="0" algn="r" rtl="0"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и вертикальный текст" type="vertTx">
  <p:cSld name="VERTICAL_TEXT">
    <p:spTree>
      <p:nvGrpSpPr>
        <p:cNvPr id="1" name="Shape 3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48" name="Google Shape;3148;p11"/>
          <p:cNvSpPr txBox="1"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49" name="Google Shape;3149;p11"/>
          <p:cNvSpPr txBox="1">
            <a:spLocks noGrp="1"/>
          </p:cNvSpPr>
          <p:nvPr>
            <p:ph type="body" idx="1"/>
          </p:nvPr>
        </p:nvSpPr>
        <p:spPr>
          <a:xfrm rot="5400000">
            <a:off x="3832950" y="-1623150"/>
            <a:ext cx="4526100" cy="1097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6pPr>
            <a:lvl7pPr marL="3200400" lvl="6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7pPr>
            <a:lvl8pPr marL="3657600" lvl="7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8pPr>
            <a:lvl9pPr marL="4114800" lvl="8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9pPr>
          </a:lstStyle>
          <a:p>
            <a:endParaRPr/>
          </a:p>
        </p:txBody>
      </p:sp>
      <p:sp>
        <p:nvSpPr>
          <p:cNvPr id="3150" name="Google Shape;3150;p11"/>
          <p:cNvSpPr txBox="1">
            <a:spLocks noGrp="1"/>
          </p:cNvSpPr>
          <p:nvPr>
            <p:ph type="dt" idx="10"/>
          </p:nvPr>
        </p:nvSpPr>
        <p:spPr>
          <a:xfrm>
            <a:off x="609600" y="6245225"/>
            <a:ext cx="2844800" cy="47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51" name="Google Shape;3151;p11"/>
          <p:cNvSpPr txBox="1">
            <a:spLocks noGrp="1"/>
          </p:cNvSpPr>
          <p:nvPr>
            <p:ph type="ftr" idx="11"/>
          </p:nvPr>
        </p:nvSpPr>
        <p:spPr>
          <a:xfrm>
            <a:off x="4165600" y="6245225"/>
            <a:ext cx="3860800" cy="47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52" name="Google Shape;3152;p11"/>
          <p:cNvSpPr txBox="1">
            <a:spLocks noGrp="1"/>
          </p:cNvSpPr>
          <p:nvPr>
            <p:ph type="sldNum" idx="12"/>
          </p:nvPr>
        </p:nvSpPr>
        <p:spPr>
          <a:xfrm>
            <a:off x="8737600" y="6245225"/>
            <a:ext cx="2844800" cy="47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lvl="0" indent="0" algn="r" rtl="0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lvl="1" indent="0" algn="r" rtl="0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lvl="2" indent="0" algn="r" rtl="0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lvl="3" indent="0" algn="r" rtl="0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lvl="4" indent="0" algn="r" rtl="0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lvl="5" indent="0" algn="r" rtl="0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lvl="6" indent="0" algn="r" rtl="0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lvl="7" indent="0" algn="r" rtl="0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lvl="8" indent="0" algn="r" rtl="0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Вертикальный заголовок и текст" type="vertTitleAndTx">
  <p:cSld name="VERTICAL_TITLE_AND_VERTICAL_TEXT">
    <p:spTree>
      <p:nvGrpSpPr>
        <p:cNvPr id="1" name="Shape 3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54" name="Google Shape;3154;p12"/>
          <p:cNvSpPr txBox="1">
            <a:spLocks noGrp="1"/>
          </p:cNvSpPr>
          <p:nvPr>
            <p:ph type="title"/>
          </p:nvPr>
        </p:nvSpPr>
        <p:spPr>
          <a:xfrm rot="5400000">
            <a:off x="7285050" y="1828788"/>
            <a:ext cx="5851500" cy="274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55" name="Google Shape;3155;p12"/>
          <p:cNvSpPr txBox="1">
            <a:spLocks noGrp="1"/>
          </p:cNvSpPr>
          <p:nvPr>
            <p:ph type="body" idx="1"/>
          </p:nvPr>
        </p:nvSpPr>
        <p:spPr>
          <a:xfrm rot="5400000">
            <a:off x="1697050" y="-812812"/>
            <a:ext cx="5851500" cy="802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6pPr>
            <a:lvl7pPr marL="3200400" lvl="6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7pPr>
            <a:lvl8pPr marL="3657600" lvl="7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8pPr>
            <a:lvl9pPr marL="4114800" lvl="8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9pPr>
          </a:lstStyle>
          <a:p>
            <a:endParaRPr/>
          </a:p>
        </p:txBody>
      </p:sp>
      <p:sp>
        <p:nvSpPr>
          <p:cNvPr id="3156" name="Google Shape;3156;p12"/>
          <p:cNvSpPr txBox="1">
            <a:spLocks noGrp="1"/>
          </p:cNvSpPr>
          <p:nvPr>
            <p:ph type="dt" idx="10"/>
          </p:nvPr>
        </p:nvSpPr>
        <p:spPr>
          <a:xfrm>
            <a:off x="609600" y="6245225"/>
            <a:ext cx="2844800" cy="47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57" name="Google Shape;3157;p12"/>
          <p:cNvSpPr txBox="1">
            <a:spLocks noGrp="1"/>
          </p:cNvSpPr>
          <p:nvPr>
            <p:ph type="ftr" idx="11"/>
          </p:nvPr>
        </p:nvSpPr>
        <p:spPr>
          <a:xfrm>
            <a:off x="4165600" y="6245225"/>
            <a:ext cx="3860800" cy="47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58" name="Google Shape;3158;p12"/>
          <p:cNvSpPr txBox="1">
            <a:spLocks noGrp="1"/>
          </p:cNvSpPr>
          <p:nvPr>
            <p:ph type="sldNum" idx="12"/>
          </p:nvPr>
        </p:nvSpPr>
        <p:spPr>
          <a:xfrm>
            <a:off x="8737600" y="6245225"/>
            <a:ext cx="2844800" cy="47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lvl="0" indent="0" algn="r" rtl="0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lvl="1" indent="0" algn="r" rtl="0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lvl="2" indent="0" algn="r" rtl="0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lvl="3" indent="0" algn="r" rtl="0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lvl="4" indent="0" algn="r" rtl="0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lvl="5" indent="0" algn="r" rtl="0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lvl="6" indent="0" algn="r" rtl="0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lvl="7" indent="0" algn="r" rtl="0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lvl="8" indent="0" algn="r" rtl="0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Только заголовок" type="titleOnly">
  <p:cSld name="TITLE_ONLY">
    <p:spTree>
      <p:nvGrpSpPr>
        <p:cNvPr id="1" name="Shape 30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97" name="Google Shape;3097;p3"/>
          <p:cNvSpPr txBox="1"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098" name="Google Shape;3098;p3"/>
          <p:cNvSpPr txBox="1">
            <a:spLocks noGrp="1"/>
          </p:cNvSpPr>
          <p:nvPr>
            <p:ph type="dt" idx="10"/>
          </p:nvPr>
        </p:nvSpPr>
        <p:spPr>
          <a:xfrm>
            <a:off x="609600" y="6245225"/>
            <a:ext cx="2844800" cy="47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099" name="Google Shape;3099;p3"/>
          <p:cNvSpPr txBox="1">
            <a:spLocks noGrp="1"/>
          </p:cNvSpPr>
          <p:nvPr>
            <p:ph type="ftr" idx="11"/>
          </p:nvPr>
        </p:nvSpPr>
        <p:spPr>
          <a:xfrm>
            <a:off x="4165600" y="6245225"/>
            <a:ext cx="3860800" cy="47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00" name="Google Shape;3100;p3"/>
          <p:cNvSpPr txBox="1">
            <a:spLocks noGrp="1"/>
          </p:cNvSpPr>
          <p:nvPr>
            <p:ph type="sldNum" idx="12"/>
          </p:nvPr>
        </p:nvSpPr>
        <p:spPr>
          <a:xfrm>
            <a:off x="8737600" y="6245225"/>
            <a:ext cx="2844800" cy="47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lvl="0" indent="0" algn="r" rtl="0"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lvl="1" indent="0" algn="r" rtl="0"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lvl="2" indent="0" algn="r" rtl="0"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lvl="3" indent="0" algn="r" rtl="0"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lvl="4" indent="0" algn="r" rtl="0"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lvl="5" indent="0" algn="r" rtl="0"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lvl="6" indent="0" algn="r" rtl="0"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lvl="7" indent="0" algn="r" rtl="0"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lvl="8" indent="0" algn="r" rtl="0"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и объект" type="obj">
  <p:cSld name="OBJECT">
    <p:spTree>
      <p:nvGrpSpPr>
        <p:cNvPr id="1" name="Shape 3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02" name="Google Shape;3102;p4"/>
          <p:cNvSpPr txBox="1"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03" name="Google Shape;3103;p4"/>
          <p:cNvSpPr txBox="1">
            <a:spLocks noGrp="1"/>
          </p:cNvSpPr>
          <p:nvPr>
            <p:ph type="body" idx="1"/>
          </p:nvPr>
        </p:nvSpPr>
        <p:spPr>
          <a:xfrm>
            <a:off x="609600" y="1600200"/>
            <a:ext cx="10972800" cy="4526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6pPr>
            <a:lvl7pPr marL="3200400" lvl="6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7pPr>
            <a:lvl8pPr marL="3657600" lvl="7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8pPr>
            <a:lvl9pPr marL="4114800" lvl="8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9pPr>
          </a:lstStyle>
          <a:p>
            <a:endParaRPr/>
          </a:p>
        </p:txBody>
      </p:sp>
      <p:sp>
        <p:nvSpPr>
          <p:cNvPr id="3104" name="Google Shape;3104;p4"/>
          <p:cNvSpPr txBox="1">
            <a:spLocks noGrp="1"/>
          </p:cNvSpPr>
          <p:nvPr>
            <p:ph type="dt" idx="10"/>
          </p:nvPr>
        </p:nvSpPr>
        <p:spPr>
          <a:xfrm>
            <a:off x="609600" y="6245225"/>
            <a:ext cx="2844800" cy="47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05" name="Google Shape;3105;p4"/>
          <p:cNvSpPr txBox="1">
            <a:spLocks noGrp="1"/>
          </p:cNvSpPr>
          <p:nvPr>
            <p:ph type="ftr" idx="11"/>
          </p:nvPr>
        </p:nvSpPr>
        <p:spPr>
          <a:xfrm>
            <a:off x="4165600" y="6245225"/>
            <a:ext cx="3860800" cy="47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06" name="Google Shape;3106;p4"/>
          <p:cNvSpPr txBox="1">
            <a:spLocks noGrp="1"/>
          </p:cNvSpPr>
          <p:nvPr>
            <p:ph type="sldNum" idx="12"/>
          </p:nvPr>
        </p:nvSpPr>
        <p:spPr>
          <a:xfrm>
            <a:off x="8737600" y="6245225"/>
            <a:ext cx="2844800" cy="47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lvl="0" indent="0" algn="r" rtl="0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lvl="1" indent="0" algn="r" rtl="0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lvl="2" indent="0" algn="r" rtl="0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lvl="3" indent="0" algn="r" rtl="0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lvl="4" indent="0" algn="r" rtl="0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lvl="5" indent="0" algn="r" rtl="0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lvl="6" indent="0" algn="r" rtl="0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lvl="7" indent="0" algn="r" rtl="0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lvl="8" indent="0" algn="r" rtl="0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раздела" type="secHead">
  <p:cSld name="SECTION_HEADER">
    <p:spTree>
      <p:nvGrpSpPr>
        <p:cNvPr id="1" name="Shape 3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08" name="Google Shape;3108;p5"/>
          <p:cNvSpPr txBox="1">
            <a:spLocks noGrp="1"/>
          </p:cNvSpPr>
          <p:nvPr>
            <p:ph type="title"/>
          </p:nvPr>
        </p:nvSpPr>
        <p:spPr>
          <a:xfrm>
            <a:off x="963084" y="4406900"/>
            <a:ext cx="10363200" cy="136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000" b="1" cap="none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09" name="Google Shape;3109;p5"/>
          <p:cNvSpPr txBox="1"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457200" lvl="0" indent="-228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/>
            </a:lvl1pPr>
            <a:lvl2pPr marL="914400" lvl="1" indent="-2286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/>
            </a:lvl2pPr>
            <a:lvl3pPr marL="1371600" lvl="2" indent="-2286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/>
            </a:lvl3pPr>
            <a:lvl4pPr marL="1828800" lvl="3" indent="-228600" algn="l" rtl="0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/>
            </a:lvl4pPr>
            <a:lvl5pPr marL="2286000" lvl="4" indent="-228600" algn="l" rtl="0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/>
            </a:lvl5pPr>
            <a:lvl6pPr marL="2743200" lvl="5" indent="-228600" algn="l" rtl="0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/>
            </a:lvl6pPr>
            <a:lvl7pPr marL="3200400" lvl="6" indent="-228600" algn="l" rtl="0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/>
            </a:lvl7pPr>
            <a:lvl8pPr marL="3657600" lvl="7" indent="-228600" algn="l" rtl="0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/>
            </a:lvl8pPr>
            <a:lvl9pPr marL="4114800" lvl="8" indent="-228600" algn="l" rtl="0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/>
            </a:lvl9pPr>
          </a:lstStyle>
          <a:p>
            <a:endParaRPr/>
          </a:p>
        </p:txBody>
      </p:sp>
      <p:sp>
        <p:nvSpPr>
          <p:cNvPr id="3110" name="Google Shape;3110;p5"/>
          <p:cNvSpPr txBox="1">
            <a:spLocks noGrp="1"/>
          </p:cNvSpPr>
          <p:nvPr>
            <p:ph type="dt" idx="10"/>
          </p:nvPr>
        </p:nvSpPr>
        <p:spPr>
          <a:xfrm>
            <a:off x="609600" y="6245225"/>
            <a:ext cx="2844800" cy="47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11" name="Google Shape;3111;p5"/>
          <p:cNvSpPr txBox="1">
            <a:spLocks noGrp="1"/>
          </p:cNvSpPr>
          <p:nvPr>
            <p:ph type="ftr" idx="11"/>
          </p:nvPr>
        </p:nvSpPr>
        <p:spPr>
          <a:xfrm>
            <a:off x="4165600" y="6245225"/>
            <a:ext cx="3860800" cy="47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12" name="Google Shape;3112;p5"/>
          <p:cNvSpPr txBox="1">
            <a:spLocks noGrp="1"/>
          </p:cNvSpPr>
          <p:nvPr>
            <p:ph type="sldNum" idx="12"/>
          </p:nvPr>
        </p:nvSpPr>
        <p:spPr>
          <a:xfrm>
            <a:off x="8737600" y="6245225"/>
            <a:ext cx="2844800" cy="47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lvl="0" indent="0" algn="r" rtl="0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lvl="1" indent="0" algn="r" rtl="0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lvl="2" indent="0" algn="r" rtl="0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lvl="3" indent="0" algn="r" rtl="0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lvl="4" indent="0" algn="r" rtl="0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lvl="5" indent="0" algn="r" rtl="0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lvl="6" indent="0" algn="r" rtl="0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lvl="7" indent="0" algn="r" rtl="0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lvl="8" indent="0" algn="r" rtl="0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Два объекта" type="twoObj">
  <p:cSld name="TWO_OBJECTS">
    <p:spTree>
      <p:nvGrpSpPr>
        <p:cNvPr id="1" name="Shape 3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14" name="Google Shape;3114;p6"/>
          <p:cNvSpPr txBox="1"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15" name="Google Shape;3115;p6"/>
          <p:cNvSpPr txBox="1">
            <a:spLocks noGrp="1"/>
          </p:cNvSpPr>
          <p:nvPr>
            <p:ph type="body" idx="1"/>
          </p:nvPr>
        </p:nvSpPr>
        <p:spPr>
          <a:xfrm>
            <a:off x="609600" y="1600200"/>
            <a:ext cx="5384800" cy="4526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4064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/>
            </a:lvl1pPr>
            <a:lvl2pPr marL="914400" lvl="1" indent="-3810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–"/>
              <a:defRPr sz="2400"/>
            </a:lvl2pPr>
            <a:lvl3pPr marL="1371600" lvl="2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/>
            </a:lvl3pPr>
            <a:lvl4pPr marL="1828800" lvl="3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–"/>
              <a:defRPr sz="1800"/>
            </a:lvl4pPr>
            <a:lvl5pPr marL="2286000" lvl="4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800"/>
            </a:lvl5pPr>
            <a:lvl6pPr marL="2743200" lvl="5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800"/>
            </a:lvl6pPr>
            <a:lvl7pPr marL="3200400" lvl="6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800"/>
            </a:lvl7pPr>
            <a:lvl8pPr marL="3657600" lvl="7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800"/>
            </a:lvl8pPr>
            <a:lvl9pPr marL="4114800" lvl="8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800"/>
            </a:lvl9pPr>
          </a:lstStyle>
          <a:p>
            <a:endParaRPr/>
          </a:p>
        </p:txBody>
      </p:sp>
      <p:sp>
        <p:nvSpPr>
          <p:cNvPr id="3116" name="Google Shape;3116;p6"/>
          <p:cNvSpPr txBox="1">
            <a:spLocks noGrp="1"/>
          </p:cNvSpPr>
          <p:nvPr>
            <p:ph type="body" idx="2"/>
          </p:nvPr>
        </p:nvSpPr>
        <p:spPr>
          <a:xfrm>
            <a:off x="6197600" y="1600200"/>
            <a:ext cx="5384800" cy="4526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4064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/>
            </a:lvl1pPr>
            <a:lvl2pPr marL="914400" lvl="1" indent="-3810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–"/>
              <a:defRPr sz="2400"/>
            </a:lvl2pPr>
            <a:lvl3pPr marL="1371600" lvl="2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/>
            </a:lvl3pPr>
            <a:lvl4pPr marL="1828800" lvl="3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–"/>
              <a:defRPr sz="1800"/>
            </a:lvl4pPr>
            <a:lvl5pPr marL="2286000" lvl="4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800"/>
            </a:lvl5pPr>
            <a:lvl6pPr marL="2743200" lvl="5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800"/>
            </a:lvl6pPr>
            <a:lvl7pPr marL="3200400" lvl="6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800"/>
            </a:lvl7pPr>
            <a:lvl8pPr marL="3657600" lvl="7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800"/>
            </a:lvl8pPr>
            <a:lvl9pPr marL="4114800" lvl="8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800"/>
            </a:lvl9pPr>
          </a:lstStyle>
          <a:p>
            <a:endParaRPr/>
          </a:p>
        </p:txBody>
      </p:sp>
      <p:sp>
        <p:nvSpPr>
          <p:cNvPr id="3117" name="Google Shape;3117;p6"/>
          <p:cNvSpPr txBox="1">
            <a:spLocks noGrp="1"/>
          </p:cNvSpPr>
          <p:nvPr>
            <p:ph type="dt" idx="10"/>
          </p:nvPr>
        </p:nvSpPr>
        <p:spPr>
          <a:xfrm>
            <a:off x="609600" y="6245225"/>
            <a:ext cx="2844800" cy="47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18" name="Google Shape;3118;p6"/>
          <p:cNvSpPr txBox="1">
            <a:spLocks noGrp="1"/>
          </p:cNvSpPr>
          <p:nvPr>
            <p:ph type="ftr" idx="11"/>
          </p:nvPr>
        </p:nvSpPr>
        <p:spPr>
          <a:xfrm>
            <a:off x="4165600" y="6245225"/>
            <a:ext cx="3860800" cy="47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19" name="Google Shape;3119;p6"/>
          <p:cNvSpPr txBox="1">
            <a:spLocks noGrp="1"/>
          </p:cNvSpPr>
          <p:nvPr>
            <p:ph type="sldNum" idx="12"/>
          </p:nvPr>
        </p:nvSpPr>
        <p:spPr>
          <a:xfrm>
            <a:off x="8737600" y="6245225"/>
            <a:ext cx="2844800" cy="47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lvl="0" indent="0" algn="r" rtl="0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lvl="1" indent="0" algn="r" rtl="0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lvl="2" indent="0" algn="r" rtl="0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lvl="3" indent="0" algn="r" rtl="0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lvl="4" indent="0" algn="r" rtl="0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lvl="5" indent="0" algn="r" rtl="0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lvl="6" indent="0" algn="r" rtl="0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lvl="7" indent="0" algn="r" rtl="0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lvl="8" indent="0" algn="r" rtl="0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Сравнение" type="twoTxTwoObj">
  <p:cSld name="TWO_OBJECTS_WITH_TEXT">
    <p:spTree>
      <p:nvGrpSpPr>
        <p:cNvPr id="1" name="Shape 3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21" name="Google Shape;3121;p7"/>
          <p:cNvSpPr txBox="1"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22" name="Google Shape;3122;p7"/>
          <p:cNvSpPr txBox="1">
            <a:spLocks noGrp="1"/>
          </p:cNvSpPr>
          <p:nvPr>
            <p:ph type="body" idx="1"/>
          </p:nvPr>
        </p:nvSpPr>
        <p:spPr>
          <a:xfrm>
            <a:off x="609600" y="1535113"/>
            <a:ext cx="5386800" cy="63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457200" lvl="0" indent="-2286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1"/>
            </a:lvl1pPr>
            <a:lvl2pPr marL="914400" lvl="1" indent="-228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1"/>
            </a:lvl2pPr>
            <a:lvl3pPr marL="1371600" lvl="2" indent="-2286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1"/>
            </a:lvl3pPr>
            <a:lvl4pPr marL="1828800" lvl="3" indent="-2286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/>
            </a:lvl4pPr>
            <a:lvl5pPr marL="2286000" lvl="4" indent="-2286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/>
            </a:lvl5pPr>
            <a:lvl6pPr marL="2743200" lvl="5" indent="-2286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/>
            </a:lvl6pPr>
            <a:lvl7pPr marL="3200400" lvl="6" indent="-2286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/>
            </a:lvl7pPr>
            <a:lvl8pPr marL="3657600" lvl="7" indent="-2286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/>
            </a:lvl8pPr>
            <a:lvl9pPr marL="4114800" lvl="8" indent="-2286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/>
            </a:lvl9pPr>
          </a:lstStyle>
          <a:p>
            <a:endParaRPr/>
          </a:p>
        </p:txBody>
      </p:sp>
      <p:sp>
        <p:nvSpPr>
          <p:cNvPr id="3123" name="Google Shape;3123;p7"/>
          <p:cNvSpPr txBox="1">
            <a:spLocks noGrp="1"/>
          </p:cNvSpPr>
          <p:nvPr>
            <p:ph type="body" idx="2"/>
          </p:nvPr>
        </p:nvSpPr>
        <p:spPr>
          <a:xfrm>
            <a:off x="609600" y="2174875"/>
            <a:ext cx="5386800" cy="3951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810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/>
            </a:lvl1pPr>
            <a:lvl2pPr marL="914400" lvl="1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sz="2000"/>
            </a:lvl2pPr>
            <a:lvl3pPr marL="1371600" lvl="2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/>
            </a:lvl3pPr>
            <a:lvl4pPr marL="1828800" lvl="3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–"/>
              <a:defRPr sz="1600"/>
            </a:lvl4pPr>
            <a:lvl5pPr marL="2286000" lvl="4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/>
            </a:lvl5pPr>
            <a:lvl6pPr marL="2743200" lvl="5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/>
            </a:lvl6pPr>
            <a:lvl7pPr marL="3200400" lvl="6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/>
            </a:lvl7pPr>
            <a:lvl8pPr marL="3657600" lvl="7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/>
            </a:lvl8pPr>
            <a:lvl9pPr marL="4114800" lvl="8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/>
            </a:lvl9pPr>
          </a:lstStyle>
          <a:p>
            <a:endParaRPr/>
          </a:p>
        </p:txBody>
      </p:sp>
      <p:sp>
        <p:nvSpPr>
          <p:cNvPr id="3124" name="Google Shape;3124;p7"/>
          <p:cNvSpPr txBox="1">
            <a:spLocks noGrp="1"/>
          </p:cNvSpPr>
          <p:nvPr>
            <p:ph type="body" idx="3"/>
          </p:nvPr>
        </p:nvSpPr>
        <p:spPr>
          <a:xfrm>
            <a:off x="6193367" y="1535113"/>
            <a:ext cx="5389200" cy="63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457200" lvl="0" indent="-2286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1"/>
            </a:lvl1pPr>
            <a:lvl2pPr marL="914400" lvl="1" indent="-228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1"/>
            </a:lvl2pPr>
            <a:lvl3pPr marL="1371600" lvl="2" indent="-2286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1"/>
            </a:lvl3pPr>
            <a:lvl4pPr marL="1828800" lvl="3" indent="-2286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/>
            </a:lvl4pPr>
            <a:lvl5pPr marL="2286000" lvl="4" indent="-2286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/>
            </a:lvl5pPr>
            <a:lvl6pPr marL="2743200" lvl="5" indent="-2286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/>
            </a:lvl6pPr>
            <a:lvl7pPr marL="3200400" lvl="6" indent="-2286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/>
            </a:lvl7pPr>
            <a:lvl8pPr marL="3657600" lvl="7" indent="-2286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/>
            </a:lvl8pPr>
            <a:lvl9pPr marL="4114800" lvl="8" indent="-2286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1"/>
            </a:lvl9pPr>
          </a:lstStyle>
          <a:p>
            <a:endParaRPr/>
          </a:p>
        </p:txBody>
      </p:sp>
      <p:sp>
        <p:nvSpPr>
          <p:cNvPr id="3125" name="Google Shape;3125;p7"/>
          <p:cNvSpPr txBox="1">
            <a:spLocks noGrp="1"/>
          </p:cNvSpPr>
          <p:nvPr>
            <p:ph type="body" idx="4"/>
          </p:nvPr>
        </p:nvSpPr>
        <p:spPr>
          <a:xfrm>
            <a:off x="6193367" y="2174875"/>
            <a:ext cx="5389200" cy="3951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810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/>
            </a:lvl1pPr>
            <a:lvl2pPr marL="914400" lvl="1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sz="2000"/>
            </a:lvl2pPr>
            <a:lvl3pPr marL="1371600" lvl="2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/>
            </a:lvl3pPr>
            <a:lvl4pPr marL="1828800" lvl="3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–"/>
              <a:defRPr sz="1600"/>
            </a:lvl4pPr>
            <a:lvl5pPr marL="2286000" lvl="4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/>
            </a:lvl5pPr>
            <a:lvl6pPr marL="2743200" lvl="5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/>
            </a:lvl6pPr>
            <a:lvl7pPr marL="3200400" lvl="6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/>
            </a:lvl7pPr>
            <a:lvl8pPr marL="3657600" lvl="7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/>
            </a:lvl8pPr>
            <a:lvl9pPr marL="4114800" lvl="8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/>
            </a:lvl9pPr>
          </a:lstStyle>
          <a:p>
            <a:endParaRPr/>
          </a:p>
        </p:txBody>
      </p:sp>
      <p:sp>
        <p:nvSpPr>
          <p:cNvPr id="3126" name="Google Shape;3126;p7"/>
          <p:cNvSpPr txBox="1">
            <a:spLocks noGrp="1"/>
          </p:cNvSpPr>
          <p:nvPr>
            <p:ph type="dt" idx="10"/>
          </p:nvPr>
        </p:nvSpPr>
        <p:spPr>
          <a:xfrm>
            <a:off x="609600" y="6245225"/>
            <a:ext cx="2844800" cy="47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27" name="Google Shape;3127;p7"/>
          <p:cNvSpPr txBox="1">
            <a:spLocks noGrp="1"/>
          </p:cNvSpPr>
          <p:nvPr>
            <p:ph type="ftr" idx="11"/>
          </p:nvPr>
        </p:nvSpPr>
        <p:spPr>
          <a:xfrm>
            <a:off x="4165600" y="6245225"/>
            <a:ext cx="3860800" cy="47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28" name="Google Shape;3128;p7"/>
          <p:cNvSpPr txBox="1">
            <a:spLocks noGrp="1"/>
          </p:cNvSpPr>
          <p:nvPr>
            <p:ph type="sldNum" idx="12"/>
          </p:nvPr>
        </p:nvSpPr>
        <p:spPr>
          <a:xfrm>
            <a:off x="8737600" y="6245225"/>
            <a:ext cx="2844800" cy="47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lvl="0" indent="0" algn="r" rtl="0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lvl="1" indent="0" algn="r" rtl="0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lvl="2" indent="0" algn="r" rtl="0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lvl="3" indent="0" algn="r" rtl="0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lvl="4" indent="0" algn="r" rtl="0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lvl="5" indent="0" algn="r" rtl="0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lvl="6" indent="0" algn="r" rtl="0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lvl="7" indent="0" algn="r" rtl="0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lvl="8" indent="0" algn="r" rtl="0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Пустой слайд" type="blank">
  <p:cSld name="BLANK">
    <p:spTree>
      <p:nvGrpSpPr>
        <p:cNvPr id="1" name="Shape 3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30" name="Google Shape;3130;p8"/>
          <p:cNvSpPr txBox="1">
            <a:spLocks noGrp="1"/>
          </p:cNvSpPr>
          <p:nvPr>
            <p:ph type="dt" idx="10"/>
          </p:nvPr>
        </p:nvSpPr>
        <p:spPr>
          <a:xfrm>
            <a:off x="609600" y="6245225"/>
            <a:ext cx="2844800" cy="47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31" name="Google Shape;3131;p8"/>
          <p:cNvSpPr txBox="1">
            <a:spLocks noGrp="1"/>
          </p:cNvSpPr>
          <p:nvPr>
            <p:ph type="ftr" idx="11"/>
          </p:nvPr>
        </p:nvSpPr>
        <p:spPr>
          <a:xfrm>
            <a:off x="4165600" y="6245225"/>
            <a:ext cx="3860800" cy="47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32" name="Google Shape;3132;p8"/>
          <p:cNvSpPr txBox="1">
            <a:spLocks noGrp="1"/>
          </p:cNvSpPr>
          <p:nvPr>
            <p:ph type="sldNum" idx="12"/>
          </p:nvPr>
        </p:nvSpPr>
        <p:spPr>
          <a:xfrm>
            <a:off x="8737600" y="6245225"/>
            <a:ext cx="2844800" cy="47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lvl="0" indent="0" algn="r" rtl="0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lvl="1" indent="0" algn="r" rtl="0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lvl="2" indent="0" algn="r" rtl="0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lvl="3" indent="0" algn="r" rtl="0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lvl="4" indent="0" algn="r" rtl="0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lvl="5" indent="0" algn="r" rtl="0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lvl="6" indent="0" algn="r" rtl="0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lvl="7" indent="0" algn="r" rtl="0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lvl="8" indent="0" algn="r" rtl="0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Объект с подписью" type="objTx">
  <p:cSld name="OBJECT_WITH_CAPTION_TEXT">
    <p:spTree>
      <p:nvGrpSpPr>
        <p:cNvPr id="1" name="Shape 3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34" name="Google Shape;3134;p9"/>
          <p:cNvSpPr txBox="1">
            <a:spLocks noGrp="1"/>
          </p:cNvSpPr>
          <p:nvPr>
            <p:ph type="title"/>
          </p:nvPr>
        </p:nvSpPr>
        <p:spPr>
          <a:xfrm>
            <a:off x="609600" y="273050"/>
            <a:ext cx="4011200" cy="1162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0" b="1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35" name="Google Shape;3135;p9"/>
          <p:cNvSpPr txBox="1">
            <a:spLocks noGrp="1"/>
          </p:cNvSpPr>
          <p:nvPr>
            <p:ph type="body" idx="1"/>
          </p:nvPr>
        </p:nvSpPr>
        <p:spPr>
          <a:xfrm>
            <a:off x="4766733" y="273050"/>
            <a:ext cx="6815600" cy="585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43180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sz="3200"/>
            </a:lvl1pPr>
            <a:lvl2pPr marL="914400" lvl="1" indent="-4064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/>
            </a:lvl2pPr>
            <a:lvl3pPr marL="1371600" lvl="2" indent="-3810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/>
            </a:lvl3pPr>
            <a:lvl4pPr marL="1828800" lvl="3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sz="2000"/>
            </a:lvl4pPr>
            <a:lvl5pPr marL="2286000" lvl="4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/>
            </a:lvl5pPr>
            <a:lvl6pPr marL="2743200" lvl="5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/>
            </a:lvl6pPr>
            <a:lvl7pPr marL="3200400" lvl="6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/>
            </a:lvl7pPr>
            <a:lvl8pPr marL="3657600" lvl="7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/>
            </a:lvl8pPr>
            <a:lvl9pPr marL="4114800" lvl="8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/>
            </a:lvl9pPr>
          </a:lstStyle>
          <a:p>
            <a:endParaRPr/>
          </a:p>
        </p:txBody>
      </p:sp>
      <p:sp>
        <p:nvSpPr>
          <p:cNvPr id="3136" name="Google Shape;3136;p9"/>
          <p:cNvSpPr txBox="1">
            <a:spLocks noGrp="1"/>
          </p:cNvSpPr>
          <p:nvPr>
            <p:ph type="body" idx="2"/>
          </p:nvPr>
        </p:nvSpPr>
        <p:spPr>
          <a:xfrm>
            <a:off x="609600" y="1435100"/>
            <a:ext cx="4011200" cy="4691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l" rtl="0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/>
            </a:lvl1pPr>
            <a:lvl2pPr marL="914400" lvl="1" indent="-228600" algn="l" rtl="0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/>
            </a:lvl2pPr>
            <a:lvl3pPr marL="1371600" lvl="2" indent="-228600" algn="l" rtl="0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/>
            </a:lvl3pPr>
            <a:lvl4pPr marL="1828800" lvl="3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/>
            </a:lvl4pPr>
            <a:lvl5pPr marL="2286000" lvl="4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/>
            </a:lvl5pPr>
            <a:lvl6pPr marL="2743200" lvl="5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/>
            </a:lvl6pPr>
            <a:lvl7pPr marL="3200400" lvl="6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/>
            </a:lvl7pPr>
            <a:lvl8pPr marL="3657600" lvl="7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/>
            </a:lvl8pPr>
            <a:lvl9pPr marL="4114800" lvl="8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/>
            </a:lvl9pPr>
          </a:lstStyle>
          <a:p>
            <a:endParaRPr/>
          </a:p>
        </p:txBody>
      </p:sp>
      <p:sp>
        <p:nvSpPr>
          <p:cNvPr id="3137" name="Google Shape;3137;p9"/>
          <p:cNvSpPr txBox="1">
            <a:spLocks noGrp="1"/>
          </p:cNvSpPr>
          <p:nvPr>
            <p:ph type="dt" idx="10"/>
          </p:nvPr>
        </p:nvSpPr>
        <p:spPr>
          <a:xfrm>
            <a:off x="609600" y="6245225"/>
            <a:ext cx="2844800" cy="47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38" name="Google Shape;3138;p9"/>
          <p:cNvSpPr txBox="1">
            <a:spLocks noGrp="1"/>
          </p:cNvSpPr>
          <p:nvPr>
            <p:ph type="ftr" idx="11"/>
          </p:nvPr>
        </p:nvSpPr>
        <p:spPr>
          <a:xfrm>
            <a:off x="4165600" y="6245225"/>
            <a:ext cx="3860800" cy="47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39" name="Google Shape;3139;p9"/>
          <p:cNvSpPr txBox="1">
            <a:spLocks noGrp="1"/>
          </p:cNvSpPr>
          <p:nvPr>
            <p:ph type="sldNum" idx="12"/>
          </p:nvPr>
        </p:nvSpPr>
        <p:spPr>
          <a:xfrm>
            <a:off x="8737600" y="6245225"/>
            <a:ext cx="2844800" cy="47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lvl="0" indent="0" algn="r" rtl="0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lvl="1" indent="0" algn="r" rtl="0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lvl="2" indent="0" algn="r" rtl="0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lvl="3" indent="0" algn="r" rtl="0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lvl="4" indent="0" algn="r" rtl="0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lvl="5" indent="0" algn="r" rtl="0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lvl="6" indent="0" algn="r" rtl="0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lvl="7" indent="0" algn="r" rtl="0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lvl="8" indent="0" algn="r" rtl="0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Рисунок с подписью" type="picTx">
  <p:cSld name="PICTURE_WITH_CAPTION_TEXT">
    <p:spTree>
      <p:nvGrpSpPr>
        <p:cNvPr id="1" name="Shape 3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41" name="Google Shape;3141;p10"/>
          <p:cNvSpPr txBox="1">
            <a:spLocks noGrp="1"/>
          </p:cNvSpPr>
          <p:nvPr>
            <p:ph type="title"/>
          </p:nvPr>
        </p:nvSpPr>
        <p:spPr>
          <a:xfrm>
            <a:off x="2389717" y="4800600"/>
            <a:ext cx="7315200" cy="56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000" b="1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42" name="Google Shape;3142;p10"/>
          <p:cNvSpPr>
            <a:spLocks noGrp="1"/>
          </p:cNvSpPr>
          <p:nvPr>
            <p:ph type="pic" idx="2"/>
          </p:nvPr>
        </p:nvSpPr>
        <p:spPr>
          <a:xfrm>
            <a:off x="2389717" y="612775"/>
            <a:ext cx="7315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  <a:defRPr sz="3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143" name="Google Shape;3143;p10"/>
          <p:cNvSpPr txBox="1">
            <a:spLocks noGrp="1"/>
          </p:cNvSpPr>
          <p:nvPr>
            <p:ph type="body" idx="1"/>
          </p:nvPr>
        </p:nvSpPr>
        <p:spPr>
          <a:xfrm>
            <a:off x="2389717" y="5367338"/>
            <a:ext cx="7315200" cy="804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l" rtl="0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sz="1400"/>
            </a:lvl1pPr>
            <a:lvl2pPr marL="914400" lvl="1" indent="-228600" algn="l" rtl="0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sz="1200"/>
            </a:lvl2pPr>
            <a:lvl3pPr marL="1371600" lvl="2" indent="-228600" algn="l" rtl="0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/>
            </a:lvl3pPr>
            <a:lvl4pPr marL="1828800" lvl="3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/>
            </a:lvl4pPr>
            <a:lvl5pPr marL="2286000" lvl="4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/>
            </a:lvl5pPr>
            <a:lvl6pPr marL="2743200" lvl="5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/>
            </a:lvl6pPr>
            <a:lvl7pPr marL="3200400" lvl="6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/>
            </a:lvl7pPr>
            <a:lvl8pPr marL="3657600" lvl="7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/>
            </a:lvl8pPr>
            <a:lvl9pPr marL="4114800" lvl="8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/>
            </a:lvl9pPr>
          </a:lstStyle>
          <a:p>
            <a:endParaRPr/>
          </a:p>
        </p:txBody>
      </p:sp>
      <p:sp>
        <p:nvSpPr>
          <p:cNvPr id="3144" name="Google Shape;3144;p10"/>
          <p:cNvSpPr txBox="1">
            <a:spLocks noGrp="1"/>
          </p:cNvSpPr>
          <p:nvPr>
            <p:ph type="dt" idx="10"/>
          </p:nvPr>
        </p:nvSpPr>
        <p:spPr>
          <a:xfrm>
            <a:off x="609600" y="6245225"/>
            <a:ext cx="2844800" cy="47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45" name="Google Shape;3145;p10"/>
          <p:cNvSpPr txBox="1">
            <a:spLocks noGrp="1"/>
          </p:cNvSpPr>
          <p:nvPr>
            <p:ph type="ftr" idx="11"/>
          </p:nvPr>
        </p:nvSpPr>
        <p:spPr>
          <a:xfrm>
            <a:off x="4165600" y="6245225"/>
            <a:ext cx="3860800" cy="47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46" name="Google Shape;3146;p10"/>
          <p:cNvSpPr txBox="1">
            <a:spLocks noGrp="1"/>
          </p:cNvSpPr>
          <p:nvPr>
            <p:ph type="sldNum" idx="12"/>
          </p:nvPr>
        </p:nvSpPr>
        <p:spPr>
          <a:xfrm>
            <a:off x="8737600" y="6245225"/>
            <a:ext cx="2844800" cy="47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lvl="0" indent="0" algn="r" rtl="0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lvl="1" indent="0" algn="r" rtl="0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lvl="2" indent="0" algn="r" rtl="0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lvl="3" indent="0" algn="r" rtl="0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lvl="4" indent="0" algn="r" rtl="0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lvl="5" indent="0" algn="r" rtl="0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lvl="6" indent="0" algn="r" rtl="0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lvl="7" indent="0" algn="r" rtl="0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lvl="8" indent="0" algn="r" rtl="0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30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5" name="Google Shape;3085;p1"/>
          <p:cNvSpPr txBox="1"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086" name="Google Shape;3086;p1"/>
          <p:cNvSpPr txBox="1">
            <a:spLocks noGrp="1"/>
          </p:cNvSpPr>
          <p:nvPr>
            <p:ph type="body" idx="1"/>
          </p:nvPr>
        </p:nvSpPr>
        <p:spPr>
          <a:xfrm>
            <a:off x="609600" y="1600200"/>
            <a:ext cx="10972800" cy="4526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43180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4064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810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087" name="Google Shape;3087;p1"/>
          <p:cNvSpPr txBox="1">
            <a:spLocks noGrp="1"/>
          </p:cNvSpPr>
          <p:nvPr>
            <p:ph type="dt" idx="10"/>
          </p:nvPr>
        </p:nvSpPr>
        <p:spPr>
          <a:xfrm>
            <a:off x="609600" y="6245225"/>
            <a:ext cx="2844800" cy="47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088" name="Google Shape;3088;p1"/>
          <p:cNvSpPr txBox="1">
            <a:spLocks noGrp="1"/>
          </p:cNvSpPr>
          <p:nvPr>
            <p:ph type="ftr" idx="11"/>
          </p:nvPr>
        </p:nvSpPr>
        <p:spPr>
          <a:xfrm>
            <a:off x="4165600" y="6245225"/>
            <a:ext cx="3860800" cy="47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089" name="Google Shape;3089;p1"/>
          <p:cNvSpPr txBox="1">
            <a:spLocks noGrp="1"/>
          </p:cNvSpPr>
          <p:nvPr>
            <p:ph type="sldNum" idx="12"/>
          </p:nvPr>
        </p:nvSpPr>
        <p:spPr>
          <a:xfrm>
            <a:off x="8737600" y="6245225"/>
            <a:ext cx="2844800" cy="47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r" rtl="0"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spcBef>
                <a:spcPts val="0"/>
              </a:spcBef>
              <a:spcAft>
                <a:spcPts val="0"/>
              </a:spcAft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hyperlink" Target="https://habr.com/ru/company/otus/blog/539762/" TargetMode="Externa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hyperlink" Target="https://localhost:5001/swagger/" TargetMode="Externa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docs.microsoft.com/ru-ru/aspnet/core/tutorials/getting-started-with-swashbuckle?view=aspnetcore-5.0&amp;tabs=visual-studio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63" name="Google Shape;3163;p13"/>
          <p:cNvSpPr txBox="1">
            <a:spLocks noGrp="1"/>
          </p:cNvSpPr>
          <p:nvPr>
            <p:ph type="ctrTitle"/>
          </p:nvPr>
        </p:nvSpPr>
        <p:spPr>
          <a:xfrm>
            <a:off x="2135188" y="2060575"/>
            <a:ext cx="7772400" cy="1470000"/>
          </a:xfrm>
          <a:prstGeom prst="rect">
            <a:avLst/>
          </a:prstGeom>
          <a:noFill/>
          <a:ln w="9525" cap="flat" cmpd="sng">
            <a:solidFill>
              <a:srgbClr val="0070C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r>
              <a:rPr lang="en-US" sz="40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Модуль</a:t>
            </a:r>
            <a:r>
              <a:rPr lang="en-US" sz="4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3, </a:t>
            </a:r>
            <a:r>
              <a:rPr lang="en-US" sz="40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практическое</a:t>
            </a:r>
            <a:r>
              <a:rPr lang="en-US" sz="4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40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занятие</a:t>
            </a:r>
            <a:r>
              <a:rPr lang="en-US" sz="4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10a</a:t>
            </a:r>
            <a:endParaRPr sz="4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164" name="Google Shape;3164;p13"/>
          <p:cNvSpPr txBox="1">
            <a:spLocks noGrp="1"/>
          </p:cNvSpPr>
          <p:nvPr>
            <p:ph type="subTitle" idx="1"/>
          </p:nvPr>
        </p:nvSpPr>
        <p:spPr>
          <a:xfrm>
            <a:off x="2709863" y="4149725"/>
            <a:ext cx="6835800" cy="1655700"/>
          </a:xfrm>
          <a:prstGeom prst="rect">
            <a:avLst/>
          </a:prstGeom>
          <a:noFill/>
          <a:ln w="9525" cap="flat" cmpd="sng">
            <a:solidFill>
              <a:srgbClr val="0070C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lvl="1" indent="0">
              <a:spcBef>
                <a:spcPts val="0"/>
              </a:spcBef>
              <a:buClr>
                <a:srgbClr val="009900"/>
              </a:buClr>
            </a:pPr>
            <a:r>
              <a:rPr lang="en-US" b="1" dirty="0">
                <a:solidFill>
                  <a:srgbClr val="009900"/>
                </a:solidFill>
              </a:rPr>
              <a:t>Web API </a:t>
            </a:r>
            <a:r>
              <a:rPr lang="ru-RU" b="1" dirty="0">
                <a:solidFill>
                  <a:srgbClr val="009900"/>
                </a:solidFill>
              </a:rPr>
              <a:t>и </a:t>
            </a:r>
            <a:r>
              <a:rPr lang="en-US" b="1" dirty="0">
                <a:solidFill>
                  <a:srgbClr val="009900"/>
                </a:solidFill>
              </a:rPr>
              <a:t>Swagger</a:t>
            </a:r>
            <a:endParaRPr dirty="0"/>
          </a:p>
          <a:p>
            <a:pPr marL="457200" lvl="1" indent="0"/>
            <a:endParaRPr b="1" dirty="0">
              <a:solidFill>
                <a:srgbClr val="009900"/>
              </a:solidFill>
            </a:endParaRPr>
          </a:p>
          <a:p>
            <a:pPr marL="457200" lvl="1" indent="0">
              <a:buClr>
                <a:srgbClr val="009900"/>
              </a:buClr>
            </a:pPr>
            <a:r>
              <a:rPr lang="ru-RU" b="1" dirty="0">
                <a:solidFill>
                  <a:srgbClr val="009900"/>
                </a:solidFill>
              </a:rPr>
              <a:t>Продолжение </a:t>
            </a:r>
            <a:r>
              <a:rPr lang="en-US" b="1" dirty="0">
                <a:solidFill>
                  <a:srgbClr val="009900"/>
                </a:solidFill>
              </a:rPr>
              <a:t>MVC</a:t>
            </a:r>
            <a:r>
              <a:rPr lang="ru-RU" b="1" dirty="0">
                <a:solidFill>
                  <a:srgbClr val="009900"/>
                </a:solidFill>
              </a:rPr>
              <a:t>. </a:t>
            </a:r>
            <a:r>
              <a:rPr lang="ru-RU" b="1">
                <a:solidFill>
                  <a:srgbClr val="009900"/>
                </a:solidFill>
              </a:rPr>
              <a:t>Карусель</a:t>
            </a:r>
            <a:endParaRPr dirty="0"/>
          </a:p>
          <a:p>
            <a:pPr marL="457200" lvl="1" indent="0"/>
            <a:endParaRPr b="1" dirty="0">
              <a:solidFill>
                <a:srgbClr val="009900"/>
              </a:solidFill>
            </a:endParaRPr>
          </a:p>
        </p:txBody>
      </p:sp>
      <p:sp>
        <p:nvSpPr>
          <p:cNvPr id="3165" name="Google Shape;3165;p13"/>
          <p:cNvSpPr txBox="1"/>
          <p:nvPr/>
        </p:nvSpPr>
        <p:spPr>
          <a:xfrm>
            <a:off x="1666081" y="304801"/>
            <a:ext cx="6506145" cy="3692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>
              <a:buClr>
                <a:schemeClr val="dk1"/>
              </a:buClr>
              <a:buSzPts val="1800"/>
            </a:pPr>
            <a:r>
              <a:rPr lang="en-US" sz="1800" dirty="0" err="1">
                <a:solidFill>
                  <a:schemeClr val="dk1"/>
                </a:solidFill>
              </a:rPr>
              <a:t>Дисциплина</a:t>
            </a:r>
            <a:r>
              <a:rPr lang="en-US" sz="1800" dirty="0">
                <a:solidFill>
                  <a:schemeClr val="dk1"/>
                </a:solidFill>
              </a:rPr>
              <a:t> «</a:t>
            </a:r>
            <a:r>
              <a:rPr lang="en-US" sz="1800" dirty="0" err="1">
                <a:solidFill>
                  <a:schemeClr val="dk1"/>
                </a:solidFill>
              </a:rPr>
              <a:t>Программирование</a:t>
            </a:r>
            <a:r>
              <a:rPr lang="en-US" sz="1800" dirty="0">
                <a:solidFill>
                  <a:schemeClr val="dk1"/>
                </a:solidFill>
              </a:rPr>
              <a:t> </a:t>
            </a:r>
            <a:r>
              <a:rPr lang="ru-RU" sz="1800" dirty="0">
                <a:solidFill>
                  <a:schemeClr val="dk1"/>
                </a:solidFill>
              </a:rPr>
              <a:t>на </a:t>
            </a:r>
            <a:r>
              <a:rPr lang="en-US" sz="1800" dirty="0">
                <a:solidFill>
                  <a:schemeClr val="dk1"/>
                </a:solidFill>
              </a:rPr>
              <a:t>C#»</a:t>
            </a:r>
            <a:endParaRPr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B9DD9AA-4BCF-1445-9AB1-46A8C729DF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Задача 2.</a:t>
            </a:r>
            <a:r>
              <a:rPr lang="en-US" dirty="0"/>
              <a:t> Swagger</a:t>
            </a:r>
            <a:endParaRPr lang="ru-RU" dirty="0"/>
          </a:p>
        </p:txBody>
      </p: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7789646F-CDBF-4648-8E16-41FBFDEB7FB1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00000000-1234-1234-1234-123412341234}" type="slidenum">
              <a:rPr lang="en-US" smtClean="0"/>
              <a:pPr/>
              <a:t>10</a:t>
            </a:fld>
            <a:endParaRPr lang="en-US"/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29438FA0-5232-1C40-80A6-BC0062D908B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9398" y="1474047"/>
            <a:ext cx="10453203" cy="51093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486988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B9DD9AA-4BCF-1445-9AB1-46A8C729DF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Задача 2.</a:t>
            </a:r>
            <a:r>
              <a:rPr lang="en-US" dirty="0"/>
              <a:t> Swagger</a:t>
            </a:r>
            <a:endParaRPr lang="ru-RU" dirty="0"/>
          </a:p>
        </p:txBody>
      </p: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7789646F-CDBF-4648-8E16-41FBFDEB7FB1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00000000-1234-1234-1234-123412341234}" type="slidenum">
              <a:rPr lang="en-US" smtClean="0"/>
              <a:pPr/>
              <a:t>11</a:t>
            </a:fld>
            <a:endParaRPr lang="en-US"/>
          </a:p>
        </p:txBody>
      </p:sp>
      <p:pic>
        <p:nvPicPr>
          <p:cNvPr id="5" name="Рисунок 4" descr="Изображение выглядит как текст&#10;&#10;Автоматически созданное описание">
            <a:extLst>
              <a:ext uri="{FF2B5EF4-FFF2-40B4-BE49-F238E27FC236}">
                <a16:creationId xmlns:a16="http://schemas.microsoft.com/office/drawing/2014/main" id="{727DC3FC-5F89-0448-92E5-792851FBF9B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1299724"/>
            <a:ext cx="9144000" cy="4258553"/>
          </a:xfrm>
          <a:prstGeom prst="rect">
            <a:avLst/>
          </a:prstGeom>
        </p:spPr>
      </p:pic>
      <p:sp>
        <p:nvSpPr>
          <p:cNvPr id="7" name="Google Shape;3189;p16">
            <a:extLst>
              <a:ext uri="{FF2B5EF4-FFF2-40B4-BE49-F238E27FC236}">
                <a16:creationId xmlns:a16="http://schemas.microsoft.com/office/drawing/2014/main" id="{271AC0A4-7AE7-A14E-9D31-CA73A62E6F5C}"/>
              </a:ext>
            </a:extLst>
          </p:cNvPr>
          <p:cNvSpPr txBox="1"/>
          <p:nvPr/>
        </p:nvSpPr>
        <p:spPr>
          <a:xfrm>
            <a:off x="1816925" y="6214071"/>
            <a:ext cx="8763000" cy="369291"/>
          </a:xfrm>
          <a:prstGeom prst="rect">
            <a:avLst/>
          </a:prstGeom>
          <a:noFill/>
          <a:ln w="9525" cap="flat" cmpd="sng">
            <a:solidFill>
              <a:srgbClr val="0070C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/>
            <a:r>
              <a:rPr lang="ru-RU" sz="1800" dirty="0">
                <a:latin typeface="+mj-lt"/>
                <a:cs typeface="Consolas" panose="020B0609020204030204" pitchFamily="49" charset="0"/>
              </a:rPr>
              <a:t>Можно проверить остальные обработчики аналогичным образом</a:t>
            </a:r>
            <a:endParaRPr lang="en-US" sz="1800" dirty="0">
              <a:latin typeface="+mj-lt"/>
              <a:cs typeface="Consolas" panose="020B060902020403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7526926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B9DD9AA-4BCF-1445-9AB1-46A8C729DF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4000" y="274639"/>
            <a:ext cx="9144000" cy="556635"/>
          </a:xfrm>
        </p:spPr>
        <p:txBody>
          <a:bodyPr/>
          <a:lstStyle/>
          <a:p>
            <a:r>
              <a:rPr lang="en-US" dirty="0"/>
              <a:t>Swagger </a:t>
            </a:r>
            <a:r>
              <a:rPr lang="ru-RU" dirty="0"/>
              <a:t>и документация из </a:t>
            </a:r>
            <a:r>
              <a:rPr lang="en-US" dirty="0"/>
              <a:t>XML</a:t>
            </a:r>
            <a:endParaRPr lang="ru-RU" dirty="0"/>
          </a:p>
        </p:txBody>
      </p: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7789646F-CDBF-4648-8E16-41FBFDEB7FB1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00000000-1234-1234-1234-123412341234}" type="slidenum">
              <a:rPr lang="en-US" smtClean="0"/>
              <a:pPr/>
              <a:t>12</a:t>
            </a:fld>
            <a:endParaRPr lang="en-US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2B7739E6-E9D7-4081-A888-12EFAF9E682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0176" y="1407193"/>
            <a:ext cx="4828309" cy="38083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Google Shape;3189;p16">
            <a:extLst>
              <a:ext uri="{FF2B5EF4-FFF2-40B4-BE49-F238E27FC236}">
                <a16:creationId xmlns:a16="http://schemas.microsoft.com/office/drawing/2014/main" id="{38CFBE18-C271-4519-AC0A-6B43D59468DE}"/>
              </a:ext>
            </a:extLst>
          </p:cNvPr>
          <p:cNvSpPr txBox="1"/>
          <p:nvPr/>
        </p:nvSpPr>
        <p:spPr>
          <a:xfrm>
            <a:off x="271464" y="966868"/>
            <a:ext cx="11444286" cy="351979"/>
          </a:xfrm>
          <a:prstGeom prst="rect">
            <a:avLst/>
          </a:prstGeom>
          <a:noFill/>
          <a:ln w="9525" cap="flat" cmpd="sng">
            <a:solidFill>
              <a:srgbClr val="0070C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/>
            <a:r>
              <a:rPr lang="ru-RU" sz="1600" dirty="0">
                <a:latin typeface="+mj-lt"/>
                <a:cs typeface="Consolas" panose="020B0609020204030204" pitchFamily="49" charset="0"/>
              </a:rPr>
              <a:t>1) Добавьте </a:t>
            </a:r>
            <a:r>
              <a:rPr lang="en-US" sz="1600" dirty="0">
                <a:latin typeface="+mj-lt"/>
                <a:cs typeface="Consolas" panose="020B0609020204030204" pitchFamily="49" charset="0"/>
              </a:rPr>
              <a:t>XML-</a:t>
            </a:r>
            <a:r>
              <a:rPr lang="ru-RU" sz="1600" dirty="0">
                <a:latin typeface="+mj-lt"/>
                <a:cs typeface="Consolas" panose="020B0609020204030204" pitchFamily="49" charset="0"/>
              </a:rPr>
              <a:t>документацию в методы контролера и опцию вывода в </a:t>
            </a:r>
            <a:r>
              <a:rPr lang="en-US" sz="1600" dirty="0">
                <a:latin typeface="+mj-lt"/>
                <a:cs typeface="Consolas" panose="020B0609020204030204" pitchFamily="49" charset="0"/>
              </a:rPr>
              <a:t>XML-</a:t>
            </a:r>
            <a:r>
              <a:rPr lang="ru-RU" sz="1600" dirty="0">
                <a:latin typeface="+mj-lt"/>
                <a:cs typeface="Consolas" panose="020B0609020204030204" pitchFamily="49" charset="0"/>
              </a:rPr>
              <a:t>файл</a:t>
            </a:r>
            <a:r>
              <a:rPr lang="en-US" sz="1600" dirty="0">
                <a:latin typeface="+mj-lt"/>
                <a:cs typeface="Consolas" panose="020B0609020204030204" pitchFamily="49" charset="0"/>
              </a:rPr>
              <a:t>.</a:t>
            </a:r>
            <a:r>
              <a:rPr lang="ru-RU" sz="1600" dirty="0">
                <a:latin typeface="+mj-lt"/>
                <a:cs typeface="Consolas" panose="020B0609020204030204" pitchFamily="49" charset="0"/>
              </a:rPr>
              <a:t> </a:t>
            </a:r>
            <a:endParaRPr lang="en-US" sz="1600" dirty="0">
              <a:latin typeface="+mj-lt"/>
              <a:cs typeface="Consolas" panose="020B0609020204030204" pitchFamily="49" charset="0"/>
            </a:endParaRPr>
          </a:p>
        </p:txBody>
      </p:sp>
      <p:sp>
        <p:nvSpPr>
          <p:cNvPr id="9" name="Google Shape;3189;p16">
            <a:extLst>
              <a:ext uri="{FF2B5EF4-FFF2-40B4-BE49-F238E27FC236}">
                <a16:creationId xmlns:a16="http://schemas.microsoft.com/office/drawing/2014/main" id="{22195998-0E48-4111-9241-5BF866D96F97}"/>
              </a:ext>
            </a:extLst>
          </p:cNvPr>
          <p:cNvSpPr txBox="1"/>
          <p:nvPr/>
        </p:nvSpPr>
        <p:spPr>
          <a:xfrm>
            <a:off x="271464" y="5301940"/>
            <a:ext cx="11444286" cy="351978"/>
          </a:xfrm>
          <a:prstGeom prst="rect">
            <a:avLst/>
          </a:prstGeom>
          <a:noFill/>
          <a:ln w="9525" cap="flat" cmpd="sng">
            <a:solidFill>
              <a:srgbClr val="0070C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/>
            <a:r>
              <a:rPr lang="ru-RU" sz="1600" dirty="0">
                <a:latin typeface="+mj-lt"/>
                <a:cs typeface="Consolas" panose="020B0609020204030204" pitchFamily="49" charset="0"/>
              </a:rPr>
              <a:t>2) Модифицируйте вызов метода </a:t>
            </a:r>
            <a:r>
              <a:rPr lang="en-US" sz="1600" dirty="0" err="1">
                <a:latin typeface="Consolas" panose="020B0609020204030204" pitchFamily="49" charset="0"/>
              </a:rPr>
              <a:t>AddSwaggerGen</a:t>
            </a:r>
            <a:r>
              <a:rPr lang="ru-RU" sz="1600" dirty="0">
                <a:latin typeface="Consolas" panose="020B0609020204030204" pitchFamily="49" charset="0"/>
              </a:rPr>
              <a:t> в</a:t>
            </a:r>
            <a:r>
              <a:rPr lang="ru-RU" sz="1600" dirty="0">
                <a:latin typeface="+mj-lt"/>
                <a:cs typeface="Consolas" panose="020B0609020204030204" pitchFamily="49" charset="0"/>
              </a:rPr>
              <a:t> </a:t>
            </a:r>
            <a:r>
              <a:rPr lang="en-US" sz="1600" dirty="0" err="1">
                <a:latin typeface="Consolas" panose="020B0609020204030204" pitchFamily="49" charset="0"/>
              </a:rPr>
              <a:t>ConfigureServices</a:t>
            </a:r>
            <a:r>
              <a:rPr lang="ru-RU" sz="1600" dirty="0">
                <a:latin typeface="Consolas" panose="020B0609020204030204" pitchFamily="49" charset="0"/>
              </a:rPr>
              <a:t> (</a:t>
            </a:r>
            <a:r>
              <a:rPr lang="en-US" sz="1600" dirty="0" err="1">
                <a:latin typeface="Consolas" panose="020B0609020204030204" pitchFamily="49" charset="0"/>
              </a:rPr>
              <a:t>StartUp.cs</a:t>
            </a:r>
            <a:r>
              <a:rPr lang="ru-RU" sz="1600" dirty="0">
                <a:latin typeface="Consolas" panose="020B0609020204030204" pitchFamily="49" charset="0"/>
              </a:rPr>
              <a:t>)</a:t>
            </a:r>
            <a:r>
              <a:rPr lang="en-US" sz="1600" dirty="0">
                <a:latin typeface="Consolas" panose="020B0609020204030204" pitchFamily="49" charset="0"/>
              </a:rPr>
              <a:t>:</a:t>
            </a:r>
            <a:r>
              <a:rPr lang="ru-RU" sz="1600" dirty="0">
                <a:latin typeface="+mj-lt"/>
                <a:cs typeface="Consolas" panose="020B0609020204030204" pitchFamily="49" charset="0"/>
              </a:rPr>
              <a:t> </a:t>
            </a:r>
            <a:endParaRPr lang="en-US" sz="1600" dirty="0">
              <a:latin typeface="+mj-lt"/>
              <a:cs typeface="Consolas" panose="020B0609020204030204" pitchFamily="49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30933C2-49B1-46A5-9809-0B1B5B0BE98A}"/>
              </a:ext>
            </a:extLst>
          </p:cNvPr>
          <p:cNvSpPr txBox="1"/>
          <p:nvPr/>
        </p:nvSpPr>
        <p:spPr>
          <a:xfrm>
            <a:off x="1710541" y="5757651"/>
            <a:ext cx="7585364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dirty="0" err="1">
                <a:latin typeface="Consolas" panose="020B0609020204030204" pitchFamily="49" charset="0"/>
              </a:rPr>
              <a:t>services.AddSwaggerGen</a:t>
            </a:r>
            <a:r>
              <a:rPr lang="en-US" sz="1200" dirty="0">
                <a:latin typeface="Consolas" panose="020B0609020204030204" pitchFamily="49" charset="0"/>
              </a:rPr>
              <a:t>(c =&gt; </a:t>
            </a:r>
            <a:r>
              <a:rPr lang="ru-RU" sz="1200" dirty="0">
                <a:latin typeface="Consolas" panose="020B0609020204030204" pitchFamily="49" charset="0"/>
              </a:rPr>
              <a:t>{</a:t>
            </a:r>
          </a:p>
          <a:p>
            <a:r>
              <a:rPr lang="en-US" sz="1200" dirty="0">
                <a:latin typeface="Consolas" panose="020B0609020204030204" pitchFamily="49" charset="0"/>
              </a:rPr>
              <a:t>    </a:t>
            </a:r>
            <a:r>
              <a:rPr lang="en-US" sz="1200" dirty="0">
                <a:solidFill>
                  <a:srgbClr val="0000FF"/>
                </a:solidFill>
                <a:latin typeface="Consolas" panose="020B0609020204030204" pitchFamily="49" charset="0"/>
              </a:rPr>
              <a:t>var</a:t>
            </a:r>
            <a:r>
              <a:rPr lang="en-US" sz="1200" dirty="0">
                <a:latin typeface="Consolas" panose="020B0609020204030204" pitchFamily="49" charset="0"/>
              </a:rPr>
              <a:t> </a:t>
            </a:r>
            <a:r>
              <a:rPr lang="en-US" sz="1200" dirty="0" err="1">
                <a:latin typeface="Consolas" panose="020B0609020204030204" pitchFamily="49" charset="0"/>
              </a:rPr>
              <a:t>xmlFile</a:t>
            </a:r>
            <a:r>
              <a:rPr lang="en-US" sz="1200" dirty="0">
                <a:latin typeface="Consolas" panose="020B0609020204030204" pitchFamily="49" charset="0"/>
              </a:rPr>
              <a:t> = </a:t>
            </a:r>
            <a:r>
              <a:rPr lang="en-US" sz="1200" dirty="0">
                <a:solidFill>
                  <a:srgbClr val="A31515"/>
                </a:solidFill>
                <a:latin typeface="Consolas" panose="020B0609020204030204" pitchFamily="49" charset="0"/>
              </a:rPr>
              <a:t>$"</a:t>
            </a:r>
            <a:r>
              <a:rPr lang="en-US" sz="1200" dirty="0">
                <a:latin typeface="Consolas" panose="020B0609020204030204" pitchFamily="49" charset="0"/>
              </a:rPr>
              <a:t>{</a:t>
            </a:r>
            <a:r>
              <a:rPr lang="en-US" sz="1200" dirty="0" err="1">
                <a:latin typeface="Consolas" panose="020B0609020204030204" pitchFamily="49" charset="0"/>
              </a:rPr>
              <a:t>Assembly.GetExecutingAssembly</a:t>
            </a:r>
            <a:r>
              <a:rPr lang="en-US" sz="1200" dirty="0">
                <a:latin typeface="Consolas" panose="020B0609020204030204" pitchFamily="49" charset="0"/>
              </a:rPr>
              <a:t>().</a:t>
            </a:r>
            <a:r>
              <a:rPr lang="en-US" sz="1200" dirty="0" err="1">
                <a:latin typeface="Consolas" panose="020B0609020204030204" pitchFamily="49" charset="0"/>
              </a:rPr>
              <a:t>GetName</a:t>
            </a:r>
            <a:r>
              <a:rPr lang="en-US" sz="1200" dirty="0">
                <a:latin typeface="Consolas" panose="020B0609020204030204" pitchFamily="49" charset="0"/>
              </a:rPr>
              <a:t>().Name}</a:t>
            </a:r>
            <a:r>
              <a:rPr lang="en-US" sz="1200" dirty="0">
                <a:solidFill>
                  <a:srgbClr val="A31515"/>
                </a:solidFill>
                <a:latin typeface="Consolas" panose="020B0609020204030204" pitchFamily="49" charset="0"/>
              </a:rPr>
              <a:t>.xml"</a:t>
            </a:r>
            <a:r>
              <a:rPr lang="en-US" sz="1200" dirty="0">
                <a:latin typeface="Consolas" panose="020B0609020204030204" pitchFamily="49" charset="0"/>
              </a:rPr>
              <a:t>;</a:t>
            </a:r>
          </a:p>
          <a:p>
            <a:r>
              <a:rPr lang="en-US" sz="1200" dirty="0">
                <a:latin typeface="Consolas" panose="020B0609020204030204" pitchFamily="49" charset="0"/>
              </a:rPr>
              <a:t>    </a:t>
            </a:r>
            <a:r>
              <a:rPr lang="en-US" sz="1200" dirty="0">
                <a:solidFill>
                  <a:srgbClr val="0000FF"/>
                </a:solidFill>
                <a:latin typeface="Consolas" panose="020B0609020204030204" pitchFamily="49" charset="0"/>
              </a:rPr>
              <a:t>var</a:t>
            </a:r>
            <a:r>
              <a:rPr lang="en-US" sz="1200" dirty="0">
                <a:latin typeface="Consolas" panose="020B0609020204030204" pitchFamily="49" charset="0"/>
              </a:rPr>
              <a:t> </a:t>
            </a:r>
            <a:r>
              <a:rPr lang="en-US" sz="1200" dirty="0" err="1">
                <a:latin typeface="Consolas" panose="020B0609020204030204" pitchFamily="49" charset="0"/>
              </a:rPr>
              <a:t>xmlPath</a:t>
            </a:r>
            <a:r>
              <a:rPr lang="en-US" sz="1200" dirty="0">
                <a:latin typeface="Consolas" panose="020B0609020204030204" pitchFamily="49" charset="0"/>
              </a:rPr>
              <a:t> = </a:t>
            </a:r>
            <a:r>
              <a:rPr lang="en-US" sz="1200" dirty="0" err="1">
                <a:latin typeface="Consolas" panose="020B0609020204030204" pitchFamily="49" charset="0"/>
              </a:rPr>
              <a:t>Path.Combine</a:t>
            </a:r>
            <a:r>
              <a:rPr lang="en-US" sz="1200" dirty="0">
                <a:latin typeface="Consolas" panose="020B0609020204030204" pitchFamily="49" charset="0"/>
              </a:rPr>
              <a:t>(</a:t>
            </a:r>
            <a:r>
              <a:rPr lang="en-US" sz="1200" dirty="0" err="1">
                <a:latin typeface="Consolas" panose="020B0609020204030204" pitchFamily="49" charset="0"/>
              </a:rPr>
              <a:t>AppContext.BaseDirectory</a:t>
            </a:r>
            <a:r>
              <a:rPr lang="en-US" sz="1200" dirty="0">
                <a:latin typeface="Consolas" panose="020B0609020204030204" pitchFamily="49" charset="0"/>
              </a:rPr>
              <a:t>, </a:t>
            </a:r>
            <a:r>
              <a:rPr lang="en-US" sz="1200" dirty="0" err="1">
                <a:latin typeface="Consolas" panose="020B0609020204030204" pitchFamily="49" charset="0"/>
              </a:rPr>
              <a:t>xmlFile</a:t>
            </a:r>
            <a:r>
              <a:rPr lang="en-US" sz="1200" dirty="0">
                <a:latin typeface="Consolas" panose="020B0609020204030204" pitchFamily="49" charset="0"/>
              </a:rPr>
              <a:t>);</a:t>
            </a:r>
          </a:p>
          <a:p>
            <a:r>
              <a:rPr lang="en-US" sz="1200" dirty="0">
                <a:latin typeface="Consolas" panose="020B0609020204030204" pitchFamily="49" charset="0"/>
              </a:rPr>
              <a:t>    </a:t>
            </a:r>
            <a:r>
              <a:rPr lang="en-US" sz="1200" dirty="0" err="1">
                <a:latin typeface="Consolas" panose="020B0609020204030204" pitchFamily="49" charset="0"/>
              </a:rPr>
              <a:t>c.IncludeXmlComments</a:t>
            </a:r>
            <a:r>
              <a:rPr lang="en-US" sz="1200" dirty="0">
                <a:latin typeface="Consolas" panose="020B0609020204030204" pitchFamily="49" charset="0"/>
              </a:rPr>
              <a:t>(</a:t>
            </a:r>
            <a:r>
              <a:rPr lang="en-US" sz="1200" dirty="0" err="1">
                <a:latin typeface="Consolas" panose="020B0609020204030204" pitchFamily="49" charset="0"/>
              </a:rPr>
              <a:t>xmlPath</a:t>
            </a:r>
            <a:r>
              <a:rPr lang="en-US" sz="1200" dirty="0">
                <a:latin typeface="Consolas" panose="020B0609020204030204" pitchFamily="49" charset="0"/>
              </a:rPr>
              <a:t>);</a:t>
            </a:r>
          </a:p>
          <a:p>
            <a:r>
              <a:rPr lang="ru-RU" sz="1200" dirty="0">
                <a:latin typeface="Consolas" panose="020B0609020204030204" pitchFamily="49" charset="0"/>
              </a:rPr>
              <a:t>});</a:t>
            </a:r>
            <a:endParaRPr lang="ru-RU" sz="1200" dirty="0"/>
          </a:p>
        </p:txBody>
      </p:sp>
    </p:spTree>
    <p:extLst>
      <p:ext uri="{BB962C8B-B14F-4D97-AF65-F5344CB8AC3E}">
        <p14:creationId xmlns:p14="http://schemas.microsoft.com/office/powerpoint/2010/main" val="124134814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B9DD9AA-4BCF-1445-9AB1-46A8C729DF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Задача 3.</a:t>
            </a:r>
            <a:r>
              <a:rPr lang="en-US" dirty="0"/>
              <a:t> </a:t>
            </a:r>
            <a:r>
              <a:rPr lang="ru-RU" dirty="0"/>
              <a:t>Сообщения</a:t>
            </a:r>
          </a:p>
        </p:txBody>
      </p: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7789646F-CDBF-4648-8E16-41FBFDEB7FB1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00000000-1234-1234-1234-123412341234}" type="slidenum">
              <a:rPr lang="en-US" smtClean="0"/>
              <a:pPr/>
              <a:t>13</a:t>
            </a:fld>
            <a:endParaRPr lang="en-US"/>
          </a:p>
        </p:txBody>
      </p:sp>
      <p:sp>
        <p:nvSpPr>
          <p:cNvPr id="6" name="Google Shape;3189;p16">
            <a:extLst>
              <a:ext uri="{FF2B5EF4-FFF2-40B4-BE49-F238E27FC236}">
                <a16:creationId xmlns:a16="http://schemas.microsoft.com/office/drawing/2014/main" id="{CE8B8D08-5E7C-C84D-8575-679DDC0D7F0F}"/>
              </a:ext>
            </a:extLst>
          </p:cNvPr>
          <p:cNvSpPr txBox="1"/>
          <p:nvPr/>
        </p:nvSpPr>
        <p:spPr>
          <a:xfrm>
            <a:off x="228600" y="1505090"/>
            <a:ext cx="11730038" cy="4247276"/>
          </a:xfrm>
          <a:prstGeom prst="rect">
            <a:avLst/>
          </a:prstGeom>
          <a:noFill/>
          <a:ln w="9525" cap="flat" cmpd="sng">
            <a:solidFill>
              <a:srgbClr val="0070C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/>
            <a:r>
              <a:rPr lang="ru-RU" sz="1800" dirty="0"/>
              <a:t>Создайте класс </a:t>
            </a:r>
            <a:r>
              <a:rPr lang="en-US" sz="1800" b="1" dirty="0" err="1"/>
              <a:t>MessageInfo</a:t>
            </a:r>
            <a:r>
              <a:rPr lang="en-US" sz="1800" dirty="0"/>
              <a:t> c </a:t>
            </a:r>
            <a:r>
              <a:rPr lang="ru-RU" sz="1800" dirty="0"/>
              <a:t>целочисленным </a:t>
            </a:r>
            <a:r>
              <a:rPr lang="en-US" sz="1800" b="1" dirty="0"/>
              <a:t>Id</a:t>
            </a:r>
            <a:r>
              <a:rPr lang="en-US" sz="1800" dirty="0"/>
              <a:t>,</a:t>
            </a:r>
            <a:r>
              <a:rPr lang="ru-RU" sz="1800" dirty="0"/>
              <a:t> целочисленными идентификаторами </a:t>
            </a:r>
            <a:r>
              <a:rPr lang="en-US" sz="1800" b="1" dirty="0" err="1"/>
              <a:t>SenderId</a:t>
            </a:r>
            <a:r>
              <a:rPr lang="en-US" sz="1800" dirty="0"/>
              <a:t>, </a:t>
            </a:r>
            <a:r>
              <a:rPr lang="en-US" sz="1800" b="1" dirty="0" err="1"/>
              <a:t>ReceiverId</a:t>
            </a:r>
            <a:r>
              <a:rPr lang="ru-RU" sz="1800" b="1" dirty="0"/>
              <a:t>, </a:t>
            </a:r>
            <a:r>
              <a:rPr lang="ru-RU" sz="1800" dirty="0"/>
              <a:t>строковым </a:t>
            </a:r>
            <a:r>
              <a:rPr lang="en-US" sz="1800" b="1" dirty="0"/>
              <a:t>Message</a:t>
            </a:r>
            <a:r>
              <a:rPr lang="ru-RU" sz="1800" b="1" dirty="0"/>
              <a:t> </a:t>
            </a:r>
            <a:r>
              <a:rPr lang="ru-RU" sz="1800" dirty="0"/>
              <a:t>и временем (</a:t>
            </a:r>
            <a:r>
              <a:rPr lang="en-US" sz="1800" dirty="0" err="1"/>
              <a:t>DateTime</a:t>
            </a:r>
            <a:r>
              <a:rPr lang="en-US" sz="1800" dirty="0"/>
              <a:t>) </a:t>
            </a:r>
            <a:r>
              <a:rPr lang="ru-RU" sz="1800" dirty="0"/>
              <a:t>отправления </a:t>
            </a:r>
            <a:r>
              <a:rPr lang="en-US" sz="1800" b="1" dirty="0"/>
              <a:t>Timestamp</a:t>
            </a:r>
            <a:r>
              <a:rPr lang="en-US" sz="1800" dirty="0"/>
              <a:t>.</a:t>
            </a:r>
            <a:br>
              <a:rPr lang="en-US" sz="1800" dirty="0"/>
            </a:br>
            <a:endParaRPr lang="ru-RU" sz="1800" dirty="0"/>
          </a:p>
          <a:p>
            <a:pPr lvl="0"/>
            <a:r>
              <a:rPr lang="ru-RU" sz="1800" dirty="0"/>
              <a:t>По аналогии с</a:t>
            </a:r>
            <a:r>
              <a:rPr lang="en-US" sz="1800" dirty="0"/>
              <a:t> </a:t>
            </a:r>
            <a:r>
              <a:rPr lang="en-US" sz="1800" b="1" dirty="0" err="1"/>
              <a:t>UserController</a:t>
            </a:r>
            <a:r>
              <a:rPr lang="en-US" sz="1800" dirty="0"/>
              <a:t>, </a:t>
            </a:r>
            <a:r>
              <a:rPr lang="ru-RU" sz="1800" dirty="0"/>
              <a:t>создайте</a:t>
            </a:r>
            <a:r>
              <a:rPr lang="en-US" sz="1800" dirty="0"/>
              <a:t> </a:t>
            </a:r>
            <a:r>
              <a:rPr lang="en-US" sz="1800" b="1" dirty="0" err="1"/>
              <a:t>MessageController</a:t>
            </a:r>
            <a:r>
              <a:rPr lang="ru-RU" sz="1800" b="1" dirty="0"/>
              <a:t>.</a:t>
            </a:r>
            <a:endParaRPr lang="en-US" sz="1800" b="1" dirty="0"/>
          </a:p>
          <a:p>
            <a:pPr lvl="0"/>
            <a:r>
              <a:rPr lang="ru-RU" sz="1800" dirty="0"/>
              <a:t>В нем создайте статическое хранилище сообщений на ваш вкус.</a:t>
            </a:r>
            <a:br>
              <a:rPr lang="ru-RU" sz="1800" dirty="0"/>
            </a:br>
            <a:r>
              <a:rPr lang="ru-RU" sz="1800" dirty="0"/>
              <a:t>Также создайте</a:t>
            </a:r>
            <a:r>
              <a:rPr lang="ru-RU" sz="1800" b="1" dirty="0"/>
              <a:t> </a:t>
            </a:r>
            <a:r>
              <a:rPr lang="ru-RU" sz="1800" dirty="0"/>
              <a:t>два метода</a:t>
            </a:r>
            <a:r>
              <a:rPr lang="en-US" sz="1800" dirty="0"/>
              <a:t>:</a:t>
            </a:r>
            <a:br>
              <a:rPr lang="ru-RU" sz="1800" dirty="0"/>
            </a:br>
            <a:br>
              <a:rPr lang="ru-RU" sz="1800" dirty="0"/>
            </a:br>
            <a:r>
              <a:rPr lang="ru-RU" sz="1800" b="1" dirty="0"/>
              <a:t>1. </a:t>
            </a:r>
            <a:r>
              <a:rPr lang="en-US" sz="1800" b="1" dirty="0" err="1"/>
              <a:t>SendMessage</a:t>
            </a:r>
            <a:r>
              <a:rPr lang="en-US" sz="1800" b="1" dirty="0"/>
              <a:t>(</a:t>
            </a:r>
            <a:r>
              <a:rPr lang="en-US" sz="1800" b="1" dirty="0" err="1"/>
              <a:t>SendMessageRequest</a:t>
            </a:r>
            <a:r>
              <a:rPr lang="en-US" sz="1800" b="1" dirty="0"/>
              <a:t> req) – POST ”/send-message”</a:t>
            </a:r>
            <a:br>
              <a:rPr lang="en-US" sz="1800" b="1" dirty="0"/>
            </a:br>
            <a:r>
              <a:rPr lang="ru-RU" sz="1800" dirty="0"/>
              <a:t>где, </a:t>
            </a:r>
            <a:r>
              <a:rPr lang="en-US" sz="1800" b="1" dirty="0" err="1"/>
              <a:t>SendMessageRequest</a:t>
            </a:r>
            <a:r>
              <a:rPr lang="ru-RU" sz="1800" dirty="0"/>
              <a:t>, модель</a:t>
            </a:r>
            <a:r>
              <a:rPr lang="en-US" sz="1800" dirty="0"/>
              <a:t> c </a:t>
            </a:r>
            <a:r>
              <a:rPr lang="en-US" sz="1800" b="1" dirty="0" err="1"/>
              <a:t>SenderId</a:t>
            </a:r>
            <a:r>
              <a:rPr lang="en-US" sz="1800" dirty="0"/>
              <a:t>, </a:t>
            </a:r>
            <a:r>
              <a:rPr lang="en-US" sz="1800" b="1" dirty="0" err="1"/>
              <a:t>ReceiverId</a:t>
            </a:r>
            <a:r>
              <a:rPr lang="en-US" sz="1800" dirty="0"/>
              <a:t> </a:t>
            </a:r>
            <a:r>
              <a:rPr lang="ru-RU" sz="1800" dirty="0"/>
              <a:t>и строковым </a:t>
            </a:r>
            <a:r>
              <a:rPr lang="en-US" sz="1800" b="1" dirty="0"/>
              <a:t>Message</a:t>
            </a:r>
            <a:r>
              <a:rPr lang="en-US" sz="1800" dirty="0"/>
              <a:t>.</a:t>
            </a:r>
            <a:r>
              <a:rPr lang="ru-RU" sz="1800" dirty="0"/>
              <a:t> </a:t>
            </a:r>
            <a:r>
              <a:rPr lang="ru-RU" sz="1800" i="1" dirty="0"/>
              <a:t>(Проверками существования указанных пользователей в данный момент можно пренебречь)</a:t>
            </a:r>
            <a:r>
              <a:rPr lang="en-US" sz="1800" i="1" dirty="0"/>
              <a:t>. </a:t>
            </a:r>
            <a:r>
              <a:rPr lang="ru-RU" sz="1800" i="1" dirty="0"/>
              <a:t>Нужно сконвертировать </a:t>
            </a:r>
            <a:r>
              <a:rPr lang="en-US" sz="1800" i="1" dirty="0"/>
              <a:t>req </a:t>
            </a:r>
            <a:r>
              <a:rPr lang="ru-RU" sz="1800" i="1" dirty="0"/>
              <a:t>в объект </a:t>
            </a:r>
            <a:r>
              <a:rPr lang="en-US" sz="1800" i="1" dirty="0" err="1"/>
              <a:t>MessageInfo</a:t>
            </a:r>
            <a:r>
              <a:rPr lang="en-US" sz="1800" i="1" dirty="0"/>
              <a:t> </a:t>
            </a:r>
            <a:r>
              <a:rPr lang="ru-RU" sz="1800" i="1" dirty="0"/>
              <a:t>и добавить его в созданное вами хранилище.</a:t>
            </a:r>
            <a:br>
              <a:rPr lang="ru-RU" sz="1800" dirty="0"/>
            </a:br>
            <a:br>
              <a:rPr lang="en-US" sz="1800" dirty="0"/>
            </a:br>
            <a:r>
              <a:rPr lang="en-US" sz="1800" b="1" dirty="0"/>
              <a:t>2. </a:t>
            </a:r>
            <a:r>
              <a:rPr lang="en-US" sz="1800" b="1" dirty="0" err="1"/>
              <a:t>GetMessagesBySenderAndReceiver</a:t>
            </a:r>
            <a:r>
              <a:rPr lang="en-US" sz="1800" b="1" dirty="0"/>
              <a:t>(int </a:t>
            </a:r>
            <a:r>
              <a:rPr lang="en-US" sz="1800" b="1" dirty="0" err="1"/>
              <a:t>senderId</a:t>
            </a:r>
            <a:r>
              <a:rPr lang="en-US" sz="1800" b="1" dirty="0"/>
              <a:t>, int </a:t>
            </a:r>
            <a:r>
              <a:rPr lang="en-US" sz="1800" b="1" dirty="0" err="1"/>
              <a:t>receiverId</a:t>
            </a:r>
            <a:r>
              <a:rPr lang="en-US" sz="1800" b="1" dirty="0"/>
              <a:t>) – GET  “</a:t>
            </a:r>
            <a:r>
              <a:rPr lang="ru-RU" sz="1800" b="1" dirty="0"/>
              <a:t>/</a:t>
            </a:r>
            <a:r>
              <a:rPr lang="en-US" sz="1800" b="1" dirty="0"/>
              <a:t>get-messages” </a:t>
            </a:r>
            <a:r>
              <a:rPr lang="en-US" sz="1800" dirty="0"/>
              <a:t>– </a:t>
            </a:r>
            <a:r>
              <a:rPr lang="ru-RU" sz="1800" dirty="0"/>
              <a:t>должен вернуть все сообщения, отправленные </a:t>
            </a:r>
            <a:r>
              <a:rPr lang="en-US" sz="1800" b="1" dirty="0" err="1"/>
              <a:t>senderId</a:t>
            </a:r>
            <a:r>
              <a:rPr lang="ru-RU" sz="1800" dirty="0"/>
              <a:t> и адресованные </a:t>
            </a:r>
            <a:r>
              <a:rPr lang="en-US" sz="1800" b="1" dirty="0" err="1"/>
              <a:t>receiverId</a:t>
            </a:r>
            <a:r>
              <a:rPr lang="ru-RU" sz="1800" dirty="0"/>
              <a:t> в виде сортированного по хронологии списка объектов </a:t>
            </a:r>
            <a:r>
              <a:rPr lang="en-US" sz="1800" b="1" dirty="0" err="1"/>
              <a:t>MessageInfo</a:t>
            </a:r>
            <a:r>
              <a:rPr lang="ru-RU" sz="1800" dirty="0"/>
              <a:t>.</a:t>
            </a: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188635099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B9DD9AA-4BCF-1445-9AB1-46A8C729DF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Задача 3. Сообщения</a:t>
            </a:r>
          </a:p>
        </p:txBody>
      </p: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7789646F-CDBF-4648-8E16-41FBFDEB7FB1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00000000-1234-1234-1234-123412341234}" type="slidenum">
              <a:rPr lang="en-US" smtClean="0"/>
              <a:pPr/>
              <a:t>14</a:t>
            </a:fld>
            <a:endParaRPr lang="en-US"/>
          </a:p>
        </p:txBody>
      </p:sp>
      <p:sp>
        <p:nvSpPr>
          <p:cNvPr id="6" name="Google Shape;3189;p16">
            <a:extLst>
              <a:ext uri="{FF2B5EF4-FFF2-40B4-BE49-F238E27FC236}">
                <a16:creationId xmlns:a16="http://schemas.microsoft.com/office/drawing/2014/main" id="{CE8B8D08-5E7C-C84D-8575-679DDC0D7F0F}"/>
              </a:ext>
            </a:extLst>
          </p:cNvPr>
          <p:cNvSpPr txBox="1"/>
          <p:nvPr/>
        </p:nvSpPr>
        <p:spPr>
          <a:xfrm>
            <a:off x="342901" y="1505089"/>
            <a:ext cx="11630024" cy="369291"/>
          </a:xfrm>
          <a:prstGeom prst="rect">
            <a:avLst/>
          </a:prstGeom>
          <a:noFill/>
          <a:ln w="9525" cap="flat" cmpd="sng">
            <a:solidFill>
              <a:srgbClr val="0070C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/>
            <a:r>
              <a:rPr lang="ru-RU" sz="1800" dirty="0"/>
              <a:t>Запустите приложение и проверьте через </a:t>
            </a:r>
            <a:r>
              <a:rPr lang="en-US" sz="1800" dirty="0"/>
              <a:t>Swagger </a:t>
            </a:r>
            <a:r>
              <a:rPr lang="ru-RU" sz="1800" dirty="0"/>
              <a:t>созданную функциональность</a:t>
            </a:r>
            <a:endParaRPr lang="en-US" sz="1800" dirty="0"/>
          </a:p>
        </p:txBody>
      </p:sp>
      <p:pic>
        <p:nvPicPr>
          <p:cNvPr id="5" name="Рисунок 4" descr="Изображение выглядит как текст&#10;&#10;Автоматически созданное описание">
            <a:extLst>
              <a:ext uri="{FF2B5EF4-FFF2-40B4-BE49-F238E27FC236}">
                <a16:creationId xmlns:a16="http://schemas.microsoft.com/office/drawing/2014/main" id="{EE04536D-818D-024F-9910-C12F28FF2AC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9017" y="2352506"/>
            <a:ext cx="9857583" cy="37477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011739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B9DD9AA-4BCF-1445-9AB1-46A8C729DF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2889" y="0"/>
            <a:ext cx="11558586" cy="1143000"/>
          </a:xfrm>
        </p:spPr>
        <p:txBody>
          <a:bodyPr/>
          <a:lstStyle/>
          <a:p>
            <a:r>
              <a:rPr lang="ru-RU" dirty="0"/>
              <a:t>Задача 4. </a:t>
            </a:r>
            <a:r>
              <a:rPr lang="en-US" dirty="0"/>
              <a:t>Dependency Injection (DI)</a:t>
            </a:r>
            <a:endParaRPr lang="ru-RU" dirty="0"/>
          </a:p>
        </p:txBody>
      </p: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7789646F-CDBF-4648-8E16-41FBFDEB7FB1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00000000-1234-1234-1234-123412341234}" type="slidenum">
              <a:rPr lang="en-US" smtClean="0"/>
              <a:pPr/>
              <a:t>15</a:t>
            </a:fld>
            <a:endParaRPr lang="en-US"/>
          </a:p>
        </p:txBody>
      </p:sp>
      <p:sp>
        <p:nvSpPr>
          <p:cNvPr id="6" name="Google Shape;3189;p16">
            <a:extLst>
              <a:ext uri="{FF2B5EF4-FFF2-40B4-BE49-F238E27FC236}">
                <a16:creationId xmlns:a16="http://schemas.microsoft.com/office/drawing/2014/main" id="{CE8B8D08-5E7C-C84D-8575-679DDC0D7F0F}"/>
              </a:ext>
            </a:extLst>
          </p:cNvPr>
          <p:cNvSpPr txBox="1"/>
          <p:nvPr/>
        </p:nvSpPr>
        <p:spPr>
          <a:xfrm>
            <a:off x="242889" y="1218985"/>
            <a:ext cx="11558586" cy="5632271"/>
          </a:xfrm>
          <a:prstGeom prst="rect">
            <a:avLst/>
          </a:prstGeom>
          <a:noFill/>
          <a:ln w="9525" cap="flat" cmpd="sng">
            <a:solidFill>
              <a:srgbClr val="0070C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r>
              <a:rPr lang="ru-RU" sz="1800" dirty="0"/>
              <a:t>Теперь нужно сделать так, чтобы оба контроллера имели доступ к одному источнику данных.</a:t>
            </a:r>
            <a:br>
              <a:rPr lang="ru-RU" sz="1800" dirty="0"/>
            </a:br>
            <a:r>
              <a:rPr lang="ru-RU" sz="1800" dirty="0"/>
              <a:t>Для решения задачи нужно правильным образом зарегистрировать класс, реализующий источник данных в механизме внедрения зависимостей - </a:t>
            </a:r>
            <a:r>
              <a:rPr lang="en-US" sz="1800" dirty="0"/>
              <a:t>DI (Dependency Injection).</a:t>
            </a:r>
            <a:endParaRPr lang="ru-RU" sz="1800" dirty="0"/>
          </a:p>
          <a:p>
            <a:r>
              <a:rPr lang="ru-RU" sz="1800" dirty="0"/>
              <a:t>Подробнее про разные типы регистрации можно узнать здесь</a:t>
            </a:r>
            <a:r>
              <a:rPr lang="en-US" sz="1800" dirty="0"/>
              <a:t>: </a:t>
            </a:r>
            <a:r>
              <a:rPr lang="en-US" sz="1800" i="1" dirty="0">
                <a:hlinkClick r:id="rId2"/>
              </a:rPr>
              <a:t>https://habr.com/ru/company/otus/blog/539762/</a:t>
            </a:r>
            <a:endParaRPr lang="en-US" sz="1800" i="1" dirty="0"/>
          </a:p>
          <a:p>
            <a:endParaRPr lang="en-US" sz="1800" dirty="0"/>
          </a:p>
          <a:p>
            <a:r>
              <a:rPr lang="ru-RU" sz="1800" dirty="0"/>
              <a:t>Для наших целей в методе </a:t>
            </a:r>
            <a:r>
              <a:rPr lang="en-US" sz="1800" dirty="0" err="1"/>
              <a:t>ConfigureServices</a:t>
            </a:r>
            <a:r>
              <a:rPr lang="ru-RU" sz="1800" dirty="0"/>
              <a:t> файла </a:t>
            </a:r>
            <a:r>
              <a:rPr lang="en-US" sz="1800" dirty="0" err="1"/>
              <a:t>Startup.cs</a:t>
            </a:r>
            <a:r>
              <a:rPr lang="ru-RU" sz="1800" dirty="0"/>
              <a:t> добавим строку</a:t>
            </a:r>
            <a:r>
              <a:rPr lang="en-US" sz="1800" dirty="0"/>
              <a:t>:</a:t>
            </a:r>
            <a:br>
              <a:rPr lang="en-US" sz="1800" dirty="0"/>
            </a:br>
            <a:r>
              <a:rPr lang="en" sz="1800" b="1" dirty="0">
                <a:latin typeface="Consolas" panose="020B0609020204030204" pitchFamily="49" charset="0"/>
              </a:rPr>
              <a:t>services.AddSingleton&lt;Storage&gt;(); </a:t>
            </a:r>
          </a:p>
          <a:p>
            <a:r>
              <a:rPr lang="ru-RU" sz="1800" dirty="0"/>
              <a:t>Т.е. будет создан один экземпляр объекта, а ссылка на него будет передана зависимым классам через параметр конструктора.</a:t>
            </a:r>
            <a:endParaRPr lang="en-US" sz="1800" dirty="0"/>
          </a:p>
          <a:p>
            <a:pPr lvl="0"/>
            <a:r>
              <a:rPr lang="ru-RU" sz="1800" dirty="0"/>
              <a:t>Для этого в контроллерах необходимо внедрить данную зависимость через конструктор (полностью убрав использование старой версии хранилища).</a:t>
            </a:r>
          </a:p>
          <a:p>
            <a:pPr lvl="0"/>
            <a:endParaRPr lang="en-US" sz="1800" dirty="0"/>
          </a:p>
          <a:p>
            <a:pPr lvl="0"/>
            <a:r>
              <a:rPr lang="en" sz="1800" b="1" dirty="0">
                <a:latin typeface="Consolas" panose="020B0609020204030204" pitchFamily="49" charset="0"/>
                <a:cs typeface="Consolas" panose="020B0609020204030204" pitchFamily="49" charset="0"/>
              </a:rPr>
              <a:t>public class </a:t>
            </a:r>
            <a:r>
              <a:rPr lang="en" sz="1800" dirty="0">
                <a:latin typeface="Consolas" panose="020B0609020204030204" pitchFamily="49" charset="0"/>
                <a:cs typeface="Consolas" panose="020B0609020204030204" pitchFamily="49" charset="0"/>
              </a:rPr>
              <a:t>UserController : Controller</a:t>
            </a:r>
            <a:r>
              <a:rPr lang="ru-RU" sz="1800" dirty="0"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r>
              <a:rPr lang="en" sz="1800" dirty="0">
                <a:latin typeface="Consolas" panose="020B0609020204030204" pitchFamily="49" charset="0"/>
                <a:cs typeface="Consolas" panose="020B0609020204030204" pitchFamily="49" charset="0"/>
              </a:rPr>
              <a:t>{</a:t>
            </a:r>
            <a:br>
              <a:rPr lang="en" sz="1800" dirty="0">
                <a:latin typeface="Consolas" panose="020B0609020204030204" pitchFamily="49" charset="0"/>
                <a:cs typeface="Consolas" panose="020B0609020204030204" pitchFamily="49" charset="0"/>
              </a:rPr>
            </a:br>
            <a:r>
              <a:rPr lang="en" sz="1800" dirty="0">
                <a:latin typeface="Consolas" panose="020B0609020204030204" pitchFamily="49" charset="0"/>
                <a:cs typeface="Consolas" panose="020B0609020204030204" pitchFamily="49" charset="0"/>
              </a:rPr>
              <a:t>    </a:t>
            </a:r>
            <a:r>
              <a:rPr lang="en" sz="1800" b="1" dirty="0">
                <a:latin typeface="Consolas" panose="020B0609020204030204" pitchFamily="49" charset="0"/>
                <a:cs typeface="Consolas" panose="020B0609020204030204" pitchFamily="49" charset="0"/>
              </a:rPr>
              <a:t>private </a:t>
            </a:r>
            <a:r>
              <a:rPr lang="en" sz="1800" dirty="0">
                <a:latin typeface="Consolas" panose="020B0609020204030204" pitchFamily="49" charset="0"/>
                <a:cs typeface="Consolas" panose="020B0609020204030204" pitchFamily="49" charset="0"/>
              </a:rPr>
              <a:t>Storage </a:t>
            </a:r>
            <a:r>
              <a:rPr lang="en" sz="1800" b="1" dirty="0">
                <a:latin typeface="Consolas" panose="020B0609020204030204" pitchFamily="49" charset="0"/>
                <a:cs typeface="Consolas" panose="020B0609020204030204" pitchFamily="49" charset="0"/>
              </a:rPr>
              <a:t>_storage</a:t>
            </a:r>
            <a:r>
              <a:rPr lang="en" sz="1800" dirty="0">
                <a:latin typeface="Consolas" panose="020B0609020204030204" pitchFamily="49" charset="0"/>
                <a:cs typeface="Consolas" panose="020B0609020204030204" pitchFamily="49" charset="0"/>
              </a:rPr>
              <a:t>;</a:t>
            </a:r>
            <a:br>
              <a:rPr lang="en" sz="1800" dirty="0">
                <a:latin typeface="Consolas" panose="020B0609020204030204" pitchFamily="49" charset="0"/>
                <a:cs typeface="Consolas" panose="020B0609020204030204" pitchFamily="49" charset="0"/>
              </a:rPr>
            </a:br>
            <a:r>
              <a:rPr lang="en" sz="1800" dirty="0">
                <a:latin typeface="Consolas" panose="020B0609020204030204" pitchFamily="49" charset="0"/>
                <a:cs typeface="Consolas" panose="020B0609020204030204" pitchFamily="49" charset="0"/>
              </a:rPr>
              <a:t>    </a:t>
            </a:r>
            <a:br>
              <a:rPr lang="en" sz="1800" dirty="0">
                <a:latin typeface="Consolas" panose="020B0609020204030204" pitchFamily="49" charset="0"/>
                <a:cs typeface="Consolas" panose="020B0609020204030204" pitchFamily="49" charset="0"/>
              </a:rPr>
            </a:br>
            <a:r>
              <a:rPr lang="en" sz="1800" dirty="0">
                <a:latin typeface="Consolas" panose="020B0609020204030204" pitchFamily="49" charset="0"/>
                <a:cs typeface="Consolas" panose="020B0609020204030204" pitchFamily="49" charset="0"/>
              </a:rPr>
              <a:t>    </a:t>
            </a:r>
            <a:r>
              <a:rPr lang="en" sz="1800" b="1" dirty="0">
                <a:latin typeface="Consolas" panose="020B0609020204030204" pitchFamily="49" charset="0"/>
                <a:cs typeface="Consolas" panose="020B0609020204030204" pitchFamily="49" charset="0"/>
              </a:rPr>
              <a:t>public </a:t>
            </a:r>
            <a:r>
              <a:rPr lang="en" sz="1800" dirty="0">
                <a:latin typeface="Consolas" panose="020B0609020204030204" pitchFamily="49" charset="0"/>
                <a:cs typeface="Consolas" panose="020B0609020204030204" pitchFamily="49" charset="0"/>
              </a:rPr>
              <a:t>UserController(Storage storage) {</a:t>
            </a:r>
            <a:br>
              <a:rPr lang="en" sz="1800" dirty="0">
                <a:latin typeface="Consolas" panose="020B0609020204030204" pitchFamily="49" charset="0"/>
                <a:cs typeface="Consolas" panose="020B0609020204030204" pitchFamily="49" charset="0"/>
              </a:rPr>
            </a:br>
            <a:r>
              <a:rPr lang="en" sz="1800" dirty="0">
                <a:latin typeface="Consolas" panose="020B0609020204030204" pitchFamily="49" charset="0"/>
                <a:cs typeface="Consolas" panose="020B0609020204030204" pitchFamily="49" charset="0"/>
              </a:rPr>
              <a:t>        </a:t>
            </a:r>
            <a:r>
              <a:rPr lang="en" sz="1800" b="1" dirty="0">
                <a:latin typeface="Consolas" panose="020B0609020204030204" pitchFamily="49" charset="0"/>
                <a:cs typeface="Consolas" panose="020B0609020204030204" pitchFamily="49" charset="0"/>
              </a:rPr>
              <a:t>_storage </a:t>
            </a:r>
            <a:r>
              <a:rPr lang="en" sz="1800" dirty="0">
                <a:latin typeface="Consolas" panose="020B0609020204030204" pitchFamily="49" charset="0"/>
                <a:cs typeface="Consolas" panose="020B0609020204030204" pitchFamily="49" charset="0"/>
              </a:rPr>
              <a:t>= storage;</a:t>
            </a:r>
            <a:br>
              <a:rPr lang="en" sz="1800" dirty="0">
                <a:latin typeface="Consolas" panose="020B0609020204030204" pitchFamily="49" charset="0"/>
                <a:cs typeface="Consolas" panose="020B0609020204030204" pitchFamily="49" charset="0"/>
              </a:rPr>
            </a:br>
            <a:r>
              <a:rPr lang="en" sz="1800" dirty="0">
                <a:latin typeface="Consolas" panose="020B0609020204030204" pitchFamily="49" charset="0"/>
                <a:cs typeface="Consolas" panose="020B0609020204030204" pitchFamily="49" charset="0"/>
              </a:rPr>
              <a:t>    }</a:t>
            </a:r>
            <a:br>
              <a:rPr lang="ru-RU" sz="1800" dirty="0">
                <a:latin typeface="Consolas" panose="020B0609020204030204" pitchFamily="49" charset="0"/>
                <a:cs typeface="Consolas" panose="020B0609020204030204" pitchFamily="49" charset="0"/>
              </a:rPr>
            </a:br>
            <a:r>
              <a:rPr lang="en-US" sz="1800" dirty="0">
                <a:latin typeface="Consolas" panose="020B0609020204030204" pitchFamily="49" charset="0"/>
                <a:cs typeface="Consolas" panose="020B0609020204030204" pitchFamily="49" charset="0"/>
              </a:rPr>
              <a:t>}</a:t>
            </a: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45504196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B9DD9AA-4BCF-1445-9AB1-46A8C729DF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Задача 4.</a:t>
            </a:r>
            <a:r>
              <a:rPr lang="en-US" dirty="0"/>
              <a:t> Dependency Injection (DI)</a:t>
            </a:r>
            <a:endParaRPr lang="ru-RU" dirty="0"/>
          </a:p>
        </p:txBody>
      </p: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7789646F-CDBF-4648-8E16-41FBFDEB7FB1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00000000-1234-1234-1234-123412341234}" type="slidenum">
              <a:rPr lang="en-US" smtClean="0"/>
              <a:pPr/>
              <a:t>16</a:t>
            </a:fld>
            <a:endParaRPr lang="en-US"/>
          </a:p>
        </p:txBody>
      </p:sp>
      <p:sp>
        <p:nvSpPr>
          <p:cNvPr id="6" name="Google Shape;3189;p16">
            <a:extLst>
              <a:ext uri="{FF2B5EF4-FFF2-40B4-BE49-F238E27FC236}">
                <a16:creationId xmlns:a16="http://schemas.microsoft.com/office/drawing/2014/main" id="{CE8B8D08-5E7C-C84D-8575-679DDC0D7F0F}"/>
              </a:ext>
            </a:extLst>
          </p:cNvPr>
          <p:cNvSpPr txBox="1"/>
          <p:nvPr/>
        </p:nvSpPr>
        <p:spPr>
          <a:xfrm>
            <a:off x="238124" y="1423726"/>
            <a:ext cx="11715750" cy="2308284"/>
          </a:xfrm>
          <a:prstGeom prst="rect">
            <a:avLst/>
          </a:prstGeom>
          <a:noFill/>
          <a:ln w="9525" cap="flat" cmpd="sng">
            <a:solidFill>
              <a:srgbClr val="0070C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/>
            <a:r>
              <a:rPr lang="ru-RU" sz="1800" dirty="0"/>
              <a:t>Настало время добавить в </a:t>
            </a:r>
            <a:r>
              <a:rPr lang="en-US" sz="1800" dirty="0" err="1"/>
              <a:t>MessageController</a:t>
            </a:r>
            <a:r>
              <a:rPr lang="en-US" sz="1800" dirty="0"/>
              <a:t> </a:t>
            </a:r>
            <a:r>
              <a:rPr lang="ru-RU" sz="1800" dirty="0"/>
              <a:t>проверку на существование пользователей, которые отправляют сообщения.</a:t>
            </a:r>
            <a:br>
              <a:rPr lang="ru-RU" sz="1800" dirty="0"/>
            </a:br>
            <a:br>
              <a:rPr lang="ru-RU" sz="1800" dirty="0"/>
            </a:br>
            <a:r>
              <a:rPr lang="ru-RU" sz="1800" dirty="0"/>
              <a:t>В методе </a:t>
            </a:r>
            <a:r>
              <a:rPr lang="en" sz="1800" b="1" dirty="0" err="1"/>
              <a:t>SendMessage</a:t>
            </a:r>
            <a:r>
              <a:rPr lang="ru-RU" sz="1800" dirty="0"/>
              <a:t> просто добавьте еще одну проверку на наличие сообщенного </a:t>
            </a:r>
            <a:r>
              <a:rPr lang="en-US" sz="1800" b="1" dirty="0"/>
              <a:t>Id</a:t>
            </a:r>
            <a:r>
              <a:rPr lang="ru-RU" sz="1800" dirty="0"/>
              <a:t> в </a:t>
            </a:r>
            <a:r>
              <a:rPr lang="en-US" sz="1800" dirty="0"/>
              <a:t>_</a:t>
            </a:r>
            <a:r>
              <a:rPr lang="en-US" sz="1800" dirty="0" err="1"/>
              <a:t>storage.Users</a:t>
            </a:r>
            <a:r>
              <a:rPr lang="en-US" sz="1800" dirty="0"/>
              <a:t>. </a:t>
            </a:r>
            <a:r>
              <a:rPr lang="ru-RU" sz="1800" dirty="0"/>
              <a:t>В случае отсутствия хотя бы одного из идентификаторов – отправляем объект сообщения об ошибке, </a:t>
            </a:r>
            <a:r>
              <a:rPr lang="en-US" sz="1800" dirty="0"/>
              <a:t>“</a:t>
            </a:r>
            <a:r>
              <a:rPr lang="ru-RU" sz="1800" dirty="0"/>
              <a:t>завернутый</a:t>
            </a:r>
            <a:r>
              <a:rPr lang="en-US" sz="1800" dirty="0"/>
              <a:t>”</a:t>
            </a:r>
            <a:r>
              <a:rPr lang="ru-RU" sz="1800" dirty="0"/>
              <a:t> в </a:t>
            </a:r>
            <a:r>
              <a:rPr lang="en-US" sz="1800" dirty="0" err="1"/>
              <a:t>NotFound</a:t>
            </a:r>
            <a:r>
              <a:rPr lang="en-US" sz="1800" dirty="0"/>
              <a:t>.</a:t>
            </a:r>
            <a:br>
              <a:rPr lang="en" sz="1800" dirty="0"/>
            </a:br>
            <a:br>
              <a:rPr lang="en-US" sz="1800" dirty="0"/>
            </a:br>
            <a:endParaRPr lang="en-US" sz="1800" dirty="0"/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493F39B4-330B-E64A-A675-A11E346EFE1C}"/>
              </a:ext>
            </a:extLst>
          </p:cNvPr>
          <p:cNvSpPr/>
          <p:nvPr/>
        </p:nvSpPr>
        <p:spPr>
          <a:xfrm>
            <a:off x="1145381" y="4098871"/>
            <a:ext cx="9901237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" sz="1800" b="1" dirty="0">
                <a:solidFill>
                  <a:srgbClr val="000080"/>
                </a:solidFill>
              </a:rPr>
              <a:t>if</a:t>
            </a:r>
            <a:r>
              <a:rPr lang="en" sz="1800" dirty="0"/>
              <a:t>( !</a:t>
            </a:r>
            <a:r>
              <a:rPr lang="en" sz="1800" b="1" dirty="0">
                <a:solidFill>
                  <a:srgbClr val="660E7A"/>
                </a:solidFill>
              </a:rPr>
              <a:t>_storage</a:t>
            </a:r>
            <a:r>
              <a:rPr lang="en" sz="1800" dirty="0"/>
              <a:t>.</a:t>
            </a:r>
            <a:r>
              <a:rPr lang="en" sz="1800" b="1" dirty="0">
                <a:solidFill>
                  <a:srgbClr val="660E7A"/>
                </a:solidFill>
              </a:rPr>
              <a:t>Users</a:t>
            </a:r>
            <a:r>
              <a:rPr lang="en" sz="1800" dirty="0"/>
              <a:t>.Exists(x =&gt; x.</a:t>
            </a:r>
            <a:r>
              <a:rPr lang="en" sz="1800" b="1" dirty="0">
                <a:solidFill>
                  <a:srgbClr val="660E7A"/>
                </a:solidFill>
              </a:rPr>
              <a:t>Id </a:t>
            </a:r>
            <a:r>
              <a:rPr lang="en" sz="1800" dirty="0"/>
              <a:t>== req.</a:t>
            </a:r>
            <a:r>
              <a:rPr lang="en" sz="1800" b="1" dirty="0">
                <a:solidFill>
                  <a:srgbClr val="660E7A"/>
                </a:solidFill>
              </a:rPr>
              <a:t>SenderId</a:t>
            </a:r>
            <a:r>
              <a:rPr lang="en" sz="1800" dirty="0"/>
              <a:t>))</a:t>
            </a:r>
            <a:br>
              <a:rPr lang="en" sz="1800" dirty="0"/>
            </a:br>
            <a:r>
              <a:rPr lang="en" sz="1800" dirty="0"/>
              <a:t>{</a:t>
            </a:r>
            <a:br>
              <a:rPr lang="en" sz="1800" dirty="0"/>
            </a:br>
            <a:r>
              <a:rPr lang="en" sz="1800" dirty="0"/>
              <a:t>    </a:t>
            </a:r>
            <a:r>
              <a:rPr lang="en" sz="1800" b="1" dirty="0">
                <a:solidFill>
                  <a:srgbClr val="000080"/>
                </a:solidFill>
              </a:rPr>
              <a:t>return </a:t>
            </a:r>
            <a:r>
              <a:rPr lang="en" sz="1800" dirty="0"/>
              <a:t>NotFound(</a:t>
            </a:r>
            <a:r>
              <a:rPr lang="en" sz="1800" b="1" dirty="0">
                <a:solidFill>
                  <a:srgbClr val="000080"/>
                </a:solidFill>
              </a:rPr>
              <a:t>new </a:t>
            </a:r>
            <a:br>
              <a:rPr lang="en" sz="1800" b="1" dirty="0">
                <a:solidFill>
                  <a:srgbClr val="000080"/>
                </a:solidFill>
              </a:rPr>
            </a:br>
            <a:r>
              <a:rPr lang="en" sz="1800" b="1" dirty="0">
                <a:solidFill>
                  <a:srgbClr val="000080"/>
                </a:solidFill>
              </a:rPr>
              <a:t>    </a:t>
            </a:r>
            <a:r>
              <a:rPr lang="en" sz="1800" dirty="0"/>
              <a:t>{</a:t>
            </a:r>
            <a:br>
              <a:rPr lang="en" sz="1800" dirty="0"/>
            </a:br>
            <a:r>
              <a:rPr lang="en" sz="1800" dirty="0"/>
              <a:t>        </a:t>
            </a:r>
            <a:r>
              <a:rPr lang="en" sz="1800" b="1" dirty="0">
                <a:solidFill>
                  <a:srgbClr val="660E7A"/>
                </a:solidFill>
              </a:rPr>
              <a:t>Message </a:t>
            </a:r>
            <a:r>
              <a:rPr lang="en" sz="1800" dirty="0"/>
              <a:t>= </a:t>
            </a:r>
            <a:r>
              <a:rPr lang="en" sz="1800" b="1" dirty="0">
                <a:solidFill>
                  <a:srgbClr val="008000"/>
                </a:solidFill>
              </a:rPr>
              <a:t>$"</a:t>
            </a:r>
            <a:r>
              <a:rPr lang="ru-RU" sz="1800" b="1" dirty="0">
                <a:solidFill>
                  <a:srgbClr val="008000"/>
                </a:solidFill>
              </a:rPr>
              <a:t>Пользователь-получатель </a:t>
            </a:r>
            <a:r>
              <a:rPr lang="en" sz="1800" b="1" dirty="0" err="1">
                <a:solidFill>
                  <a:srgbClr val="008000"/>
                </a:solidFill>
              </a:rPr>
              <a:t>senderId</a:t>
            </a:r>
            <a:r>
              <a:rPr lang="en" sz="1800" b="1" dirty="0">
                <a:solidFill>
                  <a:srgbClr val="008000"/>
                </a:solidFill>
              </a:rPr>
              <a:t> = {</a:t>
            </a:r>
            <a:r>
              <a:rPr lang="en" sz="1800" dirty="0" err="1"/>
              <a:t>req.</a:t>
            </a:r>
            <a:r>
              <a:rPr lang="en" sz="1800" b="1" dirty="0" err="1">
                <a:solidFill>
                  <a:srgbClr val="660E7A"/>
                </a:solidFill>
              </a:rPr>
              <a:t>SenderId</a:t>
            </a:r>
            <a:r>
              <a:rPr lang="en" sz="1800" b="1" dirty="0">
                <a:solidFill>
                  <a:srgbClr val="008000"/>
                </a:solidFill>
              </a:rPr>
              <a:t>} </a:t>
            </a:r>
            <a:r>
              <a:rPr lang="ru-RU" sz="1800" b="1" dirty="0">
                <a:solidFill>
                  <a:srgbClr val="008000"/>
                </a:solidFill>
              </a:rPr>
              <a:t>не найден"</a:t>
            </a:r>
            <a:br>
              <a:rPr lang="ru-RU" sz="1800" b="1" dirty="0">
                <a:solidFill>
                  <a:srgbClr val="008000"/>
                </a:solidFill>
              </a:rPr>
            </a:br>
            <a:r>
              <a:rPr lang="ru-RU" sz="1800" b="1" dirty="0">
                <a:solidFill>
                  <a:srgbClr val="008000"/>
                </a:solidFill>
              </a:rPr>
              <a:t>    </a:t>
            </a:r>
            <a:r>
              <a:rPr lang="ru-RU" sz="1800" dirty="0"/>
              <a:t>});</a:t>
            </a:r>
            <a:br>
              <a:rPr lang="ru-RU" sz="1800" dirty="0"/>
            </a:br>
            <a:r>
              <a:rPr lang="ru-RU" sz="1800" dirty="0"/>
              <a:t>}</a:t>
            </a:r>
          </a:p>
        </p:txBody>
      </p:sp>
    </p:spTree>
    <p:extLst>
      <p:ext uri="{BB962C8B-B14F-4D97-AF65-F5344CB8AC3E}">
        <p14:creationId xmlns:p14="http://schemas.microsoft.com/office/powerpoint/2010/main" val="256940918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B9DD9AA-4BCF-1445-9AB1-46A8C729DF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Задача </a:t>
            </a:r>
            <a:r>
              <a:rPr lang="en-US" dirty="0"/>
              <a:t>5</a:t>
            </a:r>
            <a:r>
              <a:rPr lang="ru-RU" dirty="0"/>
              <a:t>.</a:t>
            </a:r>
            <a:r>
              <a:rPr lang="en-US" dirty="0"/>
              <a:t> Bootstrap Carousel</a:t>
            </a:r>
            <a:endParaRPr lang="ru-RU" dirty="0"/>
          </a:p>
        </p:txBody>
      </p: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7789646F-CDBF-4648-8E16-41FBFDEB7FB1}"/>
              </a:ext>
            </a:extLst>
          </p:cNvPr>
          <p:cNvSpPr>
            <a:spLocks noGrp="1"/>
          </p:cNvSpPr>
          <p:nvPr>
            <p:ph type="sldNum" idx="12"/>
          </p:nvPr>
        </p:nvSpPr>
        <p:spPr>
          <a:xfrm>
            <a:off x="8737600" y="6378395"/>
            <a:ext cx="2844800" cy="476400"/>
          </a:xfrm>
        </p:spPr>
        <p:txBody>
          <a:bodyPr/>
          <a:lstStyle/>
          <a:p>
            <a:fld id="{00000000-1234-1234-1234-123412341234}" type="slidenum">
              <a:rPr lang="en-US" smtClean="0"/>
              <a:pPr/>
              <a:t>17</a:t>
            </a:fld>
            <a:endParaRPr lang="en-US"/>
          </a:p>
        </p:txBody>
      </p:sp>
      <p:sp>
        <p:nvSpPr>
          <p:cNvPr id="6" name="Google Shape;3189;p16">
            <a:extLst>
              <a:ext uri="{FF2B5EF4-FFF2-40B4-BE49-F238E27FC236}">
                <a16:creationId xmlns:a16="http://schemas.microsoft.com/office/drawing/2014/main" id="{CE8B8D08-5E7C-C84D-8575-679DDC0D7F0F}"/>
              </a:ext>
            </a:extLst>
          </p:cNvPr>
          <p:cNvSpPr txBox="1"/>
          <p:nvPr/>
        </p:nvSpPr>
        <p:spPr>
          <a:xfrm>
            <a:off x="285749" y="1255708"/>
            <a:ext cx="11744325" cy="923289"/>
          </a:xfrm>
          <a:prstGeom prst="rect">
            <a:avLst/>
          </a:prstGeom>
          <a:noFill/>
          <a:ln w="9525" cap="flat" cmpd="sng">
            <a:solidFill>
              <a:srgbClr val="0070C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/>
            <a:r>
              <a:rPr lang="ru-RU" sz="1800" dirty="0"/>
              <a:t>На прошлом занятии решалась задача со списком товаров – добавьте в текущий проект список товаров из </a:t>
            </a:r>
            <a:r>
              <a:rPr lang="en-US" sz="1800" dirty="0"/>
              <a:t>JSON-</a:t>
            </a:r>
            <a:r>
              <a:rPr lang="ru-RU" sz="1800" dirty="0"/>
              <a:t>файла и создайте карусель на главной странице</a:t>
            </a:r>
            <a:r>
              <a:rPr lang="en-US" sz="1800" dirty="0"/>
              <a:t> (https://getbootstrap.com/docs/4.6/components/carousel/):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4AAE824-B49D-4007-B56C-E720CFA56A56}"/>
              </a:ext>
            </a:extLst>
          </p:cNvPr>
          <p:cNvSpPr txBox="1"/>
          <p:nvPr/>
        </p:nvSpPr>
        <p:spPr>
          <a:xfrm>
            <a:off x="285749" y="2241352"/>
            <a:ext cx="11744325" cy="4185761"/>
          </a:xfrm>
          <a:prstGeom prst="rect">
            <a:avLst/>
          </a:prstGeom>
          <a:solidFill>
            <a:schemeClr val="bg1"/>
          </a:solidFill>
          <a:ln>
            <a:solidFill>
              <a:schemeClr val="accent2"/>
            </a:solidFill>
          </a:ln>
        </p:spPr>
        <p:txBody>
          <a:bodyPr wrap="square">
            <a:spAutoFit/>
          </a:bodyPr>
          <a:lstStyle/>
          <a:p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&lt;</a:t>
            </a:r>
            <a:r>
              <a:rPr lang="en-US" dirty="0">
                <a:solidFill>
                  <a:srgbClr val="800000"/>
                </a:solidFill>
                <a:latin typeface="Consolas" panose="020B0609020204030204" pitchFamily="49" charset="0"/>
              </a:rPr>
              <a:t>div</a:t>
            </a:r>
            <a:r>
              <a:rPr lang="en-US" dirty="0">
                <a:latin typeface="Consolas" panose="020B0609020204030204" pitchFamily="49" charset="0"/>
              </a:rPr>
              <a:t> </a:t>
            </a:r>
            <a:r>
              <a:rPr lang="en-US" dirty="0">
                <a:solidFill>
                  <a:srgbClr val="FF0000"/>
                </a:solidFill>
                <a:latin typeface="Consolas" panose="020B0609020204030204" pitchFamily="49" charset="0"/>
              </a:rPr>
              <a:t>id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="</a:t>
            </a:r>
            <a:r>
              <a:rPr lang="en-US" dirty="0" err="1">
                <a:solidFill>
                  <a:srgbClr val="0000FF"/>
                </a:solidFill>
                <a:latin typeface="Consolas" panose="020B0609020204030204" pitchFamily="49" charset="0"/>
              </a:rPr>
              <a:t>carouselExampleControls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"</a:t>
            </a:r>
            <a:r>
              <a:rPr lang="en-US" dirty="0">
                <a:latin typeface="Consolas" panose="020B0609020204030204" pitchFamily="49" charset="0"/>
              </a:rPr>
              <a:t> </a:t>
            </a:r>
            <a:r>
              <a:rPr lang="en-US" dirty="0">
                <a:solidFill>
                  <a:srgbClr val="FF0000"/>
                </a:solidFill>
                <a:latin typeface="Consolas" panose="020B0609020204030204" pitchFamily="49" charset="0"/>
              </a:rPr>
              <a:t>class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="carousel slide"</a:t>
            </a:r>
            <a:r>
              <a:rPr lang="en-US" dirty="0">
                <a:latin typeface="Consolas" panose="020B0609020204030204" pitchFamily="49" charset="0"/>
              </a:rPr>
              <a:t> </a:t>
            </a:r>
            <a:r>
              <a:rPr lang="en-US" dirty="0">
                <a:solidFill>
                  <a:srgbClr val="FF0000"/>
                </a:solidFill>
                <a:latin typeface="Consolas" panose="020B0609020204030204" pitchFamily="49" charset="0"/>
              </a:rPr>
              <a:t>data-ride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="carousel"&gt;</a:t>
            </a:r>
            <a:endParaRPr lang="en-US" dirty="0">
              <a:latin typeface="Consolas" panose="020B0609020204030204" pitchFamily="49" charset="0"/>
            </a:endParaRPr>
          </a:p>
          <a:p>
            <a:r>
              <a:rPr lang="en-US" dirty="0">
                <a:latin typeface="Consolas" panose="020B0609020204030204" pitchFamily="49" charset="0"/>
              </a:rPr>
              <a:t>   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&lt;</a:t>
            </a:r>
            <a:r>
              <a:rPr lang="en-US" dirty="0">
                <a:solidFill>
                  <a:srgbClr val="800000"/>
                </a:solidFill>
                <a:latin typeface="Consolas" panose="020B0609020204030204" pitchFamily="49" charset="0"/>
              </a:rPr>
              <a:t>div</a:t>
            </a:r>
            <a:r>
              <a:rPr lang="en-US" dirty="0">
                <a:latin typeface="Consolas" panose="020B0609020204030204" pitchFamily="49" charset="0"/>
              </a:rPr>
              <a:t> </a:t>
            </a:r>
            <a:r>
              <a:rPr lang="en-US" dirty="0">
                <a:solidFill>
                  <a:srgbClr val="FF0000"/>
                </a:solidFill>
                <a:latin typeface="Consolas" panose="020B0609020204030204" pitchFamily="49" charset="0"/>
              </a:rPr>
              <a:t>class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="carousel-inner"&gt;</a:t>
            </a:r>
            <a:endParaRPr lang="en-US" dirty="0">
              <a:latin typeface="Consolas" panose="020B0609020204030204" pitchFamily="49" charset="0"/>
            </a:endParaRPr>
          </a:p>
          <a:p>
            <a:r>
              <a:rPr lang="en-US" dirty="0">
                <a:latin typeface="Consolas" panose="020B0609020204030204" pitchFamily="49" charset="0"/>
              </a:rPr>
              <a:t>    </a:t>
            </a:r>
            <a:r>
              <a:rPr lang="en-US" dirty="0">
                <a:highlight>
                  <a:srgbClr val="FFFF00"/>
                </a:highlight>
                <a:latin typeface="Consolas" panose="020B0609020204030204" pitchFamily="49" charset="0"/>
              </a:rPr>
              <a:t>@</a:t>
            </a:r>
            <a:r>
              <a:rPr lang="en-US" dirty="0">
                <a:solidFill>
                  <a:srgbClr val="0000FF"/>
                </a:solidFill>
                <a:highlight>
                  <a:srgbClr val="FFFF00"/>
                </a:highlight>
                <a:latin typeface="Consolas" panose="020B0609020204030204" pitchFamily="49" charset="0"/>
              </a:rPr>
              <a:t>foreach</a:t>
            </a:r>
            <a:r>
              <a:rPr lang="en-US" dirty="0">
                <a:highlight>
                  <a:srgbClr val="FFFF00"/>
                </a:highlight>
                <a:latin typeface="Consolas" panose="020B0609020204030204" pitchFamily="49" charset="0"/>
              </a:rPr>
              <a:t> (var product </a:t>
            </a:r>
            <a:r>
              <a:rPr lang="en-US" dirty="0">
                <a:solidFill>
                  <a:srgbClr val="0000FF"/>
                </a:solidFill>
                <a:highlight>
                  <a:srgbClr val="FFFF00"/>
                </a:highlight>
                <a:latin typeface="Consolas" panose="020B0609020204030204" pitchFamily="49" charset="0"/>
              </a:rPr>
              <a:t>in</a:t>
            </a:r>
            <a:r>
              <a:rPr lang="en-US" dirty="0">
                <a:highlight>
                  <a:srgbClr val="FFFF00"/>
                </a:highlight>
                <a:latin typeface="Consolas" panose="020B0609020204030204" pitchFamily="49" charset="0"/>
              </a:rPr>
              <a:t> Model)</a:t>
            </a:r>
          </a:p>
          <a:p>
            <a:r>
              <a:rPr lang="ru-RU" dirty="0">
                <a:highlight>
                  <a:srgbClr val="FFFF00"/>
                </a:highlight>
                <a:latin typeface="Consolas" panose="020B0609020204030204" pitchFamily="49" charset="0"/>
              </a:rPr>
              <a:t>    {</a:t>
            </a:r>
          </a:p>
          <a:p>
            <a:r>
              <a:rPr lang="en-US" dirty="0">
                <a:highlight>
                  <a:srgbClr val="FFFF00"/>
                </a:highlight>
                <a:latin typeface="Consolas" panose="020B0609020204030204" pitchFamily="49" charset="0"/>
              </a:rPr>
              <a:t>        </a:t>
            </a:r>
            <a:r>
              <a:rPr lang="en-US" dirty="0">
                <a:solidFill>
                  <a:srgbClr val="0000FF"/>
                </a:solidFill>
                <a:highlight>
                  <a:srgbClr val="FFFF00"/>
                </a:highlight>
                <a:latin typeface="Consolas" panose="020B0609020204030204" pitchFamily="49" charset="0"/>
              </a:rPr>
              <a:t>&lt;</a:t>
            </a:r>
            <a:r>
              <a:rPr lang="en-US" dirty="0">
                <a:solidFill>
                  <a:srgbClr val="800000"/>
                </a:solidFill>
                <a:highlight>
                  <a:srgbClr val="FFFF00"/>
                </a:highlight>
                <a:latin typeface="Consolas" panose="020B0609020204030204" pitchFamily="49" charset="0"/>
              </a:rPr>
              <a:t>div</a:t>
            </a:r>
            <a:r>
              <a:rPr lang="en-US" dirty="0">
                <a:highlight>
                  <a:srgbClr val="FFFF00"/>
                </a:highlight>
                <a:latin typeface="Consolas" panose="020B0609020204030204" pitchFamily="49" charset="0"/>
              </a:rPr>
              <a:t> </a:t>
            </a:r>
            <a:r>
              <a:rPr lang="en-US" dirty="0">
                <a:solidFill>
                  <a:srgbClr val="FF0000"/>
                </a:solidFill>
                <a:highlight>
                  <a:srgbClr val="FFFF00"/>
                </a:highlight>
                <a:latin typeface="Consolas" panose="020B0609020204030204" pitchFamily="49" charset="0"/>
              </a:rPr>
              <a:t>class</a:t>
            </a:r>
            <a:r>
              <a:rPr lang="en-US" dirty="0">
                <a:solidFill>
                  <a:srgbClr val="0000FF"/>
                </a:solidFill>
                <a:highlight>
                  <a:srgbClr val="FFFF00"/>
                </a:highlight>
                <a:latin typeface="Consolas" panose="020B0609020204030204" pitchFamily="49" charset="0"/>
              </a:rPr>
              <a:t>="carousel-item </a:t>
            </a:r>
            <a:r>
              <a:rPr lang="en-US" dirty="0">
                <a:highlight>
                  <a:srgbClr val="FFFF00"/>
                </a:highlight>
                <a:latin typeface="Consolas" panose="020B0609020204030204" pitchFamily="49" charset="0"/>
              </a:rPr>
              <a:t>@(isFirst ? </a:t>
            </a:r>
            <a:r>
              <a:rPr lang="en-US" dirty="0">
                <a:solidFill>
                  <a:srgbClr val="A31515"/>
                </a:solidFill>
                <a:highlight>
                  <a:srgbClr val="FFFF00"/>
                </a:highlight>
                <a:latin typeface="Consolas" panose="020B0609020204030204" pitchFamily="49" charset="0"/>
              </a:rPr>
              <a:t>"active"</a:t>
            </a:r>
            <a:r>
              <a:rPr lang="en-US" dirty="0">
                <a:highlight>
                  <a:srgbClr val="FFFF00"/>
                </a:highlight>
                <a:latin typeface="Consolas" panose="020B0609020204030204" pitchFamily="49" charset="0"/>
              </a:rPr>
              <a:t> : </a:t>
            </a:r>
            <a:r>
              <a:rPr lang="en-US" dirty="0">
                <a:solidFill>
                  <a:srgbClr val="A31515"/>
                </a:solidFill>
                <a:highlight>
                  <a:srgbClr val="FFFF00"/>
                </a:highlight>
                <a:latin typeface="Consolas" panose="020B0609020204030204" pitchFamily="49" charset="0"/>
              </a:rPr>
              <a:t>""</a:t>
            </a:r>
            <a:r>
              <a:rPr lang="en-US" dirty="0">
                <a:highlight>
                  <a:srgbClr val="FFFF00"/>
                </a:highlight>
                <a:latin typeface="Consolas" panose="020B0609020204030204" pitchFamily="49" charset="0"/>
              </a:rPr>
              <a:t>)</a:t>
            </a:r>
            <a:r>
              <a:rPr lang="en-US" dirty="0">
                <a:solidFill>
                  <a:srgbClr val="0000FF"/>
                </a:solidFill>
                <a:highlight>
                  <a:srgbClr val="FFFF00"/>
                </a:highlight>
                <a:latin typeface="Consolas" panose="020B0609020204030204" pitchFamily="49" charset="0"/>
              </a:rPr>
              <a:t>"&gt;</a:t>
            </a:r>
            <a:endParaRPr lang="en-US" dirty="0">
              <a:highlight>
                <a:srgbClr val="FFFF00"/>
              </a:highlight>
              <a:latin typeface="Consolas" panose="020B0609020204030204" pitchFamily="49" charset="0"/>
            </a:endParaRPr>
          </a:p>
          <a:p>
            <a:r>
              <a:rPr lang="en-US" dirty="0">
                <a:highlight>
                  <a:srgbClr val="FFFF00"/>
                </a:highlight>
                <a:latin typeface="Consolas" panose="020B0609020204030204" pitchFamily="49" charset="0"/>
              </a:rPr>
              <a:t>            </a:t>
            </a:r>
            <a:r>
              <a:rPr lang="en-US" dirty="0">
                <a:solidFill>
                  <a:srgbClr val="0000FF"/>
                </a:solidFill>
                <a:highlight>
                  <a:srgbClr val="FFFF00"/>
                </a:highlight>
                <a:latin typeface="Consolas" panose="020B0609020204030204" pitchFamily="49" charset="0"/>
              </a:rPr>
              <a:t>&lt;</a:t>
            </a:r>
            <a:r>
              <a:rPr lang="en-US" dirty="0" err="1">
                <a:solidFill>
                  <a:srgbClr val="800000"/>
                </a:solidFill>
                <a:highlight>
                  <a:srgbClr val="FFFF00"/>
                </a:highlight>
                <a:latin typeface="Consolas" panose="020B0609020204030204" pitchFamily="49" charset="0"/>
              </a:rPr>
              <a:t>img</a:t>
            </a:r>
            <a:r>
              <a:rPr lang="en-US" dirty="0">
                <a:highlight>
                  <a:srgbClr val="FFFF00"/>
                </a:highlight>
                <a:latin typeface="Consolas" panose="020B0609020204030204" pitchFamily="49" charset="0"/>
              </a:rPr>
              <a:t> </a:t>
            </a:r>
            <a:r>
              <a:rPr lang="en-US" dirty="0" err="1">
                <a:solidFill>
                  <a:srgbClr val="FF0000"/>
                </a:solidFill>
                <a:highlight>
                  <a:srgbClr val="FFFF00"/>
                </a:highlight>
                <a:latin typeface="Consolas" panose="020B0609020204030204" pitchFamily="49" charset="0"/>
              </a:rPr>
              <a:t>src</a:t>
            </a:r>
            <a:r>
              <a:rPr lang="en-US" dirty="0">
                <a:solidFill>
                  <a:srgbClr val="0000FF"/>
                </a:solidFill>
                <a:highlight>
                  <a:srgbClr val="FFFF00"/>
                </a:highlight>
                <a:latin typeface="Consolas" panose="020B0609020204030204" pitchFamily="49" charset="0"/>
              </a:rPr>
              <a:t>="</a:t>
            </a:r>
            <a:r>
              <a:rPr lang="en-US" dirty="0">
                <a:highlight>
                  <a:srgbClr val="FFFF00"/>
                </a:highlight>
                <a:latin typeface="Consolas" panose="020B0609020204030204" pitchFamily="49" charset="0"/>
              </a:rPr>
              <a:t>@</a:t>
            </a:r>
            <a:r>
              <a:rPr lang="en-US" dirty="0" err="1">
                <a:highlight>
                  <a:srgbClr val="FFFF00"/>
                </a:highlight>
                <a:latin typeface="Consolas" panose="020B0609020204030204" pitchFamily="49" charset="0"/>
              </a:rPr>
              <a:t>product.Image</a:t>
            </a:r>
            <a:r>
              <a:rPr lang="en-US" dirty="0">
                <a:solidFill>
                  <a:srgbClr val="0000FF"/>
                </a:solidFill>
                <a:highlight>
                  <a:srgbClr val="FFFF00"/>
                </a:highlight>
                <a:latin typeface="Consolas" panose="020B0609020204030204" pitchFamily="49" charset="0"/>
              </a:rPr>
              <a:t>"</a:t>
            </a:r>
            <a:r>
              <a:rPr lang="en-US" dirty="0">
                <a:highlight>
                  <a:srgbClr val="FFFF00"/>
                </a:highlight>
                <a:latin typeface="Consolas" panose="020B0609020204030204" pitchFamily="49" charset="0"/>
              </a:rPr>
              <a:t> </a:t>
            </a:r>
            <a:r>
              <a:rPr lang="en-US" dirty="0">
                <a:solidFill>
                  <a:srgbClr val="FF0000"/>
                </a:solidFill>
                <a:highlight>
                  <a:srgbClr val="FFFF00"/>
                </a:highlight>
                <a:latin typeface="Consolas" panose="020B0609020204030204" pitchFamily="49" charset="0"/>
              </a:rPr>
              <a:t>class</a:t>
            </a:r>
            <a:r>
              <a:rPr lang="en-US" dirty="0">
                <a:solidFill>
                  <a:srgbClr val="0000FF"/>
                </a:solidFill>
                <a:highlight>
                  <a:srgbClr val="FFFF00"/>
                </a:highlight>
                <a:latin typeface="Consolas" panose="020B0609020204030204" pitchFamily="49" charset="0"/>
              </a:rPr>
              <a:t>="d-block w-100"</a:t>
            </a:r>
            <a:r>
              <a:rPr lang="en-US" dirty="0">
                <a:highlight>
                  <a:srgbClr val="FFFF00"/>
                </a:highlight>
                <a:latin typeface="Consolas" panose="020B0609020204030204" pitchFamily="49" charset="0"/>
              </a:rPr>
              <a:t> </a:t>
            </a:r>
            <a:r>
              <a:rPr lang="en-US" dirty="0">
                <a:solidFill>
                  <a:srgbClr val="FF0000"/>
                </a:solidFill>
                <a:highlight>
                  <a:srgbClr val="FFFF00"/>
                </a:highlight>
                <a:latin typeface="Consolas" panose="020B0609020204030204" pitchFamily="49" charset="0"/>
              </a:rPr>
              <a:t>alt</a:t>
            </a:r>
            <a:r>
              <a:rPr lang="en-US" dirty="0">
                <a:solidFill>
                  <a:srgbClr val="0000FF"/>
                </a:solidFill>
                <a:highlight>
                  <a:srgbClr val="FFFF00"/>
                </a:highlight>
                <a:latin typeface="Consolas" panose="020B0609020204030204" pitchFamily="49" charset="0"/>
              </a:rPr>
              <a:t>="</a:t>
            </a:r>
            <a:r>
              <a:rPr lang="en-US" dirty="0">
                <a:highlight>
                  <a:srgbClr val="FFFF00"/>
                </a:highlight>
                <a:latin typeface="Consolas" panose="020B0609020204030204" pitchFamily="49" charset="0"/>
              </a:rPr>
              <a:t>@</a:t>
            </a:r>
            <a:r>
              <a:rPr lang="en-US" dirty="0" err="1">
                <a:highlight>
                  <a:srgbClr val="FFFF00"/>
                </a:highlight>
                <a:latin typeface="Consolas" panose="020B0609020204030204" pitchFamily="49" charset="0"/>
              </a:rPr>
              <a:t>product.Title</a:t>
            </a:r>
            <a:r>
              <a:rPr lang="en-US" dirty="0">
                <a:solidFill>
                  <a:srgbClr val="0000FF"/>
                </a:solidFill>
                <a:highlight>
                  <a:srgbClr val="FFFF00"/>
                </a:highlight>
                <a:latin typeface="Consolas" panose="020B0609020204030204" pitchFamily="49" charset="0"/>
              </a:rPr>
              <a:t>"&gt;</a:t>
            </a:r>
            <a:endParaRPr lang="en-US" dirty="0">
              <a:highlight>
                <a:srgbClr val="FFFF00"/>
              </a:highlight>
              <a:latin typeface="Consolas" panose="020B0609020204030204" pitchFamily="49" charset="0"/>
            </a:endParaRPr>
          </a:p>
          <a:p>
            <a:r>
              <a:rPr lang="en-US" dirty="0">
                <a:highlight>
                  <a:srgbClr val="FFFF00"/>
                </a:highlight>
                <a:latin typeface="Consolas" panose="020B0609020204030204" pitchFamily="49" charset="0"/>
              </a:rPr>
              <a:t>        </a:t>
            </a:r>
            <a:r>
              <a:rPr lang="en-US" dirty="0">
                <a:solidFill>
                  <a:srgbClr val="0000FF"/>
                </a:solidFill>
                <a:highlight>
                  <a:srgbClr val="FFFF00"/>
                </a:highlight>
                <a:latin typeface="Consolas" panose="020B0609020204030204" pitchFamily="49" charset="0"/>
              </a:rPr>
              <a:t>&lt;/</a:t>
            </a:r>
            <a:r>
              <a:rPr lang="en-US" dirty="0">
                <a:solidFill>
                  <a:srgbClr val="800000"/>
                </a:solidFill>
                <a:highlight>
                  <a:srgbClr val="FFFF00"/>
                </a:highlight>
                <a:latin typeface="Consolas" panose="020B0609020204030204" pitchFamily="49" charset="0"/>
              </a:rPr>
              <a:t>div</a:t>
            </a:r>
            <a:r>
              <a:rPr lang="en-US" dirty="0">
                <a:solidFill>
                  <a:srgbClr val="0000FF"/>
                </a:solidFill>
                <a:highlight>
                  <a:srgbClr val="FFFF00"/>
                </a:highlight>
                <a:latin typeface="Consolas" panose="020B0609020204030204" pitchFamily="49" charset="0"/>
              </a:rPr>
              <a:t>&gt;</a:t>
            </a:r>
            <a:endParaRPr lang="en-US" dirty="0">
              <a:highlight>
                <a:srgbClr val="FFFF00"/>
              </a:highlight>
              <a:latin typeface="Consolas" panose="020B0609020204030204" pitchFamily="49" charset="0"/>
            </a:endParaRPr>
          </a:p>
          <a:p>
            <a:r>
              <a:rPr lang="en-US" dirty="0">
                <a:highlight>
                  <a:srgbClr val="FFFF00"/>
                </a:highlight>
                <a:latin typeface="Consolas" panose="020B0609020204030204" pitchFamily="49" charset="0"/>
              </a:rPr>
              <a:t>            </a:t>
            </a:r>
            <a:r>
              <a:rPr lang="en-US" dirty="0" err="1">
                <a:highlight>
                  <a:srgbClr val="FFFF00"/>
                </a:highlight>
                <a:latin typeface="Consolas" panose="020B0609020204030204" pitchFamily="49" charset="0"/>
              </a:rPr>
              <a:t>isFirst</a:t>
            </a:r>
            <a:r>
              <a:rPr lang="en-US" dirty="0">
                <a:highlight>
                  <a:srgbClr val="FFFF00"/>
                </a:highlight>
                <a:latin typeface="Consolas" panose="020B0609020204030204" pitchFamily="49" charset="0"/>
              </a:rPr>
              <a:t> = </a:t>
            </a:r>
            <a:r>
              <a:rPr lang="en-US" dirty="0">
                <a:solidFill>
                  <a:srgbClr val="0000FF"/>
                </a:solidFill>
                <a:highlight>
                  <a:srgbClr val="FFFF00"/>
                </a:highlight>
                <a:latin typeface="Consolas" panose="020B0609020204030204" pitchFamily="49" charset="0"/>
              </a:rPr>
              <a:t>false</a:t>
            </a:r>
            <a:r>
              <a:rPr lang="en-US" dirty="0">
                <a:highlight>
                  <a:srgbClr val="FFFF00"/>
                </a:highlight>
                <a:latin typeface="Consolas" panose="020B0609020204030204" pitchFamily="49" charset="0"/>
              </a:rPr>
              <a:t>; </a:t>
            </a:r>
          </a:p>
          <a:p>
            <a:r>
              <a:rPr lang="ru-RU" dirty="0">
                <a:highlight>
                  <a:srgbClr val="FFFF00"/>
                </a:highlight>
                <a:latin typeface="Consolas" panose="020B0609020204030204" pitchFamily="49" charset="0"/>
              </a:rPr>
              <a:t>    }</a:t>
            </a:r>
          </a:p>
          <a:p>
            <a:r>
              <a:rPr lang="en-US" dirty="0">
                <a:highlight>
                  <a:srgbClr val="FFFF00"/>
                </a:highlight>
                <a:latin typeface="Consolas" panose="020B0609020204030204" pitchFamily="49" charset="0"/>
              </a:rPr>
              <a:t>    </a:t>
            </a:r>
            <a:r>
              <a:rPr lang="en-US" dirty="0">
                <a:solidFill>
                  <a:srgbClr val="0000FF"/>
                </a:solidFill>
                <a:highlight>
                  <a:srgbClr val="FFFF00"/>
                </a:highlight>
                <a:latin typeface="Consolas" panose="020B0609020204030204" pitchFamily="49" charset="0"/>
              </a:rPr>
              <a:t>&lt;/</a:t>
            </a:r>
            <a:r>
              <a:rPr lang="en-US" dirty="0">
                <a:solidFill>
                  <a:srgbClr val="800000"/>
                </a:solidFill>
                <a:highlight>
                  <a:srgbClr val="FFFF00"/>
                </a:highlight>
                <a:latin typeface="Consolas" panose="020B0609020204030204" pitchFamily="49" charset="0"/>
              </a:rPr>
              <a:t>div</a:t>
            </a:r>
            <a:r>
              <a:rPr lang="en-US" dirty="0">
                <a:solidFill>
                  <a:srgbClr val="0000FF"/>
                </a:solidFill>
                <a:highlight>
                  <a:srgbClr val="FFFF00"/>
                </a:highlight>
                <a:latin typeface="Consolas" panose="020B0609020204030204" pitchFamily="49" charset="0"/>
              </a:rPr>
              <a:t>&gt;</a:t>
            </a:r>
            <a:endParaRPr lang="en-US" dirty="0">
              <a:highlight>
                <a:srgbClr val="FFFF00"/>
              </a:highlight>
              <a:latin typeface="Consolas" panose="020B0609020204030204" pitchFamily="49" charset="0"/>
            </a:endParaRPr>
          </a:p>
          <a:p>
            <a:r>
              <a:rPr lang="en-US" dirty="0">
                <a:highlight>
                  <a:srgbClr val="FFFF00"/>
                </a:highlight>
                <a:latin typeface="Consolas" panose="020B0609020204030204" pitchFamily="49" charset="0"/>
              </a:rPr>
              <a:t>    </a:t>
            </a:r>
            <a:r>
              <a:rPr lang="en-US" dirty="0">
                <a:solidFill>
                  <a:srgbClr val="0000FF"/>
                </a:solidFill>
                <a:highlight>
                  <a:srgbClr val="FFFF00"/>
                </a:highlight>
                <a:latin typeface="Consolas" panose="020B0609020204030204" pitchFamily="49" charset="0"/>
              </a:rPr>
              <a:t>&lt;</a:t>
            </a:r>
            <a:r>
              <a:rPr lang="en-US" dirty="0">
                <a:solidFill>
                  <a:srgbClr val="800000"/>
                </a:solidFill>
                <a:highlight>
                  <a:srgbClr val="FFFF00"/>
                </a:highlight>
                <a:latin typeface="Consolas" panose="020B0609020204030204" pitchFamily="49" charset="0"/>
              </a:rPr>
              <a:t>a</a:t>
            </a:r>
            <a:r>
              <a:rPr lang="en-US" dirty="0">
                <a:highlight>
                  <a:srgbClr val="FFFF00"/>
                </a:highlight>
                <a:latin typeface="Consolas" panose="020B0609020204030204" pitchFamily="49" charset="0"/>
              </a:rPr>
              <a:t> </a:t>
            </a:r>
            <a:r>
              <a:rPr lang="en-US" dirty="0">
                <a:solidFill>
                  <a:srgbClr val="FF0000"/>
                </a:solidFill>
                <a:highlight>
                  <a:srgbClr val="FFFF00"/>
                </a:highlight>
                <a:latin typeface="Consolas" panose="020B0609020204030204" pitchFamily="49" charset="0"/>
              </a:rPr>
              <a:t>class</a:t>
            </a:r>
            <a:r>
              <a:rPr lang="en-US" dirty="0">
                <a:solidFill>
                  <a:srgbClr val="0000FF"/>
                </a:solidFill>
                <a:highlight>
                  <a:srgbClr val="FFFF00"/>
                </a:highlight>
                <a:latin typeface="Consolas" panose="020B0609020204030204" pitchFamily="49" charset="0"/>
              </a:rPr>
              <a:t>="carousel-control-</a:t>
            </a:r>
            <a:r>
              <a:rPr lang="en-US" dirty="0" err="1">
                <a:solidFill>
                  <a:srgbClr val="0000FF"/>
                </a:solidFill>
                <a:highlight>
                  <a:srgbClr val="FFFF00"/>
                </a:highlight>
                <a:latin typeface="Consolas" panose="020B0609020204030204" pitchFamily="49" charset="0"/>
              </a:rPr>
              <a:t>prev</a:t>
            </a:r>
            <a:r>
              <a:rPr lang="en-US" dirty="0">
                <a:solidFill>
                  <a:srgbClr val="0000FF"/>
                </a:solidFill>
                <a:highlight>
                  <a:srgbClr val="FFFF00"/>
                </a:highlight>
                <a:latin typeface="Consolas" panose="020B0609020204030204" pitchFamily="49" charset="0"/>
              </a:rPr>
              <a:t>"</a:t>
            </a:r>
            <a:r>
              <a:rPr lang="en-US" dirty="0">
                <a:highlight>
                  <a:srgbClr val="FFFF00"/>
                </a:highlight>
                <a:latin typeface="Consolas" panose="020B0609020204030204" pitchFamily="49" charset="0"/>
              </a:rPr>
              <a:t> </a:t>
            </a:r>
            <a:r>
              <a:rPr lang="en-US" dirty="0" err="1">
                <a:solidFill>
                  <a:srgbClr val="FF0000"/>
                </a:solidFill>
                <a:highlight>
                  <a:srgbClr val="FFFF00"/>
                </a:highlight>
                <a:latin typeface="Consolas" panose="020B0609020204030204" pitchFamily="49" charset="0"/>
              </a:rPr>
              <a:t>href</a:t>
            </a:r>
            <a:r>
              <a:rPr lang="en-US" dirty="0">
                <a:solidFill>
                  <a:srgbClr val="0000FF"/>
                </a:solidFill>
                <a:highlight>
                  <a:srgbClr val="FFFF00"/>
                </a:highlight>
                <a:latin typeface="Consolas" panose="020B0609020204030204" pitchFamily="49" charset="0"/>
              </a:rPr>
              <a:t>="#</a:t>
            </a:r>
            <a:r>
              <a:rPr lang="en-US" dirty="0" err="1">
                <a:solidFill>
                  <a:srgbClr val="0000FF"/>
                </a:solidFill>
                <a:highlight>
                  <a:srgbClr val="FFFF00"/>
                </a:highlight>
                <a:latin typeface="Consolas" panose="020B0609020204030204" pitchFamily="49" charset="0"/>
              </a:rPr>
              <a:t>carouselExampleControls</a:t>
            </a:r>
            <a:r>
              <a:rPr lang="en-US" dirty="0">
                <a:solidFill>
                  <a:srgbClr val="0000FF"/>
                </a:solidFill>
                <a:highlight>
                  <a:srgbClr val="FFFF00"/>
                </a:highlight>
                <a:latin typeface="Consolas" panose="020B0609020204030204" pitchFamily="49" charset="0"/>
              </a:rPr>
              <a:t>"</a:t>
            </a:r>
            <a:r>
              <a:rPr lang="en-US" dirty="0">
                <a:highlight>
                  <a:srgbClr val="FFFF00"/>
                </a:highlight>
                <a:latin typeface="Consolas" panose="020B0609020204030204" pitchFamily="49" charset="0"/>
              </a:rPr>
              <a:t> </a:t>
            </a:r>
            <a:r>
              <a:rPr lang="en-US" dirty="0">
                <a:solidFill>
                  <a:srgbClr val="FF0000"/>
                </a:solidFill>
                <a:highlight>
                  <a:srgbClr val="FFFF00"/>
                </a:highlight>
                <a:latin typeface="Consolas" panose="020B0609020204030204" pitchFamily="49" charset="0"/>
              </a:rPr>
              <a:t>role</a:t>
            </a:r>
            <a:r>
              <a:rPr lang="en-US" dirty="0">
                <a:solidFill>
                  <a:srgbClr val="0000FF"/>
                </a:solidFill>
                <a:highlight>
                  <a:srgbClr val="FFFF00"/>
                </a:highlight>
                <a:latin typeface="Consolas" panose="020B0609020204030204" pitchFamily="49" charset="0"/>
              </a:rPr>
              <a:t>="button"</a:t>
            </a:r>
            <a:r>
              <a:rPr lang="en-US" dirty="0">
                <a:highlight>
                  <a:srgbClr val="FFFF00"/>
                </a:highlight>
                <a:latin typeface="Consolas" panose="020B0609020204030204" pitchFamily="49" charset="0"/>
              </a:rPr>
              <a:t> </a:t>
            </a:r>
            <a:r>
              <a:rPr lang="en-US" dirty="0">
                <a:solidFill>
                  <a:srgbClr val="FF0000"/>
                </a:solidFill>
                <a:highlight>
                  <a:srgbClr val="FFFF00"/>
                </a:highlight>
                <a:latin typeface="Consolas" panose="020B0609020204030204" pitchFamily="49" charset="0"/>
              </a:rPr>
              <a:t>data-slide</a:t>
            </a:r>
            <a:r>
              <a:rPr lang="en-US" dirty="0">
                <a:solidFill>
                  <a:srgbClr val="0000FF"/>
                </a:solidFill>
                <a:highlight>
                  <a:srgbClr val="FFFF00"/>
                </a:highlight>
                <a:latin typeface="Consolas" panose="020B0609020204030204" pitchFamily="49" charset="0"/>
              </a:rPr>
              <a:t>="</a:t>
            </a:r>
            <a:r>
              <a:rPr lang="en-US" dirty="0" err="1">
                <a:solidFill>
                  <a:srgbClr val="0000FF"/>
                </a:solidFill>
                <a:highlight>
                  <a:srgbClr val="FFFF00"/>
                </a:highlight>
                <a:latin typeface="Consolas" panose="020B0609020204030204" pitchFamily="49" charset="0"/>
              </a:rPr>
              <a:t>prev</a:t>
            </a:r>
            <a:r>
              <a:rPr lang="en-US" dirty="0">
                <a:solidFill>
                  <a:srgbClr val="0000FF"/>
                </a:solidFill>
                <a:highlight>
                  <a:srgbClr val="FFFF00"/>
                </a:highlight>
                <a:latin typeface="Consolas" panose="020B0609020204030204" pitchFamily="49" charset="0"/>
              </a:rPr>
              <a:t>"&gt;</a:t>
            </a:r>
            <a:endParaRPr lang="en-US" dirty="0">
              <a:highlight>
                <a:srgbClr val="FFFF00"/>
              </a:highlight>
              <a:latin typeface="Consolas" panose="020B0609020204030204" pitchFamily="49" charset="0"/>
            </a:endParaRPr>
          </a:p>
          <a:p>
            <a:r>
              <a:rPr lang="en-US" dirty="0">
                <a:highlight>
                  <a:srgbClr val="FFFF00"/>
                </a:highlight>
                <a:latin typeface="Consolas" panose="020B0609020204030204" pitchFamily="49" charset="0"/>
              </a:rPr>
              <a:t>        </a:t>
            </a:r>
            <a:r>
              <a:rPr lang="en-US" dirty="0">
                <a:solidFill>
                  <a:srgbClr val="0000FF"/>
                </a:solidFill>
                <a:highlight>
                  <a:srgbClr val="FFFF00"/>
                </a:highlight>
                <a:latin typeface="Consolas" panose="020B0609020204030204" pitchFamily="49" charset="0"/>
              </a:rPr>
              <a:t>&lt;</a:t>
            </a:r>
            <a:r>
              <a:rPr lang="en-US" dirty="0">
                <a:solidFill>
                  <a:srgbClr val="800000"/>
                </a:solidFill>
                <a:highlight>
                  <a:srgbClr val="FFFF00"/>
                </a:highlight>
                <a:latin typeface="Consolas" panose="020B0609020204030204" pitchFamily="49" charset="0"/>
              </a:rPr>
              <a:t>span</a:t>
            </a:r>
            <a:r>
              <a:rPr lang="en-US" dirty="0">
                <a:highlight>
                  <a:srgbClr val="FFFF00"/>
                </a:highlight>
                <a:latin typeface="Consolas" panose="020B0609020204030204" pitchFamily="49" charset="0"/>
              </a:rPr>
              <a:t> </a:t>
            </a:r>
            <a:r>
              <a:rPr lang="en-US" dirty="0">
                <a:solidFill>
                  <a:srgbClr val="FF0000"/>
                </a:solidFill>
                <a:highlight>
                  <a:srgbClr val="FFFF00"/>
                </a:highlight>
                <a:latin typeface="Consolas" panose="020B0609020204030204" pitchFamily="49" charset="0"/>
              </a:rPr>
              <a:t>class</a:t>
            </a:r>
            <a:r>
              <a:rPr lang="en-US" dirty="0">
                <a:solidFill>
                  <a:srgbClr val="0000FF"/>
                </a:solidFill>
                <a:highlight>
                  <a:srgbClr val="FFFF00"/>
                </a:highlight>
                <a:latin typeface="Consolas" panose="020B0609020204030204" pitchFamily="49" charset="0"/>
              </a:rPr>
              <a:t>="carousel-control-</a:t>
            </a:r>
            <a:r>
              <a:rPr lang="en-US" dirty="0" err="1">
                <a:solidFill>
                  <a:srgbClr val="0000FF"/>
                </a:solidFill>
                <a:highlight>
                  <a:srgbClr val="FFFF00"/>
                </a:highlight>
                <a:latin typeface="Consolas" panose="020B0609020204030204" pitchFamily="49" charset="0"/>
              </a:rPr>
              <a:t>prev</a:t>
            </a:r>
            <a:r>
              <a:rPr lang="en-US" dirty="0">
                <a:solidFill>
                  <a:srgbClr val="0000FF"/>
                </a:solidFill>
                <a:highlight>
                  <a:srgbClr val="FFFF00"/>
                </a:highlight>
                <a:latin typeface="Consolas" panose="020B0609020204030204" pitchFamily="49" charset="0"/>
              </a:rPr>
              <a:t>-icon"</a:t>
            </a:r>
            <a:r>
              <a:rPr lang="en-US" dirty="0">
                <a:highlight>
                  <a:srgbClr val="FFFF00"/>
                </a:highlight>
                <a:latin typeface="Consolas" panose="020B0609020204030204" pitchFamily="49" charset="0"/>
              </a:rPr>
              <a:t> </a:t>
            </a:r>
            <a:r>
              <a:rPr lang="en-US" dirty="0">
                <a:solidFill>
                  <a:srgbClr val="FF0000"/>
                </a:solidFill>
                <a:highlight>
                  <a:srgbClr val="FFFF00"/>
                </a:highlight>
                <a:latin typeface="Consolas" panose="020B0609020204030204" pitchFamily="49" charset="0"/>
              </a:rPr>
              <a:t>aria-hidden</a:t>
            </a:r>
            <a:r>
              <a:rPr lang="en-US" dirty="0">
                <a:solidFill>
                  <a:srgbClr val="0000FF"/>
                </a:solidFill>
                <a:highlight>
                  <a:srgbClr val="FFFF00"/>
                </a:highlight>
                <a:latin typeface="Consolas" panose="020B0609020204030204" pitchFamily="49" charset="0"/>
              </a:rPr>
              <a:t>="true"&gt;&lt;/</a:t>
            </a:r>
            <a:r>
              <a:rPr lang="en-US" dirty="0">
                <a:solidFill>
                  <a:srgbClr val="800000"/>
                </a:solidFill>
                <a:highlight>
                  <a:srgbClr val="FFFF00"/>
                </a:highlight>
                <a:latin typeface="Consolas" panose="020B0609020204030204" pitchFamily="49" charset="0"/>
              </a:rPr>
              <a:t>span</a:t>
            </a:r>
            <a:r>
              <a:rPr lang="en-US" dirty="0">
                <a:solidFill>
                  <a:srgbClr val="0000FF"/>
                </a:solidFill>
                <a:highlight>
                  <a:srgbClr val="FFFF00"/>
                </a:highlight>
                <a:latin typeface="Consolas" panose="020B0609020204030204" pitchFamily="49" charset="0"/>
              </a:rPr>
              <a:t>&gt;</a:t>
            </a:r>
            <a:endParaRPr lang="en-US" dirty="0">
              <a:highlight>
                <a:srgbClr val="FFFF00"/>
              </a:highlight>
              <a:latin typeface="Consolas" panose="020B0609020204030204" pitchFamily="49" charset="0"/>
            </a:endParaRPr>
          </a:p>
          <a:p>
            <a:r>
              <a:rPr lang="en-US" dirty="0">
                <a:highlight>
                  <a:srgbClr val="FFFF00"/>
                </a:highlight>
                <a:latin typeface="Consolas" panose="020B0609020204030204" pitchFamily="49" charset="0"/>
              </a:rPr>
              <a:t>        </a:t>
            </a:r>
            <a:r>
              <a:rPr lang="en-US" dirty="0">
                <a:solidFill>
                  <a:srgbClr val="0000FF"/>
                </a:solidFill>
                <a:highlight>
                  <a:srgbClr val="FFFF00"/>
                </a:highlight>
                <a:latin typeface="Consolas" panose="020B0609020204030204" pitchFamily="49" charset="0"/>
              </a:rPr>
              <a:t>&lt;</a:t>
            </a:r>
            <a:r>
              <a:rPr lang="en-US" dirty="0">
                <a:solidFill>
                  <a:srgbClr val="800000"/>
                </a:solidFill>
                <a:highlight>
                  <a:srgbClr val="FFFF00"/>
                </a:highlight>
                <a:latin typeface="Consolas" panose="020B0609020204030204" pitchFamily="49" charset="0"/>
              </a:rPr>
              <a:t>span</a:t>
            </a:r>
            <a:r>
              <a:rPr lang="en-US" dirty="0">
                <a:highlight>
                  <a:srgbClr val="FFFF00"/>
                </a:highlight>
                <a:latin typeface="Consolas" panose="020B0609020204030204" pitchFamily="49" charset="0"/>
              </a:rPr>
              <a:t> </a:t>
            </a:r>
            <a:r>
              <a:rPr lang="en-US" dirty="0">
                <a:solidFill>
                  <a:srgbClr val="FF0000"/>
                </a:solidFill>
                <a:highlight>
                  <a:srgbClr val="FFFF00"/>
                </a:highlight>
                <a:latin typeface="Consolas" panose="020B0609020204030204" pitchFamily="49" charset="0"/>
              </a:rPr>
              <a:t>class</a:t>
            </a:r>
            <a:r>
              <a:rPr lang="en-US" dirty="0">
                <a:solidFill>
                  <a:srgbClr val="0000FF"/>
                </a:solidFill>
                <a:highlight>
                  <a:srgbClr val="FFFF00"/>
                </a:highlight>
                <a:latin typeface="Consolas" panose="020B0609020204030204" pitchFamily="49" charset="0"/>
              </a:rPr>
              <a:t>="</a:t>
            </a:r>
            <a:r>
              <a:rPr lang="en-US" dirty="0" err="1">
                <a:solidFill>
                  <a:srgbClr val="0000FF"/>
                </a:solidFill>
                <a:highlight>
                  <a:srgbClr val="FFFF00"/>
                </a:highlight>
                <a:latin typeface="Consolas" panose="020B0609020204030204" pitchFamily="49" charset="0"/>
              </a:rPr>
              <a:t>sr</a:t>
            </a:r>
            <a:r>
              <a:rPr lang="en-US" dirty="0">
                <a:solidFill>
                  <a:srgbClr val="0000FF"/>
                </a:solidFill>
                <a:highlight>
                  <a:srgbClr val="FFFF00"/>
                </a:highlight>
                <a:latin typeface="Consolas" panose="020B0609020204030204" pitchFamily="49" charset="0"/>
              </a:rPr>
              <a:t>-only"&gt;</a:t>
            </a:r>
            <a:r>
              <a:rPr lang="en-US" dirty="0">
                <a:highlight>
                  <a:srgbClr val="FFFF00"/>
                </a:highlight>
                <a:latin typeface="Consolas" panose="020B0609020204030204" pitchFamily="49" charset="0"/>
              </a:rPr>
              <a:t>Previous</a:t>
            </a:r>
            <a:r>
              <a:rPr lang="en-US" dirty="0">
                <a:solidFill>
                  <a:srgbClr val="0000FF"/>
                </a:solidFill>
                <a:highlight>
                  <a:srgbClr val="FFFF00"/>
                </a:highlight>
                <a:latin typeface="Consolas" panose="020B0609020204030204" pitchFamily="49" charset="0"/>
              </a:rPr>
              <a:t>&lt;/</a:t>
            </a:r>
            <a:r>
              <a:rPr lang="en-US" dirty="0">
                <a:solidFill>
                  <a:srgbClr val="800000"/>
                </a:solidFill>
                <a:highlight>
                  <a:srgbClr val="FFFF00"/>
                </a:highlight>
                <a:latin typeface="Consolas" panose="020B0609020204030204" pitchFamily="49" charset="0"/>
              </a:rPr>
              <a:t>span</a:t>
            </a:r>
            <a:r>
              <a:rPr lang="en-US" dirty="0">
                <a:solidFill>
                  <a:srgbClr val="0000FF"/>
                </a:solidFill>
                <a:highlight>
                  <a:srgbClr val="FFFF00"/>
                </a:highlight>
                <a:latin typeface="Consolas" panose="020B0609020204030204" pitchFamily="49" charset="0"/>
              </a:rPr>
              <a:t>&gt;</a:t>
            </a:r>
            <a:endParaRPr lang="en-US" dirty="0">
              <a:highlight>
                <a:srgbClr val="FFFF00"/>
              </a:highlight>
              <a:latin typeface="Consolas" panose="020B0609020204030204" pitchFamily="49" charset="0"/>
            </a:endParaRPr>
          </a:p>
          <a:p>
            <a:r>
              <a:rPr lang="en-US" dirty="0">
                <a:highlight>
                  <a:srgbClr val="FFFF00"/>
                </a:highlight>
                <a:latin typeface="Consolas" panose="020B0609020204030204" pitchFamily="49" charset="0"/>
              </a:rPr>
              <a:t>    </a:t>
            </a:r>
            <a:r>
              <a:rPr lang="en-US" dirty="0">
                <a:solidFill>
                  <a:srgbClr val="0000FF"/>
                </a:solidFill>
                <a:highlight>
                  <a:srgbClr val="FFFF00"/>
                </a:highlight>
                <a:latin typeface="Consolas" panose="020B0609020204030204" pitchFamily="49" charset="0"/>
              </a:rPr>
              <a:t>&lt;/</a:t>
            </a:r>
            <a:r>
              <a:rPr lang="en-US" dirty="0">
                <a:solidFill>
                  <a:srgbClr val="800000"/>
                </a:solidFill>
                <a:highlight>
                  <a:srgbClr val="FFFF00"/>
                </a:highlight>
                <a:latin typeface="Consolas" panose="020B0609020204030204" pitchFamily="49" charset="0"/>
              </a:rPr>
              <a:t>a</a:t>
            </a:r>
            <a:r>
              <a:rPr lang="en-US" dirty="0">
                <a:solidFill>
                  <a:srgbClr val="0000FF"/>
                </a:solidFill>
                <a:highlight>
                  <a:srgbClr val="FFFF00"/>
                </a:highlight>
                <a:latin typeface="Consolas" panose="020B0609020204030204" pitchFamily="49" charset="0"/>
              </a:rPr>
              <a:t>&gt;</a:t>
            </a:r>
            <a:endParaRPr lang="en-US" dirty="0">
              <a:highlight>
                <a:srgbClr val="FFFF00"/>
              </a:highlight>
              <a:latin typeface="Consolas" panose="020B0609020204030204" pitchFamily="49" charset="0"/>
            </a:endParaRPr>
          </a:p>
          <a:p>
            <a:r>
              <a:rPr lang="en-US" dirty="0">
                <a:highlight>
                  <a:srgbClr val="FFFF00"/>
                </a:highlight>
                <a:latin typeface="Consolas" panose="020B0609020204030204" pitchFamily="49" charset="0"/>
              </a:rPr>
              <a:t>    </a:t>
            </a:r>
            <a:r>
              <a:rPr lang="en-US" dirty="0">
                <a:solidFill>
                  <a:srgbClr val="0000FF"/>
                </a:solidFill>
                <a:highlight>
                  <a:srgbClr val="FFFF00"/>
                </a:highlight>
                <a:latin typeface="Consolas" panose="020B0609020204030204" pitchFamily="49" charset="0"/>
              </a:rPr>
              <a:t>&lt;</a:t>
            </a:r>
            <a:r>
              <a:rPr lang="en-US" dirty="0">
                <a:solidFill>
                  <a:srgbClr val="800000"/>
                </a:solidFill>
                <a:highlight>
                  <a:srgbClr val="FFFF00"/>
                </a:highlight>
                <a:latin typeface="Consolas" panose="020B0609020204030204" pitchFamily="49" charset="0"/>
              </a:rPr>
              <a:t>a</a:t>
            </a:r>
            <a:r>
              <a:rPr lang="en-US" dirty="0">
                <a:highlight>
                  <a:srgbClr val="FFFF00"/>
                </a:highlight>
                <a:latin typeface="Consolas" panose="020B0609020204030204" pitchFamily="49" charset="0"/>
              </a:rPr>
              <a:t> </a:t>
            </a:r>
            <a:r>
              <a:rPr lang="en-US" dirty="0">
                <a:solidFill>
                  <a:srgbClr val="FF0000"/>
                </a:solidFill>
                <a:highlight>
                  <a:srgbClr val="FFFF00"/>
                </a:highlight>
                <a:latin typeface="Consolas" panose="020B0609020204030204" pitchFamily="49" charset="0"/>
              </a:rPr>
              <a:t>class</a:t>
            </a:r>
            <a:r>
              <a:rPr lang="en-US" dirty="0">
                <a:solidFill>
                  <a:srgbClr val="0000FF"/>
                </a:solidFill>
                <a:highlight>
                  <a:srgbClr val="FFFF00"/>
                </a:highlight>
                <a:latin typeface="Consolas" panose="020B0609020204030204" pitchFamily="49" charset="0"/>
              </a:rPr>
              <a:t>="carousel-control-next"</a:t>
            </a:r>
            <a:r>
              <a:rPr lang="en-US" dirty="0">
                <a:highlight>
                  <a:srgbClr val="FFFF00"/>
                </a:highlight>
                <a:latin typeface="Consolas" panose="020B0609020204030204" pitchFamily="49" charset="0"/>
              </a:rPr>
              <a:t> </a:t>
            </a:r>
            <a:r>
              <a:rPr lang="en-US" dirty="0" err="1">
                <a:solidFill>
                  <a:srgbClr val="FF0000"/>
                </a:solidFill>
                <a:highlight>
                  <a:srgbClr val="FFFF00"/>
                </a:highlight>
                <a:latin typeface="Consolas" panose="020B0609020204030204" pitchFamily="49" charset="0"/>
              </a:rPr>
              <a:t>href</a:t>
            </a:r>
            <a:r>
              <a:rPr lang="en-US" dirty="0">
                <a:solidFill>
                  <a:srgbClr val="0000FF"/>
                </a:solidFill>
                <a:highlight>
                  <a:srgbClr val="FFFF00"/>
                </a:highlight>
                <a:latin typeface="Consolas" panose="020B0609020204030204" pitchFamily="49" charset="0"/>
              </a:rPr>
              <a:t>="#</a:t>
            </a:r>
            <a:r>
              <a:rPr lang="en-US" dirty="0" err="1">
                <a:solidFill>
                  <a:srgbClr val="0000FF"/>
                </a:solidFill>
                <a:highlight>
                  <a:srgbClr val="FFFF00"/>
                </a:highlight>
                <a:latin typeface="Consolas" panose="020B0609020204030204" pitchFamily="49" charset="0"/>
              </a:rPr>
              <a:t>carouselExampleControls</a:t>
            </a:r>
            <a:r>
              <a:rPr lang="en-US" dirty="0">
                <a:solidFill>
                  <a:srgbClr val="0000FF"/>
                </a:solidFill>
                <a:highlight>
                  <a:srgbClr val="FFFF00"/>
                </a:highlight>
                <a:latin typeface="Consolas" panose="020B0609020204030204" pitchFamily="49" charset="0"/>
              </a:rPr>
              <a:t>"</a:t>
            </a:r>
            <a:r>
              <a:rPr lang="en-US" dirty="0">
                <a:highlight>
                  <a:srgbClr val="FFFF00"/>
                </a:highlight>
                <a:latin typeface="Consolas" panose="020B0609020204030204" pitchFamily="49" charset="0"/>
              </a:rPr>
              <a:t> </a:t>
            </a:r>
            <a:r>
              <a:rPr lang="en-US" dirty="0">
                <a:solidFill>
                  <a:srgbClr val="FF0000"/>
                </a:solidFill>
                <a:highlight>
                  <a:srgbClr val="FFFF00"/>
                </a:highlight>
                <a:latin typeface="Consolas" panose="020B0609020204030204" pitchFamily="49" charset="0"/>
              </a:rPr>
              <a:t>role</a:t>
            </a:r>
            <a:r>
              <a:rPr lang="en-US" dirty="0">
                <a:solidFill>
                  <a:srgbClr val="0000FF"/>
                </a:solidFill>
                <a:highlight>
                  <a:srgbClr val="FFFF00"/>
                </a:highlight>
                <a:latin typeface="Consolas" panose="020B0609020204030204" pitchFamily="49" charset="0"/>
              </a:rPr>
              <a:t>="button"</a:t>
            </a:r>
            <a:r>
              <a:rPr lang="en-US" dirty="0">
                <a:highlight>
                  <a:srgbClr val="FFFF00"/>
                </a:highlight>
                <a:latin typeface="Consolas" panose="020B0609020204030204" pitchFamily="49" charset="0"/>
              </a:rPr>
              <a:t> </a:t>
            </a:r>
            <a:r>
              <a:rPr lang="en-US" dirty="0">
                <a:solidFill>
                  <a:srgbClr val="FF0000"/>
                </a:solidFill>
                <a:highlight>
                  <a:srgbClr val="FFFF00"/>
                </a:highlight>
                <a:latin typeface="Consolas" panose="020B0609020204030204" pitchFamily="49" charset="0"/>
              </a:rPr>
              <a:t>data-slide</a:t>
            </a:r>
            <a:r>
              <a:rPr lang="en-US" dirty="0">
                <a:solidFill>
                  <a:srgbClr val="0000FF"/>
                </a:solidFill>
                <a:highlight>
                  <a:srgbClr val="FFFF00"/>
                </a:highlight>
                <a:latin typeface="Consolas" panose="020B0609020204030204" pitchFamily="49" charset="0"/>
              </a:rPr>
              <a:t>="next"&gt;</a:t>
            </a:r>
            <a:endParaRPr lang="en-US" dirty="0">
              <a:highlight>
                <a:srgbClr val="FFFF00"/>
              </a:highlight>
              <a:latin typeface="Consolas" panose="020B0609020204030204" pitchFamily="49" charset="0"/>
            </a:endParaRPr>
          </a:p>
          <a:p>
            <a:r>
              <a:rPr lang="en-US" dirty="0">
                <a:highlight>
                  <a:srgbClr val="FFFF00"/>
                </a:highlight>
                <a:latin typeface="Consolas" panose="020B0609020204030204" pitchFamily="49" charset="0"/>
              </a:rPr>
              <a:t>        </a:t>
            </a:r>
            <a:r>
              <a:rPr lang="en-US" dirty="0">
                <a:solidFill>
                  <a:srgbClr val="0000FF"/>
                </a:solidFill>
                <a:highlight>
                  <a:srgbClr val="FFFF00"/>
                </a:highlight>
                <a:latin typeface="Consolas" panose="020B0609020204030204" pitchFamily="49" charset="0"/>
              </a:rPr>
              <a:t>&lt;</a:t>
            </a:r>
            <a:r>
              <a:rPr lang="en-US" dirty="0">
                <a:solidFill>
                  <a:srgbClr val="800000"/>
                </a:solidFill>
                <a:highlight>
                  <a:srgbClr val="FFFF00"/>
                </a:highlight>
                <a:latin typeface="Consolas" panose="020B0609020204030204" pitchFamily="49" charset="0"/>
              </a:rPr>
              <a:t>span</a:t>
            </a:r>
            <a:r>
              <a:rPr lang="en-US" dirty="0">
                <a:highlight>
                  <a:srgbClr val="FFFF00"/>
                </a:highlight>
                <a:latin typeface="Consolas" panose="020B0609020204030204" pitchFamily="49" charset="0"/>
              </a:rPr>
              <a:t> </a:t>
            </a:r>
            <a:r>
              <a:rPr lang="en-US" dirty="0">
                <a:solidFill>
                  <a:srgbClr val="FF0000"/>
                </a:solidFill>
                <a:highlight>
                  <a:srgbClr val="FFFF00"/>
                </a:highlight>
                <a:latin typeface="Consolas" panose="020B0609020204030204" pitchFamily="49" charset="0"/>
              </a:rPr>
              <a:t>class</a:t>
            </a:r>
            <a:r>
              <a:rPr lang="en-US" dirty="0">
                <a:solidFill>
                  <a:srgbClr val="0000FF"/>
                </a:solidFill>
                <a:highlight>
                  <a:srgbClr val="FFFF00"/>
                </a:highlight>
                <a:latin typeface="Consolas" panose="020B0609020204030204" pitchFamily="49" charset="0"/>
              </a:rPr>
              <a:t>="carousel-control-next-icon"</a:t>
            </a:r>
            <a:r>
              <a:rPr lang="en-US" dirty="0">
                <a:highlight>
                  <a:srgbClr val="FFFF00"/>
                </a:highlight>
                <a:latin typeface="Consolas" panose="020B0609020204030204" pitchFamily="49" charset="0"/>
              </a:rPr>
              <a:t> </a:t>
            </a:r>
            <a:r>
              <a:rPr lang="en-US" dirty="0">
                <a:solidFill>
                  <a:srgbClr val="FF0000"/>
                </a:solidFill>
                <a:highlight>
                  <a:srgbClr val="FFFF00"/>
                </a:highlight>
                <a:latin typeface="Consolas" panose="020B0609020204030204" pitchFamily="49" charset="0"/>
              </a:rPr>
              <a:t>aria-hidden</a:t>
            </a:r>
            <a:r>
              <a:rPr lang="en-US" dirty="0">
                <a:solidFill>
                  <a:srgbClr val="0000FF"/>
                </a:solidFill>
                <a:highlight>
                  <a:srgbClr val="FFFF00"/>
                </a:highlight>
                <a:latin typeface="Consolas" panose="020B0609020204030204" pitchFamily="49" charset="0"/>
              </a:rPr>
              <a:t>="true"&gt;&lt;/</a:t>
            </a:r>
            <a:r>
              <a:rPr lang="en-US" dirty="0">
                <a:solidFill>
                  <a:srgbClr val="800000"/>
                </a:solidFill>
                <a:highlight>
                  <a:srgbClr val="FFFF00"/>
                </a:highlight>
                <a:latin typeface="Consolas" panose="020B0609020204030204" pitchFamily="49" charset="0"/>
              </a:rPr>
              <a:t>span</a:t>
            </a:r>
            <a:r>
              <a:rPr lang="en-US" dirty="0">
                <a:solidFill>
                  <a:srgbClr val="0000FF"/>
                </a:solidFill>
                <a:highlight>
                  <a:srgbClr val="FFFF00"/>
                </a:highlight>
                <a:latin typeface="Consolas" panose="020B0609020204030204" pitchFamily="49" charset="0"/>
              </a:rPr>
              <a:t>&gt;</a:t>
            </a:r>
            <a:endParaRPr lang="en-US" dirty="0">
              <a:highlight>
                <a:srgbClr val="FFFF00"/>
              </a:highlight>
              <a:latin typeface="Consolas" panose="020B0609020204030204" pitchFamily="49" charset="0"/>
            </a:endParaRPr>
          </a:p>
          <a:p>
            <a:r>
              <a:rPr lang="en-US" dirty="0">
                <a:highlight>
                  <a:srgbClr val="FFFF00"/>
                </a:highlight>
                <a:latin typeface="Consolas" panose="020B0609020204030204" pitchFamily="49" charset="0"/>
              </a:rPr>
              <a:t>        </a:t>
            </a:r>
            <a:r>
              <a:rPr lang="en-US" dirty="0">
                <a:solidFill>
                  <a:srgbClr val="0000FF"/>
                </a:solidFill>
                <a:highlight>
                  <a:srgbClr val="FFFF00"/>
                </a:highlight>
                <a:latin typeface="Consolas" panose="020B0609020204030204" pitchFamily="49" charset="0"/>
              </a:rPr>
              <a:t>&lt;</a:t>
            </a:r>
            <a:r>
              <a:rPr lang="en-US" dirty="0">
                <a:solidFill>
                  <a:srgbClr val="800000"/>
                </a:solidFill>
                <a:highlight>
                  <a:srgbClr val="FFFF00"/>
                </a:highlight>
                <a:latin typeface="Consolas" panose="020B0609020204030204" pitchFamily="49" charset="0"/>
              </a:rPr>
              <a:t>span</a:t>
            </a:r>
            <a:r>
              <a:rPr lang="en-US" dirty="0">
                <a:highlight>
                  <a:srgbClr val="FFFF00"/>
                </a:highlight>
                <a:latin typeface="Consolas" panose="020B0609020204030204" pitchFamily="49" charset="0"/>
              </a:rPr>
              <a:t> </a:t>
            </a:r>
            <a:r>
              <a:rPr lang="en-US" dirty="0">
                <a:solidFill>
                  <a:srgbClr val="FF0000"/>
                </a:solidFill>
                <a:highlight>
                  <a:srgbClr val="FFFF00"/>
                </a:highlight>
                <a:latin typeface="Consolas" panose="020B0609020204030204" pitchFamily="49" charset="0"/>
              </a:rPr>
              <a:t>class</a:t>
            </a:r>
            <a:r>
              <a:rPr lang="en-US" dirty="0">
                <a:solidFill>
                  <a:srgbClr val="0000FF"/>
                </a:solidFill>
                <a:highlight>
                  <a:srgbClr val="FFFF00"/>
                </a:highlight>
                <a:latin typeface="Consolas" panose="020B0609020204030204" pitchFamily="49" charset="0"/>
              </a:rPr>
              <a:t>="</a:t>
            </a:r>
            <a:r>
              <a:rPr lang="en-US" dirty="0" err="1">
                <a:solidFill>
                  <a:srgbClr val="0000FF"/>
                </a:solidFill>
                <a:highlight>
                  <a:srgbClr val="FFFF00"/>
                </a:highlight>
                <a:latin typeface="Consolas" panose="020B0609020204030204" pitchFamily="49" charset="0"/>
              </a:rPr>
              <a:t>sr</a:t>
            </a:r>
            <a:r>
              <a:rPr lang="en-US" dirty="0">
                <a:solidFill>
                  <a:srgbClr val="0000FF"/>
                </a:solidFill>
                <a:highlight>
                  <a:srgbClr val="FFFF00"/>
                </a:highlight>
                <a:latin typeface="Consolas" panose="020B0609020204030204" pitchFamily="49" charset="0"/>
              </a:rPr>
              <a:t>-only"&gt;</a:t>
            </a:r>
            <a:r>
              <a:rPr lang="en-US" dirty="0">
                <a:highlight>
                  <a:srgbClr val="FFFF00"/>
                </a:highlight>
                <a:latin typeface="Consolas" panose="020B0609020204030204" pitchFamily="49" charset="0"/>
              </a:rPr>
              <a:t>Next</a:t>
            </a:r>
            <a:r>
              <a:rPr lang="en-US" dirty="0">
                <a:solidFill>
                  <a:srgbClr val="0000FF"/>
                </a:solidFill>
                <a:highlight>
                  <a:srgbClr val="FFFF00"/>
                </a:highlight>
                <a:latin typeface="Consolas" panose="020B0609020204030204" pitchFamily="49" charset="0"/>
              </a:rPr>
              <a:t>&lt;/</a:t>
            </a:r>
            <a:r>
              <a:rPr lang="en-US" dirty="0">
                <a:solidFill>
                  <a:srgbClr val="800000"/>
                </a:solidFill>
                <a:highlight>
                  <a:srgbClr val="FFFF00"/>
                </a:highlight>
                <a:latin typeface="Consolas" panose="020B0609020204030204" pitchFamily="49" charset="0"/>
              </a:rPr>
              <a:t>span</a:t>
            </a:r>
            <a:r>
              <a:rPr lang="en-US" dirty="0">
                <a:solidFill>
                  <a:srgbClr val="0000FF"/>
                </a:solidFill>
                <a:highlight>
                  <a:srgbClr val="FFFF00"/>
                </a:highlight>
                <a:latin typeface="Consolas" panose="020B0609020204030204" pitchFamily="49" charset="0"/>
              </a:rPr>
              <a:t>&gt;</a:t>
            </a:r>
            <a:endParaRPr lang="en-US" dirty="0">
              <a:highlight>
                <a:srgbClr val="FFFF00"/>
              </a:highlight>
              <a:latin typeface="Consolas" panose="020B0609020204030204" pitchFamily="49" charset="0"/>
            </a:endParaRPr>
          </a:p>
          <a:p>
            <a:r>
              <a:rPr lang="en-US" dirty="0">
                <a:highlight>
                  <a:srgbClr val="FFFF00"/>
                </a:highlight>
                <a:latin typeface="Consolas" panose="020B0609020204030204" pitchFamily="49" charset="0"/>
              </a:rPr>
              <a:t>    </a:t>
            </a:r>
            <a:r>
              <a:rPr lang="en-US" dirty="0">
                <a:solidFill>
                  <a:srgbClr val="0000FF"/>
                </a:solidFill>
                <a:highlight>
                  <a:srgbClr val="FFFF00"/>
                </a:highlight>
                <a:latin typeface="Consolas" panose="020B0609020204030204" pitchFamily="49" charset="0"/>
              </a:rPr>
              <a:t>&lt;/</a:t>
            </a:r>
            <a:r>
              <a:rPr lang="en-US" dirty="0">
                <a:solidFill>
                  <a:srgbClr val="800000"/>
                </a:solidFill>
                <a:highlight>
                  <a:srgbClr val="FFFF00"/>
                </a:highlight>
                <a:latin typeface="Consolas" panose="020B0609020204030204" pitchFamily="49" charset="0"/>
              </a:rPr>
              <a:t>a</a:t>
            </a:r>
            <a:r>
              <a:rPr lang="en-US" dirty="0">
                <a:solidFill>
                  <a:srgbClr val="0000FF"/>
                </a:solidFill>
                <a:highlight>
                  <a:srgbClr val="FFFF00"/>
                </a:highlight>
                <a:latin typeface="Consolas" panose="020B0609020204030204" pitchFamily="49" charset="0"/>
              </a:rPr>
              <a:t>&gt;</a:t>
            </a:r>
            <a:endParaRPr lang="en-US" dirty="0">
              <a:highlight>
                <a:srgbClr val="FFFF00"/>
              </a:highlight>
              <a:latin typeface="Consolas" panose="020B0609020204030204" pitchFamily="49" charset="0"/>
            </a:endParaRPr>
          </a:p>
          <a:p>
            <a:r>
              <a:rPr lang="en-US" dirty="0">
                <a:solidFill>
                  <a:srgbClr val="0000FF"/>
                </a:solidFill>
                <a:highlight>
                  <a:srgbClr val="FFFF00"/>
                </a:highlight>
                <a:latin typeface="Consolas" panose="020B0609020204030204" pitchFamily="49" charset="0"/>
              </a:rPr>
              <a:t>&lt;/</a:t>
            </a:r>
            <a:r>
              <a:rPr lang="en-US" dirty="0">
                <a:solidFill>
                  <a:srgbClr val="800000"/>
                </a:solidFill>
                <a:highlight>
                  <a:srgbClr val="FFFF00"/>
                </a:highlight>
                <a:latin typeface="Consolas" panose="020B0609020204030204" pitchFamily="49" charset="0"/>
              </a:rPr>
              <a:t>div</a:t>
            </a:r>
            <a:r>
              <a:rPr lang="en-US" dirty="0">
                <a:solidFill>
                  <a:srgbClr val="0000FF"/>
                </a:solidFill>
                <a:highlight>
                  <a:srgbClr val="FFFF00"/>
                </a:highlight>
                <a:latin typeface="Consolas" panose="020B0609020204030204" pitchFamily="49" charset="0"/>
              </a:rPr>
              <a:t>&gt;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341783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B9DD9AA-4BCF-1445-9AB1-46A8C729DF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81200" y="136375"/>
            <a:ext cx="8229600" cy="1143000"/>
          </a:xfrm>
        </p:spPr>
        <p:txBody>
          <a:bodyPr/>
          <a:lstStyle/>
          <a:p>
            <a:r>
              <a:rPr lang="ru-RU" dirty="0"/>
              <a:t>Задача 1.</a:t>
            </a:r>
            <a:r>
              <a:rPr lang="en-US" dirty="0"/>
              <a:t> Web API</a:t>
            </a:r>
            <a:endParaRPr lang="ru-RU" dirty="0"/>
          </a:p>
        </p:txBody>
      </p: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7789646F-CDBF-4648-8E16-41FBFDEB7FB1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00000000-1234-1234-1234-123412341234}" type="slidenum">
              <a:rPr lang="en-US" smtClean="0"/>
              <a:pPr/>
              <a:t>2</a:t>
            </a:fld>
            <a:endParaRPr lang="en-US"/>
          </a:p>
        </p:txBody>
      </p:sp>
      <p:sp>
        <p:nvSpPr>
          <p:cNvPr id="5" name="Google Shape;3189;p16">
            <a:extLst>
              <a:ext uri="{FF2B5EF4-FFF2-40B4-BE49-F238E27FC236}">
                <a16:creationId xmlns:a16="http://schemas.microsoft.com/office/drawing/2014/main" id="{45C1CACF-DAB9-1F41-8A9C-370E3063E393}"/>
              </a:ext>
            </a:extLst>
          </p:cNvPr>
          <p:cNvSpPr txBox="1"/>
          <p:nvPr/>
        </p:nvSpPr>
        <p:spPr>
          <a:xfrm>
            <a:off x="628650" y="1443861"/>
            <a:ext cx="11272838" cy="3693278"/>
          </a:xfrm>
          <a:prstGeom prst="rect">
            <a:avLst/>
          </a:prstGeom>
          <a:noFill/>
          <a:ln w="9525" cap="flat" cmpd="sng">
            <a:solidFill>
              <a:srgbClr val="0070C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r>
              <a:rPr lang="en-US" sz="1800" dirty="0" err="1"/>
              <a:t>Создайте</a:t>
            </a:r>
            <a:r>
              <a:rPr lang="en-US" sz="1800" dirty="0"/>
              <a:t> с </a:t>
            </a:r>
            <a:r>
              <a:rPr lang="en-US" sz="1800" dirty="0" err="1"/>
              <a:t>помощью</a:t>
            </a:r>
            <a:r>
              <a:rPr lang="en-US" sz="1800" dirty="0"/>
              <a:t> </a:t>
            </a:r>
            <a:r>
              <a:rPr lang="en-US" sz="1800" dirty="0" err="1"/>
              <a:t>мастера</a:t>
            </a:r>
            <a:r>
              <a:rPr lang="en-US" sz="1800" dirty="0"/>
              <a:t> в Visual Studio </a:t>
            </a:r>
            <a:r>
              <a:rPr lang="en-US" sz="1800" dirty="0" err="1"/>
              <a:t>новый</a:t>
            </a:r>
            <a:r>
              <a:rPr lang="en-US" sz="1800" dirty="0"/>
              <a:t> </a:t>
            </a:r>
            <a:r>
              <a:rPr lang="en-US" sz="1800" dirty="0" err="1"/>
              <a:t>проект</a:t>
            </a:r>
            <a:r>
              <a:rPr lang="en-US" sz="1800" dirty="0"/>
              <a:t> Web API (</a:t>
            </a:r>
            <a:r>
              <a:rPr lang="en-US" sz="1800" dirty="0" err="1"/>
              <a:t>ASP.Net</a:t>
            </a:r>
            <a:r>
              <a:rPr lang="en-US" sz="1800" dirty="0"/>
              <a:t> Core Web API).</a:t>
            </a:r>
            <a:br>
              <a:rPr lang="en-US" sz="1800" dirty="0"/>
            </a:br>
            <a:endParaRPr lang="en-US" sz="1800" dirty="0"/>
          </a:p>
          <a:p>
            <a:r>
              <a:rPr lang="ru-RU" sz="1800" dirty="0"/>
              <a:t>Создайте класс </a:t>
            </a:r>
            <a:r>
              <a:rPr lang="en-US" sz="1800" b="1" dirty="0" err="1"/>
              <a:t>UserInfo</a:t>
            </a:r>
            <a:r>
              <a:rPr lang="en-US" sz="1800" dirty="0"/>
              <a:t>, </a:t>
            </a:r>
            <a:r>
              <a:rPr lang="ru-RU" sz="1800" dirty="0"/>
              <a:t>состоящий из трех свойств (класс определяет модель и должен быть расположен в папке </a:t>
            </a:r>
            <a:r>
              <a:rPr lang="en-US" sz="1800" dirty="0"/>
              <a:t>Models</a:t>
            </a:r>
            <a:r>
              <a:rPr lang="ru-RU" sz="1800" dirty="0"/>
              <a:t>)</a:t>
            </a:r>
            <a:r>
              <a:rPr lang="en-US" sz="1800" dirty="0"/>
              <a:t>:</a:t>
            </a:r>
            <a:br>
              <a:rPr lang="ru-RU" sz="1800" dirty="0"/>
            </a:br>
            <a:r>
              <a:rPr lang="ru-RU" sz="1800" dirty="0"/>
              <a:t>строковые </a:t>
            </a:r>
            <a:r>
              <a:rPr lang="en-US" sz="1800" dirty="0" err="1"/>
              <a:t>UserName</a:t>
            </a:r>
            <a:r>
              <a:rPr lang="en-US" sz="1800" dirty="0"/>
              <a:t>, Email </a:t>
            </a:r>
            <a:r>
              <a:rPr lang="ru-RU" sz="1800" dirty="0"/>
              <a:t>и целочисленный </a:t>
            </a:r>
            <a:r>
              <a:rPr lang="en-US" sz="1800" dirty="0"/>
              <a:t>Id.</a:t>
            </a:r>
            <a:br>
              <a:rPr lang="en-US" sz="1800" dirty="0"/>
            </a:br>
            <a:endParaRPr lang="ru-RU" sz="1800" dirty="0"/>
          </a:p>
          <a:p>
            <a:r>
              <a:rPr lang="ru-RU" sz="1800" dirty="0"/>
              <a:t>Добавьте новый контроллер </a:t>
            </a:r>
            <a:r>
              <a:rPr lang="en-US" sz="1800" b="1" dirty="0" err="1"/>
              <a:t>UserController</a:t>
            </a:r>
            <a:r>
              <a:rPr lang="ru-RU" sz="1800" b="1" dirty="0"/>
              <a:t> </a:t>
            </a:r>
            <a:r>
              <a:rPr lang="ru-RU" sz="1800" dirty="0"/>
              <a:t>(в папке </a:t>
            </a:r>
            <a:r>
              <a:rPr lang="en-US" sz="1800" dirty="0"/>
              <a:t>Controllers</a:t>
            </a:r>
            <a:r>
              <a:rPr lang="ru-RU" sz="1800" dirty="0"/>
              <a:t>)</a:t>
            </a:r>
            <a:endParaRPr lang="en-US" sz="1800" dirty="0"/>
          </a:p>
          <a:p>
            <a:r>
              <a:rPr lang="ru-RU" sz="1800" dirty="0"/>
              <a:t>В нем (для простоты) создайте и инициализируйте статический список типа </a:t>
            </a:r>
            <a:r>
              <a:rPr lang="en-US" sz="1800" b="1" dirty="0"/>
              <a:t>List&lt;</a:t>
            </a:r>
            <a:r>
              <a:rPr lang="en-US" sz="1800" b="1" dirty="0" err="1"/>
              <a:t>UserInfo</a:t>
            </a:r>
            <a:r>
              <a:rPr lang="en-US" sz="1800" b="1" dirty="0"/>
              <a:t>&gt;</a:t>
            </a:r>
            <a:r>
              <a:rPr lang="ru-RU" sz="1800" b="1" dirty="0"/>
              <a:t>.</a:t>
            </a:r>
            <a:endParaRPr lang="en-US" sz="1800" b="1" dirty="0"/>
          </a:p>
          <a:p>
            <a:endParaRPr lang="en-US" sz="1800" b="1" dirty="0"/>
          </a:p>
          <a:p>
            <a:pPr lvl="0"/>
            <a:r>
              <a:rPr lang="en-US" sz="1800" dirty="0">
                <a:solidFill>
                  <a:srgbClr val="0000FF"/>
                </a:solidFill>
                <a:latin typeface="Consolas"/>
                <a:ea typeface="Consolas"/>
                <a:cs typeface="Consolas"/>
                <a:sym typeface="Consolas"/>
              </a:rPr>
              <a:t>private</a:t>
            </a:r>
            <a:r>
              <a:rPr lang="en-US" sz="1800" dirty="0">
                <a:latin typeface="Consolas"/>
                <a:ea typeface="Consolas"/>
                <a:cs typeface="Consolas"/>
                <a:sym typeface="Consolas"/>
              </a:rPr>
              <a:t> </a:t>
            </a:r>
            <a:r>
              <a:rPr lang="en-US" sz="1800" dirty="0">
                <a:solidFill>
                  <a:srgbClr val="0000FF"/>
                </a:solidFill>
                <a:latin typeface="Consolas"/>
                <a:ea typeface="Consolas"/>
                <a:cs typeface="Consolas"/>
                <a:sym typeface="Consolas"/>
              </a:rPr>
              <a:t>static</a:t>
            </a:r>
            <a:r>
              <a:rPr lang="en-US" sz="1800" dirty="0">
                <a:latin typeface="Consolas"/>
                <a:ea typeface="Consolas"/>
                <a:cs typeface="Consolas"/>
                <a:sym typeface="Consolas"/>
              </a:rPr>
              <a:t> List&lt;</a:t>
            </a:r>
            <a:r>
              <a:rPr lang="en-US" sz="1800" dirty="0" err="1">
                <a:latin typeface="Consolas"/>
                <a:ea typeface="Consolas"/>
                <a:cs typeface="Consolas"/>
                <a:sym typeface="Consolas"/>
              </a:rPr>
              <a:t>UserInfo</a:t>
            </a:r>
            <a:r>
              <a:rPr lang="en-US" sz="1800" dirty="0">
                <a:latin typeface="Consolas"/>
                <a:ea typeface="Consolas"/>
                <a:cs typeface="Consolas"/>
                <a:sym typeface="Consolas"/>
              </a:rPr>
              <a:t>&gt; users = </a:t>
            </a:r>
            <a:r>
              <a:rPr lang="en-US" sz="1800" dirty="0">
                <a:solidFill>
                  <a:srgbClr val="0000FF"/>
                </a:solidFill>
                <a:latin typeface="Consolas"/>
                <a:ea typeface="Consolas"/>
                <a:cs typeface="Consolas"/>
                <a:sym typeface="Consolas"/>
              </a:rPr>
              <a:t>new</a:t>
            </a:r>
            <a:r>
              <a:rPr lang="en-US" sz="1800" dirty="0">
                <a:latin typeface="Consolas"/>
                <a:ea typeface="Consolas"/>
                <a:cs typeface="Consolas"/>
                <a:sym typeface="Consolas"/>
              </a:rPr>
              <a:t> List&lt;</a:t>
            </a:r>
            <a:r>
              <a:rPr lang="en-US" sz="1800" dirty="0" err="1">
                <a:latin typeface="Consolas"/>
                <a:ea typeface="Consolas"/>
                <a:cs typeface="Consolas"/>
                <a:sym typeface="Consolas"/>
              </a:rPr>
              <a:t>UserInfo</a:t>
            </a:r>
            <a:r>
              <a:rPr lang="en-US" sz="1800" dirty="0">
                <a:latin typeface="Consolas"/>
                <a:ea typeface="Consolas"/>
                <a:cs typeface="Consolas"/>
                <a:sym typeface="Consolas"/>
              </a:rPr>
              <a:t>&gt;();</a:t>
            </a:r>
            <a:endParaRPr lang="en-US" sz="1800" dirty="0">
              <a:solidFill>
                <a:schemeClr val="dk1"/>
              </a:solidFill>
            </a:endParaRPr>
          </a:p>
          <a:p>
            <a:br>
              <a:rPr lang="en-US" sz="1800" b="1" dirty="0"/>
            </a:br>
            <a:br>
              <a:rPr lang="ru-RU" sz="1800" b="1" dirty="0"/>
            </a:br>
            <a:endParaRPr sz="1800" b="1" dirty="0"/>
          </a:p>
        </p:txBody>
      </p:sp>
    </p:spTree>
    <p:extLst>
      <p:ext uri="{BB962C8B-B14F-4D97-AF65-F5344CB8AC3E}">
        <p14:creationId xmlns:p14="http://schemas.microsoft.com/office/powerpoint/2010/main" val="252418260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B9DD9AA-4BCF-1445-9AB1-46A8C729DF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769610"/>
          </a:xfrm>
        </p:spPr>
        <p:txBody>
          <a:bodyPr/>
          <a:lstStyle/>
          <a:p>
            <a:r>
              <a:rPr lang="ru-RU" dirty="0"/>
              <a:t>Задача 1.</a:t>
            </a:r>
            <a:r>
              <a:rPr lang="en-US" dirty="0"/>
              <a:t> Web API</a:t>
            </a:r>
            <a:endParaRPr lang="ru-RU" dirty="0"/>
          </a:p>
        </p:txBody>
      </p: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7789646F-CDBF-4648-8E16-41FBFDEB7FB1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00000000-1234-1234-1234-123412341234}" type="slidenum">
              <a:rPr lang="en-US" smtClean="0"/>
              <a:pPr/>
              <a:t>3</a:t>
            </a:fld>
            <a:endParaRPr lang="en-US"/>
          </a:p>
        </p:txBody>
      </p:sp>
      <p:sp>
        <p:nvSpPr>
          <p:cNvPr id="5" name="Google Shape;3189;p16">
            <a:extLst>
              <a:ext uri="{FF2B5EF4-FFF2-40B4-BE49-F238E27FC236}">
                <a16:creationId xmlns:a16="http://schemas.microsoft.com/office/drawing/2014/main" id="{45C1CACF-DAB9-1F41-8A9C-370E3063E393}"/>
              </a:ext>
            </a:extLst>
          </p:cNvPr>
          <p:cNvSpPr txBox="1"/>
          <p:nvPr/>
        </p:nvSpPr>
        <p:spPr>
          <a:xfrm>
            <a:off x="328613" y="1066801"/>
            <a:ext cx="11687175" cy="5078273"/>
          </a:xfrm>
          <a:prstGeom prst="rect">
            <a:avLst/>
          </a:prstGeom>
          <a:noFill/>
          <a:ln w="9525" cap="flat" cmpd="sng">
            <a:solidFill>
              <a:srgbClr val="0070C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endParaRPr lang="ru-RU" sz="1800" dirty="0"/>
          </a:p>
          <a:p>
            <a:pPr lvl="0"/>
            <a:r>
              <a:rPr lang="ru-RU" sz="1800" dirty="0"/>
              <a:t>В самом контроллере реализуйте три метода (</a:t>
            </a:r>
            <a:r>
              <a:rPr lang="en-US" sz="1800" b="1" dirty="0" err="1"/>
              <a:t>CreateUser</a:t>
            </a:r>
            <a:r>
              <a:rPr lang="ru-RU" sz="1800" dirty="0"/>
              <a:t>, </a:t>
            </a:r>
            <a:r>
              <a:rPr lang="en-US" sz="1800" b="1" dirty="0" err="1"/>
              <a:t>GetUserInfoById</a:t>
            </a:r>
            <a:r>
              <a:rPr lang="en-US" sz="1800" dirty="0"/>
              <a:t>,</a:t>
            </a:r>
            <a:r>
              <a:rPr lang="en-US" sz="1800" b="1" dirty="0"/>
              <a:t> </a:t>
            </a:r>
            <a:r>
              <a:rPr lang="en-US" sz="1800" b="1" dirty="0" err="1"/>
              <a:t>GetAllUsers</a:t>
            </a:r>
            <a:r>
              <a:rPr lang="ru-RU" sz="1800" dirty="0"/>
              <a:t>) и привяжите их к соответствующим обработчикам (</a:t>
            </a:r>
            <a:r>
              <a:rPr lang="en-US" sz="1800" dirty="0"/>
              <a:t>handler</a:t>
            </a:r>
            <a:r>
              <a:rPr lang="ru-RU" sz="1800" dirty="0"/>
              <a:t>)</a:t>
            </a:r>
          </a:p>
          <a:p>
            <a:pPr lvl="0"/>
            <a:br>
              <a:rPr lang="ru-RU" sz="1800" dirty="0"/>
            </a:br>
            <a:r>
              <a:rPr lang="ru-RU" sz="1800" dirty="0"/>
              <a:t>1) </a:t>
            </a:r>
            <a:r>
              <a:rPr lang="en-US" sz="1800" b="1" dirty="0" err="1"/>
              <a:t>CreateUser</a:t>
            </a:r>
            <a:r>
              <a:rPr lang="en-US" sz="1800" b="1" dirty="0"/>
              <a:t> (</a:t>
            </a:r>
            <a:r>
              <a:rPr lang="en-US" sz="1800" b="1" dirty="0" err="1"/>
              <a:t>CreateUserRequest</a:t>
            </a:r>
            <a:r>
              <a:rPr lang="en-US" sz="1800" b="1" dirty="0"/>
              <a:t> req);</a:t>
            </a:r>
            <a:r>
              <a:rPr lang="ru-RU" sz="1800" b="1" dirty="0"/>
              <a:t> - </a:t>
            </a:r>
            <a:r>
              <a:rPr lang="en-US" sz="1800" b="1" dirty="0"/>
              <a:t>POST “/create-user”</a:t>
            </a:r>
          </a:p>
          <a:p>
            <a:r>
              <a:rPr lang="ru-RU" sz="1800" dirty="0"/>
              <a:t>Для реализации, нужно вначале создать новую модель</a:t>
            </a:r>
            <a:r>
              <a:rPr lang="en-US" sz="1800" dirty="0"/>
              <a:t> – </a:t>
            </a:r>
            <a:r>
              <a:rPr lang="ru-RU" sz="1800" dirty="0"/>
              <a:t>класс</a:t>
            </a:r>
            <a:r>
              <a:rPr lang="en-US" sz="1800" dirty="0"/>
              <a:t> </a:t>
            </a:r>
            <a:r>
              <a:rPr lang="en-US" sz="1800" b="1" dirty="0" err="1"/>
              <a:t>CreateUserRequest</a:t>
            </a:r>
            <a:r>
              <a:rPr lang="ru-RU" sz="1800" dirty="0"/>
              <a:t>, который должен</a:t>
            </a:r>
            <a:r>
              <a:rPr lang="en-US" sz="1800" dirty="0"/>
              <a:t> (</a:t>
            </a:r>
            <a:r>
              <a:rPr lang="ru-RU" sz="1800" dirty="0"/>
              <a:t>по правилам хорошего тона</a:t>
            </a:r>
            <a:r>
              <a:rPr lang="en-US" sz="1800" dirty="0"/>
              <a:t>)</a:t>
            </a:r>
            <a:r>
              <a:rPr lang="ru-RU" sz="1800" dirty="0"/>
              <a:t> располагаться в папке </a:t>
            </a:r>
            <a:r>
              <a:rPr lang="en-US" sz="1800" dirty="0"/>
              <a:t>Models. </a:t>
            </a:r>
            <a:r>
              <a:rPr lang="ru-RU" sz="1800" dirty="0"/>
              <a:t>В нем следует определить два строковых свойства: </a:t>
            </a:r>
            <a:r>
              <a:rPr lang="en-US" sz="1800" dirty="0" err="1"/>
              <a:t>UserName</a:t>
            </a:r>
            <a:r>
              <a:rPr lang="en-US" sz="1800" dirty="0"/>
              <a:t>, Email.</a:t>
            </a:r>
            <a:r>
              <a:rPr lang="ru-RU" sz="1800" dirty="0"/>
              <a:t> </a:t>
            </a:r>
          </a:p>
          <a:p>
            <a:endParaRPr lang="ru-RU" sz="1800" dirty="0"/>
          </a:p>
          <a:p>
            <a:pPr lvl="0"/>
            <a:r>
              <a:rPr lang="ru-RU" sz="1800" dirty="0"/>
              <a:t>Присылаемый объект запроса, задаваемый входным параметром метода</a:t>
            </a:r>
            <a:r>
              <a:rPr lang="en-US" sz="1800" dirty="0"/>
              <a:t> req</a:t>
            </a:r>
            <a:r>
              <a:rPr lang="ru-RU" sz="1800" dirty="0"/>
              <a:t>,</a:t>
            </a:r>
            <a:r>
              <a:rPr lang="en-US" sz="1800" dirty="0"/>
              <a:t> </a:t>
            </a:r>
            <a:r>
              <a:rPr lang="ru-RU" sz="1800" dirty="0"/>
              <a:t>должен формироваться из тела запроса </a:t>
            </a:r>
            <a:r>
              <a:rPr lang="en-US" sz="1800" dirty="0"/>
              <a:t>(</a:t>
            </a:r>
            <a:r>
              <a:rPr lang="ru-RU" sz="1800" dirty="0"/>
              <a:t>не забудьте про атрибут </a:t>
            </a:r>
            <a:r>
              <a:rPr lang="en-US" sz="1800" dirty="0"/>
              <a:t>[</a:t>
            </a:r>
            <a:r>
              <a:rPr lang="en-US" sz="1800" b="1" i="1" dirty="0" err="1"/>
              <a:t>FromBody</a:t>
            </a:r>
            <a:r>
              <a:rPr lang="en-US" sz="1800" dirty="0"/>
              <a:t>]</a:t>
            </a:r>
            <a:r>
              <a:rPr lang="ru-RU" sz="1800" dirty="0"/>
              <a:t> перед входным параметром) и далее, тривиальным образом преобразовываться в объект типа </a:t>
            </a:r>
            <a:r>
              <a:rPr lang="en-US" sz="1800" dirty="0" err="1"/>
              <a:t>UserInfo</a:t>
            </a:r>
            <a:r>
              <a:rPr lang="ru-RU" sz="1800" dirty="0"/>
              <a:t>, который, в свою очередь, должен</a:t>
            </a:r>
            <a:r>
              <a:rPr lang="en-US" sz="1800" dirty="0"/>
              <a:t> </a:t>
            </a:r>
            <a:r>
              <a:rPr lang="ru-RU" sz="1800" dirty="0"/>
              <a:t>помещаться в статический список типа </a:t>
            </a:r>
            <a:r>
              <a:rPr lang="en-US" sz="1800" dirty="0">
                <a:latin typeface="Consolas"/>
                <a:ea typeface="Consolas"/>
                <a:cs typeface="Consolas"/>
                <a:sym typeface="Consolas"/>
              </a:rPr>
              <a:t>List&lt;</a:t>
            </a:r>
            <a:r>
              <a:rPr lang="en-US" sz="1800" dirty="0" err="1">
                <a:latin typeface="Consolas"/>
                <a:ea typeface="Consolas"/>
                <a:cs typeface="Consolas"/>
                <a:sym typeface="Consolas"/>
              </a:rPr>
              <a:t>UserInfo</a:t>
            </a:r>
            <a:r>
              <a:rPr lang="en-US" sz="1800" dirty="0">
                <a:latin typeface="Consolas"/>
                <a:ea typeface="Consolas"/>
                <a:cs typeface="Consolas"/>
                <a:sym typeface="Consolas"/>
              </a:rPr>
              <a:t>&gt;</a:t>
            </a:r>
            <a:r>
              <a:rPr lang="ru-RU" sz="1800" dirty="0"/>
              <a:t>, объявленный выше.</a:t>
            </a:r>
            <a:br>
              <a:rPr lang="ru-RU" sz="1800" dirty="0"/>
            </a:br>
            <a:r>
              <a:rPr lang="en-US" sz="1800" dirty="0"/>
              <a:t>Id </a:t>
            </a:r>
            <a:r>
              <a:rPr lang="ru-RU" sz="1800" dirty="0"/>
              <a:t>необходимо вычислить как</a:t>
            </a:r>
            <a:r>
              <a:rPr lang="en-US" sz="1800" dirty="0"/>
              <a:t> Id </a:t>
            </a:r>
            <a:r>
              <a:rPr lang="ru-RU" sz="1800" dirty="0"/>
              <a:t>последнего добавленного в список объекта типа </a:t>
            </a:r>
            <a:r>
              <a:rPr lang="en-US" sz="1800" dirty="0" err="1"/>
              <a:t>UserInfo</a:t>
            </a:r>
            <a:r>
              <a:rPr lang="ru-RU" sz="1800" dirty="0"/>
              <a:t> + 1. Если список пуст, то</a:t>
            </a:r>
            <a:r>
              <a:rPr lang="en-US" sz="1800" dirty="0"/>
              <a:t> Id = </a:t>
            </a:r>
            <a:r>
              <a:rPr lang="ru-RU" sz="1800" dirty="0"/>
              <a:t>1</a:t>
            </a:r>
            <a:r>
              <a:rPr lang="en-US" sz="1800" dirty="0"/>
              <a:t>.</a:t>
            </a:r>
            <a:endParaRPr lang="ru-RU" sz="1800" dirty="0"/>
          </a:p>
          <a:p>
            <a:endParaRPr lang="ru-RU" sz="1800" dirty="0"/>
          </a:p>
          <a:p>
            <a:r>
              <a:rPr lang="ru-RU" sz="1800" dirty="0"/>
              <a:t>В качестве ответа необходимо вернуть результирующий объект типа </a:t>
            </a:r>
            <a:r>
              <a:rPr lang="en-US" sz="1800" dirty="0" err="1"/>
              <a:t>UserInfo</a:t>
            </a:r>
            <a:r>
              <a:rPr lang="ru-RU" sz="1800" dirty="0"/>
              <a:t> (содержащий идентификатор), который был добавлен в список.</a:t>
            </a: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208577699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B9DD9AA-4BCF-1445-9AB1-46A8C729DF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792163"/>
          </a:xfrm>
        </p:spPr>
        <p:txBody>
          <a:bodyPr/>
          <a:lstStyle/>
          <a:p>
            <a:r>
              <a:rPr lang="ru-RU" dirty="0"/>
              <a:t>Задача 1.</a:t>
            </a:r>
            <a:r>
              <a:rPr lang="en-US" dirty="0"/>
              <a:t> Web API</a:t>
            </a:r>
            <a:endParaRPr lang="ru-RU" dirty="0"/>
          </a:p>
        </p:txBody>
      </p: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7789646F-CDBF-4648-8E16-41FBFDEB7FB1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00000000-1234-1234-1234-123412341234}" type="slidenum">
              <a:rPr lang="en-US" smtClean="0"/>
              <a:pPr/>
              <a:t>4</a:t>
            </a:fld>
            <a:endParaRPr lang="en-US"/>
          </a:p>
        </p:txBody>
      </p:sp>
      <p:sp>
        <p:nvSpPr>
          <p:cNvPr id="5" name="Google Shape;3189;p16">
            <a:extLst>
              <a:ext uri="{FF2B5EF4-FFF2-40B4-BE49-F238E27FC236}">
                <a16:creationId xmlns:a16="http://schemas.microsoft.com/office/drawing/2014/main" id="{45C1CACF-DAB9-1F41-8A9C-370E3063E393}"/>
              </a:ext>
            </a:extLst>
          </p:cNvPr>
          <p:cNvSpPr txBox="1"/>
          <p:nvPr/>
        </p:nvSpPr>
        <p:spPr>
          <a:xfrm>
            <a:off x="609599" y="1285669"/>
            <a:ext cx="11149013" cy="3785611"/>
          </a:xfrm>
          <a:prstGeom prst="rect">
            <a:avLst/>
          </a:prstGeom>
          <a:noFill/>
          <a:ln w="9525" cap="flat" cmpd="sng">
            <a:solidFill>
              <a:srgbClr val="0070C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/>
            <a:r>
              <a:rPr lang="en" sz="2000" dirty="0">
                <a:latin typeface="Consolas" panose="020B0609020204030204" pitchFamily="49" charset="0"/>
                <a:cs typeface="Consolas" panose="020B0609020204030204" pitchFamily="49" charset="0"/>
              </a:rPr>
              <a:t>[HttpPost(</a:t>
            </a:r>
            <a:r>
              <a:rPr lang="en" sz="2000" b="1" dirty="0">
                <a:latin typeface="Consolas" panose="020B0609020204030204" pitchFamily="49" charset="0"/>
                <a:cs typeface="Consolas" panose="020B0609020204030204" pitchFamily="49" charset="0"/>
              </a:rPr>
              <a:t>"create-user"</a:t>
            </a:r>
            <a:r>
              <a:rPr lang="en" sz="2000" dirty="0">
                <a:latin typeface="Consolas" panose="020B0609020204030204" pitchFamily="49" charset="0"/>
                <a:cs typeface="Consolas" panose="020B0609020204030204" pitchFamily="49" charset="0"/>
              </a:rPr>
              <a:t>)]</a:t>
            </a:r>
            <a:br>
              <a:rPr lang="en" sz="2000" dirty="0">
                <a:latin typeface="Consolas" panose="020B0609020204030204" pitchFamily="49" charset="0"/>
                <a:cs typeface="Consolas" panose="020B0609020204030204" pitchFamily="49" charset="0"/>
              </a:rPr>
            </a:br>
            <a:r>
              <a:rPr lang="en" sz="2000" b="1" dirty="0">
                <a:latin typeface="Consolas" panose="020B0609020204030204" pitchFamily="49" charset="0"/>
                <a:cs typeface="Consolas" panose="020B0609020204030204" pitchFamily="49" charset="0"/>
              </a:rPr>
              <a:t>public </a:t>
            </a:r>
            <a:r>
              <a:rPr lang="en" sz="2000" dirty="0">
                <a:latin typeface="Consolas" panose="020B0609020204030204" pitchFamily="49" charset="0"/>
                <a:cs typeface="Consolas" panose="020B0609020204030204" pitchFamily="49" charset="0"/>
              </a:rPr>
              <a:t>IActionResult CreateUser([FromBody]</a:t>
            </a:r>
            <a:r>
              <a:rPr lang="ru-RU" sz="2000" dirty="0"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r>
              <a:rPr lang="en" sz="2000" dirty="0">
                <a:latin typeface="Consolas" panose="020B0609020204030204" pitchFamily="49" charset="0"/>
                <a:cs typeface="Consolas" panose="020B0609020204030204" pitchFamily="49" charset="0"/>
              </a:rPr>
              <a:t>CreateUserRequest req)</a:t>
            </a:r>
            <a:br>
              <a:rPr lang="en" sz="2000" dirty="0">
                <a:latin typeface="Consolas" panose="020B0609020204030204" pitchFamily="49" charset="0"/>
                <a:cs typeface="Consolas" panose="020B0609020204030204" pitchFamily="49" charset="0"/>
              </a:rPr>
            </a:br>
            <a:r>
              <a:rPr lang="en" sz="2000" dirty="0">
                <a:latin typeface="Consolas" panose="020B0609020204030204" pitchFamily="49" charset="0"/>
                <a:cs typeface="Consolas" panose="020B0609020204030204" pitchFamily="49" charset="0"/>
              </a:rPr>
              <a:t>{</a:t>
            </a:r>
            <a:br>
              <a:rPr lang="en" sz="2000" dirty="0">
                <a:latin typeface="Consolas" panose="020B0609020204030204" pitchFamily="49" charset="0"/>
                <a:cs typeface="Consolas" panose="020B0609020204030204" pitchFamily="49" charset="0"/>
              </a:rPr>
            </a:br>
            <a:r>
              <a:rPr lang="en" sz="2000" dirty="0">
                <a:latin typeface="Consolas" panose="020B0609020204030204" pitchFamily="49" charset="0"/>
                <a:cs typeface="Consolas" panose="020B0609020204030204" pitchFamily="49" charset="0"/>
              </a:rPr>
              <a:t>    </a:t>
            </a:r>
            <a:r>
              <a:rPr lang="en" sz="2000" b="1" dirty="0">
                <a:latin typeface="Consolas" panose="020B0609020204030204" pitchFamily="49" charset="0"/>
                <a:cs typeface="Consolas" panose="020B0609020204030204" pitchFamily="49" charset="0"/>
              </a:rPr>
              <a:t>var </a:t>
            </a:r>
            <a:r>
              <a:rPr lang="en" sz="2000" dirty="0">
                <a:latin typeface="Consolas" panose="020B0609020204030204" pitchFamily="49" charset="0"/>
                <a:cs typeface="Consolas" panose="020B0609020204030204" pitchFamily="49" charset="0"/>
              </a:rPr>
              <a:t>user = </a:t>
            </a:r>
            <a:r>
              <a:rPr lang="en" sz="2000" b="1" dirty="0">
                <a:latin typeface="Consolas" panose="020B0609020204030204" pitchFamily="49" charset="0"/>
                <a:cs typeface="Consolas" panose="020B0609020204030204" pitchFamily="49" charset="0"/>
              </a:rPr>
              <a:t>new </a:t>
            </a:r>
            <a:r>
              <a:rPr lang="en" sz="2000" dirty="0">
                <a:latin typeface="Consolas" panose="020B0609020204030204" pitchFamily="49" charset="0"/>
                <a:cs typeface="Consolas" panose="020B0609020204030204" pitchFamily="49" charset="0"/>
              </a:rPr>
              <a:t>UserInfo()</a:t>
            </a:r>
            <a:br>
              <a:rPr lang="en" sz="2000" dirty="0">
                <a:latin typeface="Consolas" panose="020B0609020204030204" pitchFamily="49" charset="0"/>
                <a:cs typeface="Consolas" panose="020B0609020204030204" pitchFamily="49" charset="0"/>
              </a:rPr>
            </a:br>
            <a:r>
              <a:rPr lang="en" sz="2000" dirty="0">
                <a:latin typeface="Consolas" panose="020B0609020204030204" pitchFamily="49" charset="0"/>
                <a:cs typeface="Consolas" panose="020B0609020204030204" pitchFamily="49" charset="0"/>
              </a:rPr>
              <a:t>    {</a:t>
            </a:r>
            <a:br>
              <a:rPr lang="en" sz="2000" dirty="0">
                <a:latin typeface="Consolas" panose="020B0609020204030204" pitchFamily="49" charset="0"/>
                <a:cs typeface="Consolas" panose="020B0609020204030204" pitchFamily="49" charset="0"/>
              </a:rPr>
            </a:br>
            <a:r>
              <a:rPr lang="en" sz="2000" dirty="0">
                <a:latin typeface="Consolas" panose="020B0609020204030204" pitchFamily="49" charset="0"/>
                <a:cs typeface="Consolas" panose="020B0609020204030204" pitchFamily="49" charset="0"/>
              </a:rPr>
              <a:t>        </a:t>
            </a:r>
            <a:r>
              <a:rPr lang="en" sz="2000" b="1" dirty="0">
                <a:latin typeface="Consolas" panose="020B0609020204030204" pitchFamily="49" charset="0"/>
                <a:cs typeface="Consolas" panose="020B0609020204030204" pitchFamily="49" charset="0"/>
              </a:rPr>
              <a:t>Id </a:t>
            </a:r>
            <a:r>
              <a:rPr lang="en" sz="2000" dirty="0">
                <a:latin typeface="Consolas" panose="020B0609020204030204" pitchFamily="49" charset="0"/>
                <a:cs typeface="Consolas" panose="020B0609020204030204" pitchFamily="49" charset="0"/>
              </a:rPr>
              <a:t>= </a:t>
            </a:r>
            <a:r>
              <a:rPr lang="en" sz="2000" i="1" dirty="0">
                <a:latin typeface="Consolas" panose="020B0609020204030204" pitchFamily="49" charset="0"/>
                <a:cs typeface="Consolas" panose="020B0609020204030204" pitchFamily="49" charset="0"/>
              </a:rPr>
              <a:t>_users</a:t>
            </a:r>
            <a:r>
              <a:rPr lang="en" sz="2000" dirty="0">
                <a:latin typeface="Consolas" panose="020B0609020204030204" pitchFamily="49" charset="0"/>
                <a:cs typeface="Consolas" panose="020B0609020204030204" pitchFamily="49" charset="0"/>
              </a:rPr>
              <a:t>.</a:t>
            </a:r>
            <a:r>
              <a:rPr lang="en" sz="2000" b="1" dirty="0">
                <a:latin typeface="Consolas" panose="020B0609020204030204" pitchFamily="49" charset="0"/>
                <a:cs typeface="Consolas" panose="020B0609020204030204" pitchFamily="49" charset="0"/>
              </a:rPr>
              <a:t>Count</a:t>
            </a:r>
            <a:r>
              <a:rPr lang="ru-RU" sz="2000" b="1" dirty="0">
                <a:latin typeface="Consolas" panose="020B0609020204030204" pitchFamily="49" charset="0"/>
                <a:cs typeface="Consolas" panose="020B0609020204030204" pitchFamily="49" charset="0"/>
              </a:rPr>
              <a:t> + 1</a:t>
            </a:r>
            <a:r>
              <a:rPr lang="en" sz="2000" dirty="0">
                <a:latin typeface="Consolas" panose="020B0609020204030204" pitchFamily="49" charset="0"/>
                <a:cs typeface="Consolas" panose="020B0609020204030204" pitchFamily="49" charset="0"/>
              </a:rPr>
              <a:t>,</a:t>
            </a:r>
            <a:br>
              <a:rPr lang="en" sz="2000" dirty="0">
                <a:latin typeface="Consolas" panose="020B0609020204030204" pitchFamily="49" charset="0"/>
                <a:cs typeface="Consolas" panose="020B0609020204030204" pitchFamily="49" charset="0"/>
              </a:rPr>
            </a:br>
            <a:r>
              <a:rPr lang="en" sz="2000" dirty="0">
                <a:latin typeface="Consolas" panose="020B0609020204030204" pitchFamily="49" charset="0"/>
                <a:cs typeface="Consolas" panose="020B0609020204030204" pitchFamily="49" charset="0"/>
              </a:rPr>
              <a:t>        </a:t>
            </a:r>
            <a:r>
              <a:rPr lang="en" sz="2000" b="1" dirty="0">
                <a:latin typeface="Consolas" panose="020B0609020204030204" pitchFamily="49" charset="0"/>
                <a:cs typeface="Consolas" panose="020B0609020204030204" pitchFamily="49" charset="0"/>
              </a:rPr>
              <a:t>Email </a:t>
            </a:r>
            <a:r>
              <a:rPr lang="en" sz="2000" dirty="0">
                <a:latin typeface="Consolas" panose="020B0609020204030204" pitchFamily="49" charset="0"/>
                <a:cs typeface="Consolas" panose="020B0609020204030204" pitchFamily="49" charset="0"/>
              </a:rPr>
              <a:t>= req.</a:t>
            </a:r>
            <a:r>
              <a:rPr lang="en" sz="2000" b="1" dirty="0">
                <a:latin typeface="Consolas" panose="020B0609020204030204" pitchFamily="49" charset="0"/>
                <a:cs typeface="Consolas" panose="020B0609020204030204" pitchFamily="49" charset="0"/>
              </a:rPr>
              <a:t>Email</a:t>
            </a:r>
            <a:r>
              <a:rPr lang="en" sz="2000" dirty="0">
                <a:latin typeface="Consolas" panose="020B0609020204030204" pitchFamily="49" charset="0"/>
                <a:cs typeface="Consolas" panose="020B0609020204030204" pitchFamily="49" charset="0"/>
              </a:rPr>
              <a:t>,</a:t>
            </a:r>
            <a:br>
              <a:rPr lang="en" sz="2000" dirty="0">
                <a:latin typeface="Consolas" panose="020B0609020204030204" pitchFamily="49" charset="0"/>
                <a:cs typeface="Consolas" panose="020B0609020204030204" pitchFamily="49" charset="0"/>
              </a:rPr>
            </a:br>
            <a:r>
              <a:rPr lang="en" sz="2000" dirty="0">
                <a:latin typeface="Consolas" panose="020B0609020204030204" pitchFamily="49" charset="0"/>
                <a:cs typeface="Consolas" panose="020B0609020204030204" pitchFamily="49" charset="0"/>
              </a:rPr>
              <a:t>        </a:t>
            </a:r>
            <a:r>
              <a:rPr lang="en" sz="2000" b="1" dirty="0">
                <a:latin typeface="Consolas" panose="020B0609020204030204" pitchFamily="49" charset="0"/>
                <a:cs typeface="Consolas" panose="020B0609020204030204" pitchFamily="49" charset="0"/>
              </a:rPr>
              <a:t>UserName </a:t>
            </a:r>
            <a:r>
              <a:rPr lang="en" sz="2000" dirty="0">
                <a:latin typeface="Consolas" panose="020B0609020204030204" pitchFamily="49" charset="0"/>
                <a:cs typeface="Consolas" panose="020B0609020204030204" pitchFamily="49" charset="0"/>
              </a:rPr>
              <a:t>= req.</a:t>
            </a:r>
            <a:r>
              <a:rPr lang="en" sz="2000" b="1" dirty="0">
                <a:latin typeface="Consolas" panose="020B0609020204030204" pitchFamily="49" charset="0"/>
                <a:cs typeface="Consolas" panose="020B0609020204030204" pitchFamily="49" charset="0"/>
              </a:rPr>
              <a:t>UserName</a:t>
            </a:r>
            <a:br>
              <a:rPr lang="en" sz="2000" b="1" dirty="0">
                <a:latin typeface="Consolas" panose="020B0609020204030204" pitchFamily="49" charset="0"/>
                <a:cs typeface="Consolas" panose="020B0609020204030204" pitchFamily="49" charset="0"/>
              </a:rPr>
            </a:br>
            <a:r>
              <a:rPr lang="en" sz="2000" b="1" dirty="0">
                <a:latin typeface="Consolas" panose="020B0609020204030204" pitchFamily="49" charset="0"/>
                <a:cs typeface="Consolas" panose="020B0609020204030204" pitchFamily="49" charset="0"/>
              </a:rPr>
              <a:t>    </a:t>
            </a:r>
            <a:r>
              <a:rPr lang="en" sz="2000" dirty="0">
                <a:latin typeface="Consolas" panose="020B0609020204030204" pitchFamily="49" charset="0"/>
                <a:cs typeface="Consolas" panose="020B0609020204030204" pitchFamily="49" charset="0"/>
              </a:rPr>
              <a:t>};</a:t>
            </a:r>
            <a:br>
              <a:rPr lang="en" sz="2000" dirty="0">
                <a:latin typeface="Consolas" panose="020B0609020204030204" pitchFamily="49" charset="0"/>
                <a:cs typeface="Consolas" panose="020B0609020204030204" pitchFamily="49" charset="0"/>
              </a:rPr>
            </a:br>
            <a:r>
              <a:rPr lang="en" sz="2000" dirty="0">
                <a:latin typeface="Consolas" panose="020B0609020204030204" pitchFamily="49" charset="0"/>
                <a:cs typeface="Consolas" panose="020B0609020204030204" pitchFamily="49" charset="0"/>
              </a:rPr>
              <a:t>    </a:t>
            </a:r>
            <a:r>
              <a:rPr lang="en" sz="2000" i="1" dirty="0">
                <a:latin typeface="Consolas" panose="020B0609020204030204" pitchFamily="49" charset="0"/>
                <a:cs typeface="Consolas" panose="020B0609020204030204" pitchFamily="49" charset="0"/>
              </a:rPr>
              <a:t>_users</a:t>
            </a:r>
            <a:r>
              <a:rPr lang="en" sz="2000" dirty="0">
                <a:latin typeface="Consolas" panose="020B0609020204030204" pitchFamily="49" charset="0"/>
                <a:cs typeface="Consolas" panose="020B0609020204030204" pitchFamily="49" charset="0"/>
              </a:rPr>
              <a:t>.Add(user);</a:t>
            </a:r>
            <a:br>
              <a:rPr lang="en" sz="2000" dirty="0">
                <a:latin typeface="Consolas" panose="020B0609020204030204" pitchFamily="49" charset="0"/>
                <a:cs typeface="Consolas" panose="020B0609020204030204" pitchFamily="49" charset="0"/>
              </a:rPr>
            </a:br>
            <a:r>
              <a:rPr lang="en" sz="2000" dirty="0">
                <a:latin typeface="Consolas" panose="020B0609020204030204" pitchFamily="49" charset="0"/>
                <a:cs typeface="Consolas" panose="020B0609020204030204" pitchFamily="49" charset="0"/>
              </a:rPr>
              <a:t>    </a:t>
            </a:r>
            <a:r>
              <a:rPr lang="en" sz="2000" b="1" dirty="0">
                <a:latin typeface="Consolas" panose="020B0609020204030204" pitchFamily="49" charset="0"/>
                <a:cs typeface="Consolas" panose="020B0609020204030204" pitchFamily="49" charset="0"/>
              </a:rPr>
              <a:t>return </a:t>
            </a:r>
            <a:r>
              <a:rPr lang="en" sz="2000" dirty="0">
                <a:latin typeface="Consolas" panose="020B0609020204030204" pitchFamily="49" charset="0"/>
                <a:cs typeface="Consolas" panose="020B0609020204030204" pitchFamily="49" charset="0"/>
              </a:rPr>
              <a:t>Ok(user);</a:t>
            </a:r>
            <a:br>
              <a:rPr lang="en" sz="2000" dirty="0">
                <a:latin typeface="Consolas" panose="020B0609020204030204" pitchFamily="49" charset="0"/>
                <a:cs typeface="Consolas" panose="020B0609020204030204" pitchFamily="49" charset="0"/>
              </a:rPr>
            </a:br>
            <a:r>
              <a:rPr lang="en" sz="2000" dirty="0">
                <a:latin typeface="Consolas" panose="020B0609020204030204" pitchFamily="49" charset="0"/>
                <a:cs typeface="Consolas" panose="020B0609020204030204" pitchFamily="49" charset="0"/>
              </a:rPr>
              <a:t>}</a:t>
            </a:r>
            <a:endParaRPr lang="en-US" sz="2000" dirty="0">
              <a:latin typeface="Consolas" panose="020B0609020204030204" pitchFamily="49" charset="0"/>
              <a:cs typeface="Consolas" panose="020B0609020204030204" pitchFamily="49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B144690-8924-4311-BCCE-AABEAB364897}"/>
              </a:ext>
            </a:extLst>
          </p:cNvPr>
          <p:cNvSpPr txBox="1"/>
          <p:nvPr/>
        </p:nvSpPr>
        <p:spPr>
          <a:xfrm>
            <a:off x="609599" y="5767686"/>
            <a:ext cx="84963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00" b="1" dirty="0"/>
              <a:t>TODO: </a:t>
            </a:r>
            <a:r>
              <a:rPr lang="ru-RU" sz="1800" dirty="0"/>
              <a:t>Найдите проблему в коде приведенного выше метода</a:t>
            </a:r>
            <a:r>
              <a:rPr lang="en-US" sz="1800" dirty="0"/>
              <a:t>. </a:t>
            </a:r>
            <a:r>
              <a:rPr lang="ru-RU" sz="1800" dirty="0"/>
              <a:t>Устраните ее.</a:t>
            </a:r>
          </a:p>
        </p:txBody>
      </p:sp>
    </p:spTree>
    <p:extLst>
      <p:ext uri="{BB962C8B-B14F-4D97-AF65-F5344CB8AC3E}">
        <p14:creationId xmlns:p14="http://schemas.microsoft.com/office/powerpoint/2010/main" val="349339120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B9DD9AA-4BCF-1445-9AB1-46A8C729DF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023065"/>
          </a:xfrm>
        </p:spPr>
        <p:txBody>
          <a:bodyPr/>
          <a:lstStyle/>
          <a:p>
            <a:r>
              <a:rPr lang="ru-RU" dirty="0"/>
              <a:t>Задача 1.</a:t>
            </a:r>
            <a:r>
              <a:rPr lang="en-US" dirty="0"/>
              <a:t> Web API</a:t>
            </a:r>
            <a:endParaRPr lang="ru-RU" dirty="0"/>
          </a:p>
        </p:txBody>
      </p: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7789646F-CDBF-4648-8E16-41FBFDEB7FB1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00000000-1234-1234-1234-123412341234}" type="slidenum">
              <a:rPr lang="en-US" smtClean="0"/>
              <a:pPr/>
              <a:t>5</a:t>
            </a:fld>
            <a:endParaRPr lang="en-US"/>
          </a:p>
        </p:txBody>
      </p:sp>
      <p:sp>
        <p:nvSpPr>
          <p:cNvPr id="5" name="Google Shape;3189;p16">
            <a:extLst>
              <a:ext uri="{FF2B5EF4-FFF2-40B4-BE49-F238E27FC236}">
                <a16:creationId xmlns:a16="http://schemas.microsoft.com/office/drawing/2014/main" id="{45C1CACF-DAB9-1F41-8A9C-370E3063E393}"/>
              </a:ext>
            </a:extLst>
          </p:cNvPr>
          <p:cNvSpPr txBox="1"/>
          <p:nvPr/>
        </p:nvSpPr>
        <p:spPr>
          <a:xfrm>
            <a:off x="328613" y="1409700"/>
            <a:ext cx="11630025" cy="4801274"/>
          </a:xfrm>
          <a:prstGeom prst="rect">
            <a:avLst/>
          </a:prstGeom>
          <a:noFill/>
          <a:ln w="9525" cap="flat" cmpd="sng">
            <a:solidFill>
              <a:srgbClr val="0070C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endParaRPr lang="en-US" sz="1800" dirty="0"/>
          </a:p>
          <a:p>
            <a:r>
              <a:rPr lang="en-US" sz="1800" b="1" dirty="0"/>
              <a:t>2) </a:t>
            </a:r>
            <a:r>
              <a:rPr lang="en-US" sz="1800" b="1" dirty="0" err="1"/>
              <a:t>GetUserInfoById</a:t>
            </a:r>
            <a:r>
              <a:rPr lang="en-US" sz="1800" b="1" dirty="0"/>
              <a:t> (int id); - GET “get-user-info-by-id”</a:t>
            </a:r>
            <a:endParaRPr lang="ru-RU" sz="1800" b="1" dirty="0"/>
          </a:p>
          <a:p>
            <a:r>
              <a:rPr lang="ru-RU" sz="1800" dirty="0"/>
              <a:t>Данный метод должен осуществлять поиск в списке по </a:t>
            </a:r>
            <a:r>
              <a:rPr lang="en-US" sz="1800" dirty="0"/>
              <a:t>Id</a:t>
            </a:r>
            <a:r>
              <a:rPr lang="ru-RU" sz="1800" dirty="0"/>
              <a:t> (должен быть получен из </a:t>
            </a:r>
            <a:r>
              <a:rPr lang="en-US" sz="1800" dirty="0"/>
              <a:t>URL</a:t>
            </a:r>
            <a:r>
              <a:rPr lang="ru-RU" sz="1800" dirty="0"/>
              <a:t> из запроса – атрибут </a:t>
            </a:r>
            <a:r>
              <a:rPr lang="en-US" sz="1800" dirty="0" err="1"/>
              <a:t>FromQuery</a:t>
            </a:r>
            <a:r>
              <a:rPr lang="ru-RU" sz="1800" dirty="0"/>
              <a:t>) и возврат найденного объекта </a:t>
            </a:r>
            <a:r>
              <a:rPr lang="en-US" sz="1800" dirty="0" err="1"/>
              <a:t>UserInfo</a:t>
            </a:r>
            <a:r>
              <a:rPr lang="ru-RU" sz="1800" dirty="0"/>
              <a:t> </a:t>
            </a:r>
            <a:r>
              <a:rPr lang="en-US" sz="1800" dirty="0"/>
              <a:t>, </a:t>
            </a:r>
            <a:r>
              <a:rPr lang="ru-RU" sz="1800" dirty="0"/>
              <a:t>или же ответа </a:t>
            </a:r>
            <a:r>
              <a:rPr lang="en-US" sz="1800" dirty="0" err="1"/>
              <a:t>NotFound</a:t>
            </a:r>
            <a:r>
              <a:rPr lang="ru-RU" sz="1800" dirty="0"/>
              <a:t> с сопровождающим сообщением</a:t>
            </a:r>
            <a:r>
              <a:rPr lang="en-US" sz="1800" dirty="0"/>
              <a:t> </a:t>
            </a:r>
            <a:r>
              <a:rPr lang="ru-RU" sz="1800" dirty="0"/>
              <a:t>об ошибке внутри.</a:t>
            </a:r>
            <a:endParaRPr lang="en-US" sz="1800" dirty="0"/>
          </a:p>
          <a:p>
            <a:endParaRPr lang="ru-RU" sz="1800" dirty="0"/>
          </a:p>
          <a:p>
            <a:endParaRPr lang="ru-RU" sz="1800" dirty="0"/>
          </a:p>
          <a:p>
            <a:pPr lvl="0"/>
            <a:r>
              <a:rPr lang="en" sz="1800" dirty="0">
                <a:latin typeface="Consolas" panose="020B0609020204030204" pitchFamily="49" charset="0"/>
                <a:cs typeface="Consolas" panose="020B0609020204030204" pitchFamily="49" charset="0"/>
              </a:rPr>
              <a:t>[HttpGet(</a:t>
            </a:r>
            <a:r>
              <a:rPr lang="en" sz="1800" b="1" dirty="0">
                <a:latin typeface="Consolas" panose="020B0609020204030204" pitchFamily="49" charset="0"/>
                <a:cs typeface="Consolas" panose="020B0609020204030204" pitchFamily="49" charset="0"/>
              </a:rPr>
              <a:t>"get-user-by-id"</a:t>
            </a:r>
            <a:r>
              <a:rPr lang="en" sz="1800" dirty="0">
                <a:latin typeface="Consolas" panose="020B0609020204030204" pitchFamily="49" charset="0"/>
                <a:cs typeface="Consolas" panose="020B0609020204030204" pitchFamily="49" charset="0"/>
              </a:rPr>
              <a:t>)]</a:t>
            </a:r>
            <a:br>
              <a:rPr lang="en" sz="1800" dirty="0">
                <a:latin typeface="Consolas" panose="020B0609020204030204" pitchFamily="49" charset="0"/>
                <a:cs typeface="Consolas" panose="020B0609020204030204" pitchFamily="49" charset="0"/>
              </a:rPr>
            </a:br>
            <a:r>
              <a:rPr lang="en" sz="1800" b="1" dirty="0">
                <a:latin typeface="Consolas" panose="020B0609020204030204" pitchFamily="49" charset="0"/>
                <a:cs typeface="Consolas" panose="020B0609020204030204" pitchFamily="49" charset="0"/>
              </a:rPr>
              <a:t>public </a:t>
            </a:r>
            <a:r>
              <a:rPr lang="en" sz="1800" dirty="0">
                <a:latin typeface="Consolas" panose="020B0609020204030204" pitchFamily="49" charset="0"/>
                <a:cs typeface="Consolas" panose="020B0609020204030204" pitchFamily="49" charset="0"/>
              </a:rPr>
              <a:t>IActionResult GetUserById([FromQuery] </a:t>
            </a:r>
            <a:r>
              <a:rPr lang="en" sz="1800" b="1" dirty="0">
                <a:latin typeface="Consolas" panose="020B0609020204030204" pitchFamily="49" charset="0"/>
                <a:cs typeface="Consolas" panose="020B0609020204030204" pitchFamily="49" charset="0"/>
              </a:rPr>
              <a:t>int </a:t>
            </a:r>
            <a:r>
              <a:rPr lang="en" sz="1800" dirty="0">
                <a:latin typeface="Consolas" panose="020B0609020204030204" pitchFamily="49" charset="0"/>
                <a:cs typeface="Consolas" panose="020B0609020204030204" pitchFamily="49" charset="0"/>
              </a:rPr>
              <a:t>id)</a:t>
            </a:r>
            <a:br>
              <a:rPr lang="en" sz="1800" dirty="0">
                <a:latin typeface="Consolas" panose="020B0609020204030204" pitchFamily="49" charset="0"/>
                <a:cs typeface="Consolas" panose="020B0609020204030204" pitchFamily="49" charset="0"/>
              </a:rPr>
            </a:br>
            <a:r>
              <a:rPr lang="en" sz="1800" dirty="0">
                <a:latin typeface="Consolas" panose="020B0609020204030204" pitchFamily="49" charset="0"/>
                <a:cs typeface="Consolas" panose="020B0609020204030204" pitchFamily="49" charset="0"/>
              </a:rPr>
              <a:t>{</a:t>
            </a:r>
            <a:br>
              <a:rPr lang="en" sz="1800" dirty="0">
                <a:latin typeface="Consolas" panose="020B0609020204030204" pitchFamily="49" charset="0"/>
                <a:cs typeface="Consolas" panose="020B0609020204030204" pitchFamily="49" charset="0"/>
              </a:rPr>
            </a:br>
            <a:r>
              <a:rPr lang="en" sz="1800" dirty="0">
                <a:latin typeface="Consolas" panose="020B0609020204030204" pitchFamily="49" charset="0"/>
                <a:cs typeface="Consolas" panose="020B0609020204030204" pitchFamily="49" charset="0"/>
              </a:rPr>
              <a:t>    </a:t>
            </a:r>
            <a:r>
              <a:rPr lang="en" sz="1800" b="1" dirty="0">
                <a:latin typeface="Consolas" panose="020B0609020204030204" pitchFamily="49" charset="0"/>
                <a:cs typeface="Consolas" panose="020B0609020204030204" pitchFamily="49" charset="0"/>
              </a:rPr>
              <a:t>var </a:t>
            </a:r>
            <a:r>
              <a:rPr lang="en" sz="1800" dirty="0">
                <a:latin typeface="Consolas" panose="020B0609020204030204" pitchFamily="49" charset="0"/>
                <a:cs typeface="Consolas" panose="020B0609020204030204" pitchFamily="49" charset="0"/>
              </a:rPr>
              <a:t>result = </a:t>
            </a:r>
            <a:r>
              <a:rPr lang="en" sz="1800" i="1" dirty="0">
                <a:latin typeface="Consolas" panose="020B0609020204030204" pitchFamily="49" charset="0"/>
                <a:cs typeface="Consolas" panose="020B0609020204030204" pitchFamily="49" charset="0"/>
              </a:rPr>
              <a:t>_users</a:t>
            </a:r>
            <a:r>
              <a:rPr lang="en" sz="1800" dirty="0">
                <a:latin typeface="Consolas" panose="020B0609020204030204" pitchFamily="49" charset="0"/>
                <a:cs typeface="Consolas" panose="020B0609020204030204" pitchFamily="49" charset="0"/>
              </a:rPr>
              <a:t>.Where(x =&gt; x.</a:t>
            </a:r>
            <a:r>
              <a:rPr lang="en" sz="1800" b="1" dirty="0">
                <a:latin typeface="Consolas" panose="020B0609020204030204" pitchFamily="49" charset="0"/>
                <a:cs typeface="Consolas" panose="020B0609020204030204" pitchFamily="49" charset="0"/>
              </a:rPr>
              <a:t>Id </a:t>
            </a:r>
            <a:r>
              <a:rPr lang="en" sz="1800" dirty="0">
                <a:latin typeface="Consolas" panose="020B0609020204030204" pitchFamily="49" charset="0"/>
                <a:cs typeface="Consolas" panose="020B0609020204030204" pitchFamily="49" charset="0"/>
              </a:rPr>
              <a:t>== id).ToList();</a:t>
            </a:r>
            <a:br>
              <a:rPr lang="en" sz="1800" dirty="0">
                <a:latin typeface="Consolas" panose="020B0609020204030204" pitchFamily="49" charset="0"/>
                <a:cs typeface="Consolas" panose="020B0609020204030204" pitchFamily="49" charset="0"/>
              </a:rPr>
            </a:br>
            <a:r>
              <a:rPr lang="en" sz="1800" dirty="0">
                <a:latin typeface="Consolas" panose="020B0609020204030204" pitchFamily="49" charset="0"/>
                <a:cs typeface="Consolas" panose="020B0609020204030204" pitchFamily="49" charset="0"/>
              </a:rPr>
              <a:t>    </a:t>
            </a:r>
            <a:r>
              <a:rPr lang="en" sz="1800" b="1" dirty="0">
                <a:latin typeface="Consolas" panose="020B0609020204030204" pitchFamily="49" charset="0"/>
                <a:cs typeface="Consolas" panose="020B0609020204030204" pitchFamily="49" charset="0"/>
              </a:rPr>
              <a:t>if </a:t>
            </a:r>
            <a:r>
              <a:rPr lang="en" sz="1800" dirty="0">
                <a:latin typeface="Consolas" panose="020B0609020204030204" pitchFamily="49" charset="0"/>
                <a:cs typeface="Consolas" panose="020B0609020204030204" pitchFamily="49" charset="0"/>
              </a:rPr>
              <a:t>(result.</a:t>
            </a:r>
            <a:r>
              <a:rPr lang="en" sz="1800" b="1" dirty="0">
                <a:latin typeface="Consolas" panose="020B0609020204030204" pitchFamily="49" charset="0"/>
                <a:cs typeface="Consolas" panose="020B0609020204030204" pitchFamily="49" charset="0"/>
              </a:rPr>
              <a:t>Count </a:t>
            </a:r>
            <a:r>
              <a:rPr lang="en" sz="1800" dirty="0">
                <a:latin typeface="Consolas" panose="020B0609020204030204" pitchFamily="49" charset="0"/>
                <a:cs typeface="Consolas" panose="020B0609020204030204" pitchFamily="49" charset="0"/>
              </a:rPr>
              <a:t>== 0)</a:t>
            </a:r>
            <a:br>
              <a:rPr lang="en" sz="1800" dirty="0">
                <a:latin typeface="Consolas" panose="020B0609020204030204" pitchFamily="49" charset="0"/>
                <a:cs typeface="Consolas" panose="020B0609020204030204" pitchFamily="49" charset="0"/>
              </a:rPr>
            </a:br>
            <a:r>
              <a:rPr lang="en" sz="1800" dirty="0">
                <a:latin typeface="Consolas" panose="020B0609020204030204" pitchFamily="49" charset="0"/>
                <a:cs typeface="Consolas" panose="020B0609020204030204" pitchFamily="49" charset="0"/>
              </a:rPr>
              <a:t>    {</a:t>
            </a:r>
            <a:br>
              <a:rPr lang="en" sz="1800" dirty="0">
                <a:latin typeface="Consolas" panose="020B0609020204030204" pitchFamily="49" charset="0"/>
                <a:cs typeface="Consolas" panose="020B0609020204030204" pitchFamily="49" charset="0"/>
              </a:rPr>
            </a:br>
            <a:r>
              <a:rPr lang="en" sz="1800" dirty="0">
                <a:latin typeface="Consolas" panose="020B0609020204030204" pitchFamily="49" charset="0"/>
                <a:cs typeface="Consolas" panose="020B0609020204030204" pitchFamily="49" charset="0"/>
              </a:rPr>
              <a:t>        </a:t>
            </a:r>
            <a:r>
              <a:rPr lang="en" sz="1800" b="1" dirty="0">
                <a:latin typeface="Consolas" panose="020B0609020204030204" pitchFamily="49" charset="0"/>
                <a:cs typeface="Consolas" panose="020B0609020204030204" pitchFamily="49" charset="0"/>
              </a:rPr>
              <a:t>return </a:t>
            </a:r>
            <a:r>
              <a:rPr lang="en" sz="1800" dirty="0">
                <a:latin typeface="Consolas" panose="020B0609020204030204" pitchFamily="49" charset="0"/>
                <a:cs typeface="Consolas" panose="020B0609020204030204" pitchFamily="49" charset="0"/>
              </a:rPr>
              <a:t>NotFound(new {Message = </a:t>
            </a:r>
            <a:r>
              <a:rPr lang="en" sz="1800" b="1" dirty="0">
                <a:latin typeface="Consolas" panose="020B0609020204030204" pitchFamily="49" charset="0"/>
                <a:cs typeface="Consolas" panose="020B0609020204030204" pitchFamily="49" charset="0"/>
              </a:rPr>
              <a:t>$"</a:t>
            </a:r>
            <a:r>
              <a:rPr lang="ru-RU" sz="1800" b="1" dirty="0">
                <a:latin typeface="Consolas" panose="020B0609020204030204" pitchFamily="49" charset="0"/>
                <a:cs typeface="Consolas" panose="020B0609020204030204" pitchFamily="49" charset="0"/>
              </a:rPr>
              <a:t>Пользователь с </a:t>
            </a:r>
            <a:r>
              <a:rPr lang="en" sz="1800" b="1" dirty="0">
                <a:latin typeface="Consolas" panose="020B0609020204030204" pitchFamily="49" charset="0"/>
                <a:cs typeface="Consolas" panose="020B0609020204030204" pitchFamily="49" charset="0"/>
              </a:rPr>
              <a:t>Id = {</a:t>
            </a:r>
            <a:r>
              <a:rPr lang="en" sz="1800" dirty="0">
                <a:latin typeface="Consolas" panose="020B0609020204030204" pitchFamily="49" charset="0"/>
                <a:cs typeface="Consolas" panose="020B0609020204030204" pitchFamily="49" charset="0"/>
              </a:rPr>
              <a:t>id</a:t>
            </a:r>
            <a:r>
              <a:rPr lang="en" sz="1800" b="1" dirty="0">
                <a:latin typeface="Consolas" panose="020B0609020204030204" pitchFamily="49" charset="0"/>
                <a:cs typeface="Consolas" panose="020B0609020204030204" pitchFamily="49" charset="0"/>
              </a:rPr>
              <a:t>} </a:t>
            </a:r>
            <a:r>
              <a:rPr lang="ru-RU" sz="1800" b="1" dirty="0">
                <a:latin typeface="Consolas" panose="020B0609020204030204" pitchFamily="49" charset="0"/>
                <a:cs typeface="Consolas" panose="020B0609020204030204" pitchFamily="49" charset="0"/>
              </a:rPr>
              <a:t>не найден</a:t>
            </a:r>
            <a:r>
              <a:rPr lang="en-US" sz="1800" b="1" dirty="0">
                <a:latin typeface="Consolas" panose="020B0609020204030204" pitchFamily="49" charset="0"/>
                <a:cs typeface="Consolas" panose="020B0609020204030204" pitchFamily="49" charset="0"/>
              </a:rPr>
              <a:t>"}</a:t>
            </a:r>
            <a:r>
              <a:rPr lang="ru-RU" sz="1800" dirty="0">
                <a:latin typeface="Consolas" panose="020B0609020204030204" pitchFamily="49" charset="0"/>
                <a:cs typeface="Consolas" panose="020B0609020204030204" pitchFamily="49" charset="0"/>
              </a:rPr>
              <a:t>);</a:t>
            </a:r>
            <a:br>
              <a:rPr lang="ru-RU" sz="1800" dirty="0">
                <a:latin typeface="Consolas" panose="020B0609020204030204" pitchFamily="49" charset="0"/>
                <a:cs typeface="Consolas" panose="020B0609020204030204" pitchFamily="49" charset="0"/>
              </a:rPr>
            </a:br>
            <a:r>
              <a:rPr lang="ru-RU" sz="1800" dirty="0">
                <a:latin typeface="Consolas" panose="020B0609020204030204" pitchFamily="49" charset="0"/>
                <a:cs typeface="Consolas" panose="020B0609020204030204" pitchFamily="49" charset="0"/>
              </a:rPr>
              <a:t>    }</a:t>
            </a:r>
            <a:br>
              <a:rPr lang="ru-RU" sz="1800" dirty="0">
                <a:latin typeface="Consolas" panose="020B0609020204030204" pitchFamily="49" charset="0"/>
                <a:cs typeface="Consolas" panose="020B0609020204030204" pitchFamily="49" charset="0"/>
              </a:rPr>
            </a:br>
            <a:r>
              <a:rPr lang="ru-RU" sz="1800" dirty="0">
                <a:latin typeface="Consolas" panose="020B0609020204030204" pitchFamily="49" charset="0"/>
                <a:cs typeface="Consolas" panose="020B0609020204030204" pitchFamily="49" charset="0"/>
              </a:rPr>
              <a:t>    </a:t>
            </a:r>
            <a:r>
              <a:rPr lang="en" sz="1800" b="1" dirty="0">
                <a:latin typeface="Consolas" panose="020B0609020204030204" pitchFamily="49" charset="0"/>
                <a:cs typeface="Consolas" panose="020B0609020204030204" pitchFamily="49" charset="0"/>
              </a:rPr>
              <a:t>return </a:t>
            </a:r>
            <a:r>
              <a:rPr lang="en" sz="1800" dirty="0">
                <a:latin typeface="Consolas" panose="020B0609020204030204" pitchFamily="49" charset="0"/>
                <a:cs typeface="Consolas" panose="020B0609020204030204" pitchFamily="49" charset="0"/>
              </a:rPr>
              <a:t>Ok(</a:t>
            </a:r>
            <a:r>
              <a:rPr lang="en" sz="1800" dirty="0" err="1">
                <a:latin typeface="Consolas" panose="020B0609020204030204" pitchFamily="49" charset="0"/>
                <a:cs typeface="Consolas" panose="020B0609020204030204" pitchFamily="49" charset="0"/>
              </a:rPr>
              <a:t>result.First</a:t>
            </a:r>
            <a:r>
              <a:rPr lang="en" sz="1800" dirty="0">
                <a:latin typeface="Consolas" panose="020B0609020204030204" pitchFamily="49" charset="0"/>
                <a:cs typeface="Consolas" panose="020B0609020204030204" pitchFamily="49" charset="0"/>
              </a:rPr>
              <a:t>());</a:t>
            </a:r>
            <a:br>
              <a:rPr lang="en" sz="1800" dirty="0">
                <a:latin typeface="Consolas" panose="020B0609020204030204" pitchFamily="49" charset="0"/>
                <a:cs typeface="Consolas" panose="020B0609020204030204" pitchFamily="49" charset="0"/>
              </a:rPr>
            </a:br>
            <a:r>
              <a:rPr lang="en" sz="1800" dirty="0">
                <a:latin typeface="Consolas" panose="020B0609020204030204" pitchFamily="49" charset="0"/>
                <a:cs typeface="Consolas" panose="020B0609020204030204" pitchFamily="49" charset="0"/>
              </a:rPr>
              <a:t>}</a:t>
            </a:r>
            <a:endParaRPr lang="en-US" sz="1800" dirty="0">
              <a:latin typeface="Consolas" panose="020B0609020204030204" pitchFamily="49" charset="0"/>
              <a:cs typeface="Consolas" panose="020B060902020403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6169735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B9DD9AA-4BCF-1445-9AB1-46A8C729DF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Задача 1.</a:t>
            </a:r>
            <a:r>
              <a:rPr lang="en-US" dirty="0"/>
              <a:t> Web API</a:t>
            </a:r>
            <a:endParaRPr lang="ru-RU" dirty="0"/>
          </a:p>
        </p:txBody>
      </p: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7789646F-CDBF-4648-8E16-41FBFDEB7FB1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00000000-1234-1234-1234-123412341234}" type="slidenum">
              <a:rPr lang="en-US" smtClean="0"/>
              <a:pPr/>
              <a:t>6</a:t>
            </a:fld>
            <a:endParaRPr lang="en-US"/>
          </a:p>
        </p:txBody>
      </p:sp>
      <p:sp>
        <p:nvSpPr>
          <p:cNvPr id="5" name="Google Shape;3189;p16">
            <a:extLst>
              <a:ext uri="{FF2B5EF4-FFF2-40B4-BE49-F238E27FC236}">
                <a16:creationId xmlns:a16="http://schemas.microsoft.com/office/drawing/2014/main" id="{45C1CACF-DAB9-1F41-8A9C-370E3063E393}"/>
              </a:ext>
            </a:extLst>
          </p:cNvPr>
          <p:cNvSpPr txBox="1"/>
          <p:nvPr/>
        </p:nvSpPr>
        <p:spPr>
          <a:xfrm>
            <a:off x="471487" y="1417638"/>
            <a:ext cx="11458576" cy="3785611"/>
          </a:xfrm>
          <a:prstGeom prst="rect">
            <a:avLst/>
          </a:prstGeom>
          <a:noFill/>
          <a:ln w="9525" cap="flat" cmpd="sng">
            <a:solidFill>
              <a:srgbClr val="0070C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endParaRPr lang="en-US" sz="2000" dirty="0"/>
          </a:p>
          <a:p>
            <a:r>
              <a:rPr lang="en-US" sz="2000" b="1" dirty="0"/>
              <a:t>3) </a:t>
            </a:r>
            <a:r>
              <a:rPr lang="en-US" sz="2000" b="1" dirty="0" err="1"/>
              <a:t>GetAllUsers</a:t>
            </a:r>
            <a:r>
              <a:rPr lang="en-US" sz="2000" b="1" dirty="0"/>
              <a:t>(); - GET “/get-all-users”</a:t>
            </a:r>
          </a:p>
          <a:p>
            <a:r>
              <a:rPr lang="ru-RU" sz="2000" dirty="0"/>
              <a:t>Данный метод должен вернуть все содержимое локального хранилища пользователей</a:t>
            </a:r>
            <a:r>
              <a:rPr lang="en-US" sz="2000" dirty="0"/>
              <a:t>.</a:t>
            </a:r>
          </a:p>
          <a:p>
            <a:endParaRPr lang="en-US" sz="2000" dirty="0"/>
          </a:p>
          <a:p>
            <a:pPr lvl="0"/>
            <a:r>
              <a:rPr lang="en" sz="2000" dirty="0">
                <a:latin typeface="Consolas" panose="020B0609020204030204" pitchFamily="49" charset="0"/>
                <a:cs typeface="Consolas" panose="020B0609020204030204" pitchFamily="49" charset="0"/>
              </a:rPr>
              <a:t>[</a:t>
            </a:r>
            <a:r>
              <a:rPr lang="en" sz="2000" dirty="0" err="1">
                <a:latin typeface="Consolas" panose="020B0609020204030204" pitchFamily="49" charset="0"/>
                <a:cs typeface="Consolas" panose="020B0609020204030204" pitchFamily="49" charset="0"/>
              </a:rPr>
              <a:t>HttpGet</a:t>
            </a:r>
            <a:r>
              <a:rPr lang="en" sz="2000" dirty="0">
                <a:latin typeface="Consolas" panose="020B0609020204030204" pitchFamily="49" charset="0"/>
                <a:cs typeface="Consolas" panose="020B0609020204030204" pitchFamily="49" charset="0"/>
              </a:rPr>
              <a:t>(</a:t>
            </a:r>
            <a:r>
              <a:rPr lang="en" sz="2000" b="1" dirty="0">
                <a:latin typeface="Consolas" panose="020B0609020204030204" pitchFamily="49" charset="0"/>
                <a:cs typeface="Consolas" panose="020B0609020204030204" pitchFamily="49" charset="0"/>
              </a:rPr>
              <a:t>"get-all-users"</a:t>
            </a:r>
            <a:r>
              <a:rPr lang="en" sz="2000" dirty="0">
                <a:latin typeface="Consolas" panose="020B0609020204030204" pitchFamily="49" charset="0"/>
                <a:cs typeface="Consolas" panose="020B0609020204030204" pitchFamily="49" charset="0"/>
              </a:rPr>
              <a:t>)]</a:t>
            </a:r>
            <a:br>
              <a:rPr lang="en" sz="2000" dirty="0">
                <a:latin typeface="Consolas" panose="020B0609020204030204" pitchFamily="49" charset="0"/>
                <a:cs typeface="Consolas" panose="020B0609020204030204" pitchFamily="49" charset="0"/>
              </a:rPr>
            </a:br>
            <a:r>
              <a:rPr lang="en" sz="2000" b="1" dirty="0">
                <a:latin typeface="Consolas" panose="020B0609020204030204" pitchFamily="49" charset="0"/>
                <a:cs typeface="Consolas" panose="020B0609020204030204" pitchFamily="49" charset="0"/>
              </a:rPr>
              <a:t>public </a:t>
            </a:r>
            <a:r>
              <a:rPr lang="en" sz="2000" dirty="0" err="1">
                <a:latin typeface="Consolas" panose="020B0609020204030204" pitchFamily="49" charset="0"/>
                <a:cs typeface="Consolas" panose="020B0609020204030204" pitchFamily="49" charset="0"/>
              </a:rPr>
              <a:t>IActionResult</a:t>
            </a:r>
            <a:r>
              <a:rPr lang="en" sz="2000" dirty="0"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r>
              <a:rPr lang="en" sz="2000" dirty="0" err="1">
                <a:latin typeface="Consolas" panose="020B0609020204030204" pitchFamily="49" charset="0"/>
                <a:cs typeface="Consolas" panose="020B0609020204030204" pitchFamily="49" charset="0"/>
              </a:rPr>
              <a:t>GetAllUsers</a:t>
            </a:r>
            <a:r>
              <a:rPr lang="en" sz="2000" dirty="0">
                <a:latin typeface="Consolas" panose="020B0609020204030204" pitchFamily="49" charset="0"/>
                <a:cs typeface="Consolas" panose="020B0609020204030204" pitchFamily="49" charset="0"/>
              </a:rPr>
              <a:t>()</a:t>
            </a:r>
            <a:br>
              <a:rPr lang="en" sz="2000" dirty="0">
                <a:latin typeface="Consolas" panose="020B0609020204030204" pitchFamily="49" charset="0"/>
                <a:cs typeface="Consolas" panose="020B0609020204030204" pitchFamily="49" charset="0"/>
              </a:rPr>
            </a:br>
            <a:r>
              <a:rPr lang="en" sz="2000" dirty="0">
                <a:latin typeface="Consolas" panose="020B0609020204030204" pitchFamily="49" charset="0"/>
                <a:cs typeface="Consolas" panose="020B0609020204030204" pitchFamily="49" charset="0"/>
              </a:rPr>
              <a:t>{</a:t>
            </a:r>
            <a:br>
              <a:rPr lang="en" sz="2000" dirty="0">
                <a:latin typeface="Consolas" panose="020B0609020204030204" pitchFamily="49" charset="0"/>
                <a:cs typeface="Consolas" panose="020B0609020204030204" pitchFamily="49" charset="0"/>
              </a:rPr>
            </a:br>
            <a:r>
              <a:rPr lang="en" sz="2000" dirty="0">
                <a:latin typeface="Consolas" panose="020B0609020204030204" pitchFamily="49" charset="0"/>
                <a:cs typeface="Consolas" panose="020B0609020204030204" pitchFamily="49" charset="0"/>
              </a:rPr>
              <a:t>    </a:t>
            </a:r>
            <a:r>
              <a:rPr lang="en" sz="2000" b="1" dirty="0">
                <a:latin typeface="Consolas" panose="020B0609020204030204" pitchFamily="49" charset="0"/>
                <a:cs typeface="Consolas" panose="020B0609020204030204" pitchFamily="49" charset="0"/>
              </a:rPr>
              <a:t>return </a:t>
            </a:r>
            <a:r>
              <a:rPr lang="en" sz="2000" dirty="0">
                <a:latin typeface="Consolas" panose="020B0609020204030204" pitchFamily="49" charset="0"/>
                <a:cs typeface="Consolas" panose="020B0609020204030204" pitchFamily="49" charset="0"/>
              </a:rPr>
              <a:t>Ok(</a:t>
            </a:r>
            <a:r>
              <a:rPr lang="en" sz="2000" i="1" dirty="0">
                <a:latin typeface="Consolas" panose="020B0609020204030204" pitchFamily="49" charset="0"/>
                <a:cs typeface="Consolas" panose="020B0609020204030204" pitchFamily="49" charset="0"/>
              </a:rPr>
              <a:t>_users</a:t>
            </a:r>
            <a:r>
              <a:rPr lang="en" sz="2000" dirty="0">
                <a:latin typeface="Consolas" panose="020B0609020204030204" pitchFamily="49" charset="0"/>
                <a:cs typeface="Consolas" panose="020B0609020204030204" pitchFamily="49" charset="0"/>
              </a:rPr>
              <a:t>);</a:t>
            </a:r>
            <a:br>
              <a:rPr lang="en" sz="2000" dirty="0">
                <a:latin typeface="Consolas" panose="020B0609020204030204" pitchFamily="49" charset="0"/>
                <a:cs typeface="Consolas" panose="020B0609020204030204" pitchFamily="49" charset="0"/>
              </a:rPr>
            </a:br>
            <a:r>
              <a:rPr lang="en" sz="2000" dirty="0">
                <a:latin typeface="Consolas" panose="020B0609020204030204" pitchFamily="49" charset="0"/>
                <a:cs typeface="Consolas" panose="020B0609020204030204" pitchFamily="49" charset="0"/>
              </a:rPr>
              <a:t>}</a:t>
            </a:r>
          </a:p>
          <a:p>
            <a:pPr lvl="0"/>
            <a:endParaRPr lang="en" sz="2000" dirty="0"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pPr lvl="0"/>
            <a:endParaRPr lang="ru-RU" sz="2000" dirty="0"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pPr lvl="0"/>
            <a:r>
              <a:rPr lang="en-US" sz="2000" b="1" dirty="0">
                <a:latin typeface="Consolas" panose="020B0609020204030204" pitchFamily="49" charset="0"/>
                <a:cs typeface="Consolas" panose="020B0609020204030204" pitchFamily="49" charset="0"/>
              </a:rPr>
              <a:t>TODO: </a:t>
            </a:r>
            <a:r>
              <a:rPr lang="ru-RU" sz="2000" dirty="0">
                <a:latin typeface="Consolas" panose="020B0609020204030204" pitchFamily="49" charset="0"/>
                <a:cs typeface="Consolas" panose="020B0609020204030204" pitchFamily="49" charset="0"/>
              </a:rPr>
              <a:t>протестируйте приведенные выше обработчики.</a:t>
            </a:r>
            <a:endParaRPr lang="en-US" sz="2000" dirty="0">
              <a:latin typeface="Consolas" panose="020B0609020204030204" pitchFamily="49" charset="0"/>
              <a:cs typeface="Consolas" panose="020B060902020403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496981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B9DD9AA-4BCF-1445-9AB1-46A8C729DF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Задача 1.</a:t>
            </a:r>
            <a:r>
              <a:rPr lang="en-US" dirty="0"/>
              <a:t> Web API</a:t>
            </a:r>
            <a:endParaRPr lang="ru-RU" dirty="0"/>
          </a:p>
        </p:txBody>
      </p: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7789646F-CDBF-4648-8E16-41FBFDEB7FB1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00000000-1234-1234-1234-123412341234}" type="slidenum">
              <a:rPr lang="en-US" smtClean="0"/>
              <a:pPr/>
              <a:t>7</a:t>
            </a:fld>
            <a:endParaRPr lang="en-US"/>
          </a:p>
        </p:txBody>
      </p:sp>
      <p:sp>
        <p:nvSpPr>
          <p:cNvPr id="5" name="Google Shape;3189;p16">
            <a:extLst>
              <a:ext uri="{FF2B5EF4-FFF2-40B4-BE49-F238E27FC236}">
                <a16:creationId xmlns:a16="http://schemas.microsoft.com/office/drawing/2014/main" id="{45C1CACF-DAB9-1F41-8A9C-370E3063E393}"/>
              </a:ext>
            </a:extLst>
          </p:cNvPr>
          <p:cNvSpPr txBox="1"/>
          <p:nvPr/>
        </p:nvSpPr>
        <p:spPr>
          <a:xfrm>
            <a:off x="414338" y="1660859"/>
            <a:ext cx="11430000" cy="2308284"/>
          </a:xfrm>
          <a:prstGeom prst="rect">
            <a:avLst/>
          </a:prstGeom>
          <a:noFill/>
          <a:ln w="9525" cap="flat" cmpd="sng">
            <a:solidFill>
              <a:srgbClr val="0070C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/>
            <a:r>
              <a:rPr lang="ru-RU" sz="2400" dirty="0"/>
              <a:t>Вероятно, у вас могут возникнуть затруднения с тестированием </a:t>
            </a:r>
            <a:r>
              <a:rPr lang="en-US" sz="2400" dirty="0"/>
              <a:t>POST-</a:t>
            </a:r>
            <a:r>
              <a:rPr lang="ru-RU" sz="2400" dirty="0"/>
              <a:t>запроса на создание пользователя.</a:t>
            </a:r>
            <a:br>
              <a:rPr lang="ru-RU" sz="2400" dirty="0"/>
            </a:br>
            <a:br>
              <a:rPr lang="ru-RU" sz="2400" dirty="0"/>
            </a:br>
            <a:r>
              <a:rPr lang="ru-RU" sz="2400" dirty="0"/>
              <a:t>С этим может помочь</a:t>
            </a:r>
            <a:r>
              <a:rPr lang="en-US" sz="2400" dirty="0"/>
              <a:t>:</a:t>
            </a:r>
            <a:br>
              <a:rPr lang="ru-RU" sz="2400" dirty="0"/>
            </a:br>
            <a:r>
              <a:rPr lang="ru-RU" sz="2400" dirty="0"/>
              <a:t>1. Программа </a:t>
            </a:r>
            <a:r>
              <a:rPr lang="en-US" sz="2400" dirty="0"/>
              <a:t>Postman (https://www.postman.com/downloads)</a:t>
            </a:r>
            <a:br>
              <a:rPr lang="en-US" sz="2400" dirty="0"/>
            </a:br>
            <a:r>
              <a:rPr lang="en-US" sz="2400" dirty="0"/>
              <a:t>2. </a:t>
            </a:r>
            <a:r>
              <a:rPr lang="ru-RU" sz="2400" dirty="0"/>
              <a:t>Добавление </a:t>
            </a:r>
            <a:r>
              <a:rPr lang="en-US" sz="2400" dirty="0"/>
              <a:t>Swagger</a:t>
            </a:r>
            <a:r>
              <a:rPr lang="ru-RU" sz="2400" dirty="0"/>
              <a:t> в ваш проект</a:t>
            </a:r>
            <a:r>
              <a:rPr lang="en-US" sz="2400" dirty="0"/>
              <a:t> (</a:t>
            </a:r>
            <a:r>
              <a:rPr lang="ru-RU" sz="2400" dirty="0"/>
              <a:t>Задача 2)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8494949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B9DD9AA-4BCF-1445-9AB1-46A8C729DF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Задача 2.</a:t>
            </a:r>
            <a:r>
              <a:rPr lang="en-US" dirty="0"/>
              <a:t> Swagger</a:t>
            </a:r>
            <a:endParaRPr lang="ru-RU" dirty="0"/>
          </a:p>
        </p:txBody>
      </p: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7789646F-CDBF-4648-8E16-41FBFDEB7FB1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00000000-1234-1234-1234-123412341234}" type="slidenum">
              <a:rPr lang="en-US" smtClean="0"/>
              <a:pPr/>
              <a:t>8</a:t>
            </a:fld>
            <a:endParaRPr lang="en-US"/>
          </a:p>
        </p:txBody>
      </p:sp>
      <p:sp>
        <p:nvSpPr>
          <p:cNvPr id="5" name="Google Shape;3189;p16">
            <a:extLst>
              <a:ext uri="{FF2B5EF4-FFF2-40B4-BE49-F238E27FC236}">
                <a16:creationId xmlns:a16="http://schemas.microsoft.com/office/drawing/2014/main" id="{45C1CACF-DAB9-1F41-8A9C-370E3063E393}"/>
              </a:ext>
            </a:extLst>
          </p:cNvPr>
          <p:cNvSpPr txBox="1"/>
          <p:nvPr/>
        </p:nvSpPr>
        <p:spPr>
          <a:xfrm>
            <a:off x="357188" y="1536317"/>
            <a:ext cx="11615737" cy="3970277"/>
          </a:xfrm>
          <a:prstGeom prst="rect">
            <a:avLst/>
          </a:prstGeom>
          <a:noFill/>
          <a:ln w="9525" cap="flat" cmpd="sng">
            <a:solidFill>
              <a:srgbClr val="0070C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/>
            <a:r>
              <a:rPr lang="ru-RU" sz="1800" dirty="0"/>
              <a:t>Скачиваем из </a:t>
            </a:r>
            <a:r>
              <a:rPr lang="en-US" sz="1800" dirty="0" err="1"/>
              <a:t>Nuget</a:t>
            </a:r>
            <a:r>
              <a:rPr lang="en-US" sz="1800" b="1" dirty="0"/>
              <a:t> </a:t>
            </a:r>
            <a:r>
              <a:rPr lang="ru-RU" sz="1800" dirty="0"/>
              <a:t>пакет</a:t>
            </a:r>
            <a:r>
              <a:rPr lang="ru-RU" sz="1800" b="1" dirty="0"/>
              <a:t> </a:t>
            </a:r>
            <a:r>
              <a:rPr lang="en" sz="1800" b="1" dirty="0" err="1"/>
              <a:t>Swashbuckle.AspNetCore</a:t>
            </a:r>
            <a:endParaRPr lang="ru-RU" sz="1800" b="1" dirty="0"/>
          </a:p>
          <a:p>
            <a:pPr lvl="0"/>
            <a:endParaRPr lang="ru-RU" sz="1800" dirty="0"/>
          </a:p>
          <a:p>
            <a:pPr lvl="0"/>
            <a:r>
              <a:rPr lang="ru-RU" sz="1800" dirty="0"/>
              <a:t>Переходим в файл </a:t>
            </a:r>
            <a:r>
              <a:rPr lang="en" sz="1800" dirty="0" err="1"/>
              <a:t>Startup.cs</a:t>
            </a:r>
            <a:br>
              <a:rPr lang="en" sz="1800" dirty="0"/>
            </a:br>
            <a:r>
              <a:rPr lang="ru-RU" sz="1800" dirty="0"/>
              <a:t>В конце метода </a:t>
            </a:r>
            <a:r>
              <a:rPr lang="en" sz="1800" dirty="0" err="1"/>
              <a:t>ConfigureServices</a:t>
            </a:r>
            <a:r>
              <a:rPr lang="ru-RU" sz="1800" dirty="0"/>
              <a:t> (…) добавляем строку</a:t>
            </a:r>
            <a:br>
              <a:rPr lang="ru-RU" sz="1800" dirty="0"/>
            </a:br>
            <a:r>
              <a:rPr lang="en" sz="1800" dirty="0" err="1">
                <a:latin typeface="Consolas" panose="020B0609020204030204" pitchFamily="49" charset="0"/>
                <a:cs typeface="Consolas" panose="020B0609020204030204" pitchFamily="49" charset="0"/>
              </a:rPr>
              <a:t>services.AddSwaggerGen</a:t>
            </a:r>
            <a:r>
              <a:rPr lang="en" sz="1800" dirty="0">
                <a:latin typeface="Consolas" panose="020B0609020204030204" pitchFamily="49" charset="0"/>
                <a:cs typeface="Consolas" panose="020B0609020204030204" pitchFamily="49" charset="0"/>
              </a:rPr>
              <a:t>(); </a:t>
            </a:r>
            <a:br>
              <a:rPr lang="en" sz="1800" dirty="0"/>
            </a:br>
            <a:endParaRPr lang="ru-RU" sz="1800" dirty="0"/>
          </a:p>
          <a:p>
            <a:pPr lvl="0"/>
            <a:r>
              <a:rPr lang="ru-RU" sz="1800" dirty="0"/>
              <a:t>В начале метода </a:t>
            </a:r>
            <a:r>
              <a:rPr lang="en" sz="1800" dirty="0"/>
              <a:t>Configure(...) </a:t>
            </a:r>
            <a:r>
              <a:rPr lang="ru-RU" sz="1800" dirty="0"/>
              <a:t>добавляем</a:t>
            </a:r>
            <a:br>
              <a:rPr lang="ru-RU" sz="1800" dirty="0"/>
            </a:br>
            <a:r>
              <a:rPr lang="en" sz="1800" dirty="0" err="1">
                <a:latin typeface="Consolas" panose="020B0609020204030204" pitchFamily="49" charset="0"/>
                <a:cs typeface="Consolas" panose="020B0609020204030204" pitchFamily="49" charset="0"/>
              </a:rPr>
              <a:t>app.UseSwagger</a:t>
            </a:r>
            <a:r>
              <a:rPr lang="en" sz="1800" dirty="0">
                <a:latin typeface="Consolas" panose="020B0609020204030204" pitchFamily="49" charset="0"/>
                <a:cs typeface="Consolas" panose="020B0609020204030204" pitchFamily="49" charset="0"/>
              </a:rPr>
              <a:t>(); </a:t>
            </a:r>
            <a:endParaRPr lang="ru-RU" sz="1800" dirty="0"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pPr lvl="0"/>
            <a:r>
              <a:rPr lang="en" sz="1800" dirty="0" err="1">
                <a:latin typeface="Consolas" panose="020B0609020204030204" pitchFamily="49" charset="0"/>
                <a:cs typeface="Consolas" panose="020B0609020204030204" pitchFamily="49" charset="0"/>
              </a:rPr>
              <a:t>app.UseSwaggerUI</a:t>
            </a:r>
            <a:r>
              <a:rPr lang="en" sz="1800" dirty="0">
                <a:latin typeface="Consolas" panose="020B0609020204030204" pitchFamily="49" charset="0"/>
                <a:cs typeface="Consolas" panose="020B0609020204030204" pitchFamily="49" charset="0"/>
              </a:rPr>
              <a:t>(c =&gt; { </a:t>
            </a:r>
            <a:r>
              <a:rPr lang="en" sz="1800" dirty="0" err="1">
                <a:latin typeface="Consolas" panose="020B0609020204030204" pitchFamily="49" charset="0"/>
                <a:cs typeface="Consolas" panose="020B0609020204030204" pitchFamily="49" charset="0"/>
              </a:rPr>
              <a:t>c.SwaggerEndpoint</a:t>
            </a:r>
            <a:r>
              <a:rPr lang="en" sz="1800" dirty="0">
                <a:latin typeface="Consolas" panose="020B0609020204030204" pitchFamily="49" charset="0"/>
                <a:cs typeface="Consolas" panose="020B0609020204030204" pitchFamily="49" charset="0"/>
              </a:rPr>
              <a:t>("/swagger/v1/</a:t>
            </a:r>
            <a:r>
              <a:rPr lang="en" sz="1800" dirty="0" err="1">
                <a:latin typeface="Consolas" panose="020B0609020204030204" pitchFamily="49" charset="0"/>
                <a:cs typeface="Consolas" panose="020B0609020204030204" pitchFamily="49" charset="0"/>
              </a:rPr>
              <a:t>swagger.json</a:t>
            </a:r>
            <a:r>
              <a:rPr lang="en" sz="1800" dirty="0">
                <a:latin typeface="Consolas" panose="020B0609020204030204" pitchFamily="49" charset="0"/>
                <a:cs typeface="Consolas" panose="020B0609020204030204" pitchFamily="49" charset="0"/>
              </a:rPr>
              <a:t>", "My</a:t>
            </a:r>
            <a:r>
              <a:rPr lang="en-US" sz="1800" dirty="0">
                <a:latin typeface="Consolas" panose="020B0609020204030204" pitchFamily="49" charset="0"/>
                <a:cs typeface="Consolas" panose="020B0609020204030204" pitchFamily="49" charset="0"/>
              </a:rPr>
              <a:t> API </a:t>
            </a:r>
            <a:r>
              <a:rPr lang="en" sz="1800" dirty="0">
                <a:latin typeface="Consolas" panose="020B0609020204030204" pitchFamily="49" charset="0"/>
                <a:cs typeface="Consolas" panose="020B0609020204030204" pitchFamily="49" charset="0"/>
              </a:rPr>
              <a:t>V1"); });</a:t>
            </a:r>
          </a:p>
          <a:p>
            <a:pPr lvl="0"/>
            <a:endParaRPr lang="en" sz="1800" dirty="0"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pPr lvl="0"/>
            <a:r>
              <a:rPr lang="ru-RU" sz="1800" dirty="0">
                <a:latin typeface="+mj-lt"/>
                <a:cs typeface="Consolas" panose="020B0609020204030204" pitchFamily="49" charset="0"/>
              </a:rPr>
              <a:t>Запускаем приложение и проходим по пути </a:t>
            </a:r>
            <a:br>
              <a:rPr lang="ru-RU" sz="1800" dirty="0">
                <a:latin typeface="Consolas" panose="020B0609020204030204" pitchFamily="49" charset="0"/>
                <a:cs typeface="Consolas" panose="020B0609020204030204" pitchFamily="49" charset="0"/>
              </a:rPr>
            </a:br>
            <a:r>
              <a:rPr lang="en" sz="1800" dirty="0">
                <a:latin typeface="Consolas" panose="020B0609020204030204" pitchFamily="49" charset="0"/>
                <a:cs typeface="Consolas" panose="020B0609020204030204" pitchFamily="49" charset="0"/>
                <a:hlinkClick r:id="rId2"/>
              </a:rPr>
              <a:t>https://localhost:5001/swagger/</a:t>
            </a:r>
            <a:endParaRPr lang="en-US" sz="1800" dirty="0"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pPr lvl="0"/>
            <a:endParaRPr lang="en-US" sz="1800" dirty="0"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pPr lvl="0"/>
            <a:r>
              <a:rPr lang="ru-RU" sz="1800" dirty="0">
                <a:latin typeface="Consolas" panose="020B0609020204030204" pitchFamily="49" charset="0"/>
                <a:cs typeface="Consolas" panose="020B0609020204030204" pitchFamily="49" charset="0"/>
              </a:rPr>
              <a:t>Важно</a:t>
            </a:r>
            <a:r>
              <a:rPr lang="en-US" sz="1800" dirty="0">
                <a:latin typeface="Consolas" panose="020B0609020204030204" pitchFamily="49" charset="0"/>
                <a:cs typeface="Consolas" panose="020B0609020204030204" pitchFamily="49" charset="0"/>
              </a:rPr>
              <a:t>: </a:t>
            </a:r>
            <a:r>
              <a:rPr lang="ru-RU" sz="1800" dirty="0">
                <a:latin typeface="Consolas" panose="020B0609020204030204" pitchFamily="49" charset="0"/>
                <a:cs typeface="Consolas" panose="020B0609020204030204" pitchFamily="49" charset="0"/>
              </a:rPr>
              <a:t>исправьте номер порта в соответствии с настройками вашего проекта.</a:t>
            </a:r>
            <a:endParaRPr lang="en" sz="1800" dirty="0">
              <a:latin typeface="Consolas" panose="020B0609020204030204" pitchFamily="49" charset="0"/>
              <a:cs typeface="Consolas" panose="020B0609020204030204" pitchFamily="49" charset="0"/>
            </a:endParaRP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F1E538E9-11D7-474B-9A85-2BD15D2FA344}"/>
              </a:ext>
            </a:extLst>
          </p:cNvPr>
          <p:cNvSpPr/>
          <p:nvPr/>
        </p:nvSpPr>
        <p:spPr>
          <a:xfrm>
            <a:off x="357188" y="5982961"/>
            <a:ext cx="1092993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Источник</a:t>
            </a:r>
            <a:r>
              <a:rPr lang="en-US" dirty="0"/>
              <a:t>:</a:t>
            </a:r>
            <a:br>
              <a:rPr lang="en-US" dirty="0"/>
            </a:br>
            <a:r>
              <a:rPr lang="ru-RU" dirty="0" err="1"/>
              <a:t>https</a:t>
            </a:r>
            <a:r>
              <a:rPr lang="ru-RU" dirty="0"/>
              <a:t>://</a:t>
            </a:r>
            <a:r>
              <a:rPr lang="ru-RU" dirty="0" err="1"/>
              <a:t>docs.microsoft.com</a:t>
            </a:r>
            <a:r>
              <a:rPr lang="ru-RU" dirty="0"/>
              <a:t>/</a:t>
            </a:r>
            <a:r>
              <a:rPr lang="ru-RU" dirty="0" err="1"/>
              <a:t>ru-ru</a:t>
            </a:r>
            <a:r>
              <a:rPr lang="ru-RU" dirty="0"/>
              <a:t>/</a:t>
            </a:r>
            <a:r>
              <a:rPr lang="ru-RU" dirty="0" err="1"/>
              <a:t>aspnet</a:t>
            </a:r>
            <a:r>
              <a:rPr lang="ru-RU" dirty="0"/>
              <a:t>/</a:t>
            </a:r>
            <a:r>
              <a:rPr lang="ru-RU" dirty="0" err="1"/>
              <a:t>core</a:t>
            </a:r>
            <a:r>
              <a:rPr lang="ru-RU" dirty="0"/>
              <a:t>/</a:t>
            </a:r>
            <a:r>
              <a:rPr lang="ru-RU" dirty="0" err="1"/>
              <a:t>tutorials</a:t>
            </a:r>
            <a:r>
              <a:rPr lang="ru-RU" dirty="0"/>
              <a:t>/</a:t>
            </a:r>
            <a:r>
              <a:rPr lang="ru-RU" dirty="0" err="1"/>
              <a:t>getting-started-with-swashbuckle?view</a:t>
            </a:r>
            <a:r>
              <a:rPr lang="ru-RU" dirty="0"/>
              <a:t>=aspnetcore-5.0&amp;tabs=</a:t>
            </a:r>
            <a:r>
              <a:rPr lang="ru-RU" dirty="0" err="1"/>
              <a:t>visual-studio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9892467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B9DD9AA-4BCF-1445-9AB1-46A8C729DF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Задача 2.</a:t>
            </a:r>
            <a:r>
              <a:rPr lang="en-US" dirty="0"/>
              <a:t> Swagger</a:t>
            </a:r>
            <a:endParaRPr lang="ru-RU" dirty="0"/>
          </a:p>
        </p:txBody>
      </p: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7789646F-CDBF-4648-8E16-41FBFDEB7FB1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00000000-1234-1234-1234-123412341234}" type="slidenum">
              <a:rPr lang="en-US" smtClean="0"/>
              <a:pPr/>
              <a:t>9</a:t>
            </a:fld>
            <a:endParaRPr lang="en-US"/>
          </a:p>
        </p:txBody>
      </p:sp>
      <p:sp>
        <p:nvSpPr>
          <p:cNvPr id="5" name="Google Shape;3189;p16">
            <a:extLst>
              <a:ext uri="{FF2B5EF4-FFF2-40B4-BE49-F238E27FC236}">
                <a16:creationId xmlns:a16="http://schemas.microsoft.com/office/drawing/2014/main" id="{45C1CACF-DAB9-1F41-8A9C-370E3063E393}"/>
              </a:ext>
            </a:extLst>
          </p:cNvPr>
          <p:cNvSpPr txBox="1"/>
          <p:nvPr/>
        </p:nvSpPr>
        <p:spPr>
          <a:xfrm>
            <a:off x="228600" y="1512051"/>
            <a:ext cx="11353800" cy="369291"/>
          </a:xfrm>
          <a:prstGeom prst="rect">
            <a:avLst/>
          </a:prstGeom>
          <a:noFill/>
          <a:ln w="9525" cap="flat" cmpd="sng">
            <a:solidFill>
              <a:srgbClr val="0070C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/>
            <a:r>
              <a:rPr lang="ru-RU" sz="1800" dirty="0">
                <a:latin typeface="+mj-lt"/>
                <a:cs typeface="Consolas" panose="020B0609020204030204" pitchFamily="49" charset="0"/>
              </a:rPr>
              <a:t>Должны наблюдать сгенерированную автоматически документацию по созданным обработчикам.</a:t>
            </a:r>
            <a:endParaRPr lang="en-US" sz="1800" dirty="0">
              <a:latin typeface="+mj-lt"/>
              <a:cs typeface="Consolas" panose="020B0609020204030204" pitchFamily="49" charset="0"/>
            </a:endParaRP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F1E538E9-11D7-474B-9A85-2BD15D2FA344}"/>
              </a:ext>
            </a:extLst>
          </p:cNvPr>
          <p:cNvSpPr/>
          <p:nvPr/>
        </p:nvSpPr>
        <p:spPr>
          <a:xfrm>
            <a:off x="228601" y="6126547"/>
            <a:ext cx="1084421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Источник</a:t>
            </a:r>
            <a:r>
              <a:rPr lang="en-US" dirty="0"/>
              <a:t>:</a:t>
            </a:r>
            <a:br>
              <a:rPr lang="en-US" dirty="0"/>
            </a:br>
            <a:r>
              <a:rPr lang="ru-RU" dirty="0">
                <a:hlinkClick r:id="rId2"/>
              </a:rPr>
              <a:t>https://docs.microsoft.com/ru-ru/aspnet/core/tutorials/getting-started-with-swashbuckle?view=aspnetcore-5.0&amp;tabs=visual-studio</a:t>
            </a:r>
            <a:endParaRPr lang="ru-RU" dirty="0"/>
          </a:p>
        </p:txBody>
      </p:sp>
      <p:pic>
        <p:nvPicPr>
          <p:cNvPr id="7" name="Рисунок 6" descr="Изображение выглядит как текст&#10;&#10;Автоматически созданное описание">
            <a:extLst>
              <a:ext uri="{FF2B5EF4-FFF2-40B4-BE49-F238E27FC236}">
                <a16:creationId xmlns:a16="http://schemas.microsoft.com/office/drawing/2014/main" id="{8C75528E-B14E-8C45-8D63-78A74FBA4E5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50344" y="1975755"/>
            <a:ext cx="6691312" cy="39309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1558753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Тема Offic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494</TotalTime>
  <Words>1569</Words>
  <Application>Microsoft Office PowerPoint</Application>
  <PresentationFormat>Широкоэкранный</PresentationFormat>
  <Paragraphs>123</Paragraphs>
  <Slides>17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1" baseType="lpstr">
      <vt:lpstr>Arial</vt:lpstr>
      <vt:lpstr>Calibri</vt:lpstr>
      <vt:lpstr>Consolas</vt:lpstr>
      <vt:lpstr>Тема Office</vt:lpstr>
      <vt:lpstr>Модуль 3, практическое занятие 10a</vt:lpstr>
      <vt:lpstr>Задача 1. Web API</vt:lpstr>
      <vt:lpstr>Задача 1. Web API</vt:lpstr>
      <vt:lpstr>Задача 1. Web API</vt:lpstr>
      <vt:lpstr>Задача 1. Web API</vt:lpstr>
      <vt:lpstr>Задача 1. Web API</vt:lpstr>
      <vt:lpstr>Задача 1. Web API</vt:lpstr>
      <vt:lpstr>Задача 2. Swagger</vt:lpstr>
      <vt:lpstr>Задача 2. Swagger</vt:lpstr>
      <vt:lpstr>Задача 2. Swagger</vt:lpstr>
      <vt:lpstr>Задача 2. Swagger</vt:lpstr>
      <vt:lpstr>Swagger и документация из XML</vt:lpstr>
      <vt:lpstr>Задача 3. Сообщения</vt:lpstr>
      <vt:lpstr>Задача 3. Сообщения</vt:lpstr>
      <vt:lpstr>Задача 4. Dependency Injection (DI)</vt:lpstr>
      <vt:lpstr>Задача 4. Dependency Injection (DI)</vt:lpstr>
      <vt:lpstr>Задача 5. Bootstrap Carousel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Модуль 4, практическое занятие 7</dc:title>
  <cp:lastModifiedBy>Дударев Виктор Анатольевич</cp:lastModifiedBy>
  <cp:revision>48</cp:revision>
  <dcterms:modified xsi:type="dcterms:W3CDTF">2022-03-15T11:29:41Z</dcterms:modified>
</cp:coreProperties>
</file>