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1"/>
  </p:notesMasterIdLst>
  <p:sldIdLst>
    <p:sldId id="257" r:id="rId2"/>
    <p:sldId id="294" r:id="rId3"/>
    <p:sldId id="285" r:id="rId4"/>
    <p:sldId id="281" r:id="rId5"/>
    <p:sldId id="282" r:id="rId6"/>
    <p:sldId id="283" r:id="rId7"/>
    <p:sldId id="289" r:id="rId8"/>
    <p:sldId id="288" r:id="rId9"/>
    <p:sldId id="278" r:id="rId10"/>
    <p:sldId id="276" r:id="rId11"/>
    <p:sldId id="279" r:id="rId12"/>
    <p:sldId id="280" r:id="rId13"/>
    <p:sldId id="290" r:id="rId14"/>
    <p:sldId id="273" r:id="rId15"/>
    <p:sldId id="274" r:id="rId16"/>
    <p:sldId id="275" r:id="rId17"/>
    <p:sldId id="295" r:id="rId18"/>
    <p:sldId id="286" r:id="rId19"/>
    <p:sldId id="28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F15DCB-F4F6-1AB1-58AF-0F535DF10D43}" v="18" dt="2019-12-03T11:01:45.596"/>
    <p1510:client id="{CF13AA0A-E79D-4E24-BC49-B0D3AA383B0B}" v="12" dt="2019-12-03T06:47:28.1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6/11/relationships/changesInfo" Target="changesInfos/changesInfo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Чуйкин Николай Константинович" userId="S::nkchuykin@edu.hse.ru::53628ff7-c324-44ef-82b0-5b4fab301de9" providerId="AD" clId="Web-{CF13AA0A-E79D-4E24-BC49-B0D3AA383B0B}"/>
    <pc:docChg chg="modSld">
      <pc:chgData name="Чуйкин Николай Константинович" userId="S::nkchuykin@edu.hse.ru::53628ff7-c324-44ef-82b0-5b4fab301de9" providerId="AD" clId="Web-{CF13AA0A-E79D-4E24-BC49-B0D3AA383B0B}" dt="2019-12-03T06:47:28.187" v="11" actId="20577"/>
      <pc:docMkLst>
        <pc:docMk/>
      </pc:docMkLst>
      <pc:sldChg chg="modSp">
        <pc:chgData name="Чуйкин Николай Константинович" userId="S::nkchuykin@edu.hse.ru::53628ff7-c324-44ef-82b0-5b4fab301de9" providerId="AD" clId="Web-{CF13AA0A-E79D-4E24-BC49-B0D3AA383B0B}" dt="2019-12-03T06:47:28.187" v="11" actId="20577"/>
        <pc:sldMkLst>
          <pc:docMk/>
          <pc:sldMk cId="4213526884" sldId="276"/>
        </pc:sldMkLst>
        <pc:spChg chg="mod">
          <ac:chgData name="Чуйкин Николай Константинович" userId="S::nkchuykin@edu.hse.ru::53628ff7-c324-44ef-82b0-5b4fab301de9" providerId="AD" clId="Web-{CF13AA0A-E79D-4E24-BC49-B0D3AA383B0B}" dt="2019-12-03T06:47:28.187" v="11" actId="20577"/>
          <ac:spMkLst>
            <pc:docMk/>
            <pc:sldMk cId="4213526884" sldId="276"/>
            <ac:spMk id="3" creationId="{00000000-0000-0000-0000-000000000000}"/>
          </ac:spMkLst>
        </pc:spChg>
      </pc:sldChg>
    </pc:docChg>
  </pc:docChgLst>
  <pc:docChgLst>
    <pc:chgData name="Чуйкин Николай Константинович" userId="S::nkchuykin@edu.hse.ru::53628ff7-c324-44ef-82b0-5b4fab301de9" providerId="AD" clId="Web-{43F15DCB-F4F6-1AB1-58AF-0F535DF10D43}"/>
    <pc:docChg chg="modSld">
      <pc:chgData name="Чуйкин Николай Константинович" userId="S::nkchuykin@edu.hse.ru::53628ff7-c324-44ef-82b0-5b4fab301de9" providerId="AD" clId="Web-{43F15DCB-F4F6-1AB1-58AF-0F535DF10D43}" dt="2019-12-03T11:01:45.596" v="17" actId="20577"/>
      <pc:docMkLst>
        <pc:docMk/>
      </pc:docMkLst>
      <pc:sldChg chg="modSp">
        <pc:chgData name="Чуйкин Николай Константинович" userId="S::nkchuykin@edu.hse.ru::53628ff7-c324-44ef-82b0-5b4fab301de9" providerId="AD" clId="Web-{43F15DCB-F4F6-1AB1-58AF-0F535DF10D43}" dt="2019-12-03T11:01:45.596" v="17" actId="20577"/>
        <pc:sldMkLst>
          <pc:docMk/>
          <pc:sldMk cId="2722698694" sldId="283"/>
        </pc:sldMkLst>
        <pc:spChg chg="mod">
          <ac:chgData name="Чуйкин Николай Константинович" userId="S::nkchuykin@edu.hse.ru::53628ff7-c324-44ef-82b0-5b4fab301de9" providerId="AD" clId="Web-{43F15DCB-F4F6-1AB1-58AF-0F535DF10D43}" dt="2019-12-03T11:01:45.596" v="17" actId="20577"/>
          <ac:spMkLst>
            <pc:docMk/>
            <pc:sldMk cId="2722698694" sldId="283"/>
            <ac:spMk id="3" creationId="{00000000-0000-0000-0000-000000000000}"/>
          </ac:spMkLst>
        </pc:spChg>
      </pc:sldChg>
    </pc:docChg>
  </pc:docChgLst>
  <pc:docChgLst>
    <pc:chgData name="Olga Maksimenkova" userId="f2714537069f5c5f" providerId="LiveId" clId="{5CCE6BFA-A49E-48F6-9634-3EDD712B292E}"/>
    <pc:docChg chg="custSel addSld modSld">
      <pc:chgData name="Olga Maksimenkova" userId="f2714537069f5c5f" providerId="LiveId" clId="{5CCE6BFA-A49E-48F6-9634-3EDD712B292E}" dt="2017-12-03T14:32:25.964" v="1297" actId="20577"/>
      <pc:docMkLst>
        <pc:docMk/>
      </pc:docMkLst>
      <pc:sldChg chg="modSp">
        <pc:chgData name="Olga Maksimenkova" userId="f2714537069f5c5f" providerId="LiveId" clId="{5CCE6BFA-A49E-48F6-9634-3EDD712B292E}" dt="2017-12-03T13:39:43.184" v="2" actId="20577"/>
        <pc:sldMkLst>
          <pc:docMk/>
          <pc:sldMk cId="3072988976" sldId="257"/>
        </pc:sldMkLst>
        <pc:spChg chg="mod">
          <ac:chgData name="Olga Maksimenkova" userId="f2714537069f5c5f" providerId="LiveId" clId="{5CCE6BFA-A49E-48F6-9634-3EDD712B292E}" dt="2017-12-03T13:39:43.184" v="2" actId="20577"/>
          <ac:spMkLst>
            <pc:docMk/>
            <pc:sldMk cId="3072988976" sldId="257"/>
            <ac:spMk id="2050" creationId="{00000000-0000-0000-0000-000000000000}"/>
          </ac:spMkLst>
        </pc:spChg>
      </pc:sldChg>
      <pc:sldChg chg="modSp">
        <pc:chgData name="Olga Maksimenkova" userId="f2714537069f5c5f" providerId="LiveId" clId="{5CCE6BFA-A49E-48F6-9634-3EDD712B292E}" dt="2017-12-03T13:43:05.253" v="25" actId="20577"/>
        <pc:sldMkLst>
          <pc:docMk/>
          <pc:sldMk cId="3024785304" sldId="285"/>
        </pc:sldMkLst>
        <pc:spChg chg="mod">
          <ac:chgData name="Olga Maksimenkova" userId="f2714537069f5c5f" providerId="LiveId" clId="{5CCE6BFA-A49E-48F6-9634-3EDD712B292E}" dt="2017-12-03T13:43:05.253" v="25" actId="20577"/>
          <ac:spMkLst>
            <pc:docMk/>
            <pc:sldMk cId="3024785304" sldId="285"/>
            <ac:spMk id="2" creationId="{00000000-0000-0000-0000-000000000000}"/>
          </ac:spMkLst>
        </pc:spChg>
      </pc:sldChg>
      <pc:sldChg chg="modSp">
        <pc:chgData name="Olga Maksimenkova" userId="f2714537069f5c5f" providerId="LiveId" clId="{5CCE6BFA-A49E-48F6-9634-3EDD712B292E}" dt="2017-12-03T14:31:28.065" v="1278" actId="113"/>
        <pc:sldMkLst>
          <pc:docMk/>
          <pc:sldMk cId="1869984193" sldId="286"/>
        </pc:sldMkLst>
        <pc:spChg chg="mod">
          <ac:chgData name="Olga Maksimenkova" userId="f2714537069f5c5f" providerId="LiveId" clId="{5CCE6BFA-A49E-48F6-9634-3EDD712B292E}" dt="2017-12-03T14:31:28.065" v="1278" actId="113"/>
          <ac:spMkLst>
            <pc:docMk/>
            <pc:sldMk cId="1869984193" sldId="286"/>
            <ac:spMk id="5" creationId="{00000000-0000-0000-0000-000000000000}"/>
          </ac:spMkLst>
        </pc:spChg>
      </pc:sldChg>
      <pc:sldChg chg="modSp">
        <pc:chgData name="Olga Maksimenkova" userId="f2714537069f5c5f" providerId="LiveId" clId="{5CCE6BFA-A49E-48F6-9634-3EDD712B292E}" dt="2017-12-03T14:19:10.335" v="469" actId="20577"/>
        <pc:sldMkLst>
          <pc:docMk/>
          <pc:sldMk cId="695334961" sldId="289"/>
        </pc:sldMkLst>
        <pc:spChg chg="mod">
          <ac:chgData name="Olga Maksimenkova" userId="f2714537069f5c5f" providerId="LiveId" clId="{5CCE6BFA-A49E-48F6-9634-3EDD712B292E}" dt="2017-12-03T14:19:10.335" v="469" actId="20577"/>
          <ac:spMkLst>
            <pc:docMk/>
            <pc:sldMk cId="695334961" sldId="289"/>
            <ac:spMk id="3" creationId="{00000000-0000-0000-0000-000000000000}"/>
          </ac:spMkLst>
        </pc:spChg>
      </pc:sldChg>
      <pc:sldChg chg="modSp">
        <pc:chgData name="Olga Maksimenkova" userId="f2714537069f5c5f" providerId="LiveId" clId="{5CCE6BFA-A49E-48F6-9634-3EDD712B292E}" dt="2017-12-03T14:21:15.417" v="482" actId="6549"/>
        <pc:sldMkLst>
          <pc:docMk/>
          <pc:sldMk cId="2249697224" sldId="290"/>
        </pc:sldMkLst>
        <pc:spChg chg="mod">
          <ac:chgData name="Olga Maksimenkova" userId="f2714537069f5c5f" providerId="LiveId" clId="{5CCE6BFA-A49E-48F6-9634-3EDD712B292E}" dt="2017-12-03T14:21:15.417" v="482" actId="6549"/>
          <ac:spMkLst>
            <pc:docMk/>
            <pc:sldMk cId="2249697224" sldId="290"/>
            <ac:spMk id="3" creationId="{00000000-0000-0000-0000-000000000000}"/>
          </ac:spMkLst>
        </pc:spChg>
      </pc:sldChg>
      <pc:sldChg chg="modSp add">
        <pc:chgData name="Olga Maksimenkova" userId="f2714537069f5c5f" providerId="LiveId" clId="{5CCE6BFA-A49E-48F6-9634-3EDD712B292E}" dt="2017-12-03T13:42:38.699" v="4" actId="27636"/>
        <pc:sldMkLst>
          <pc:docMk/>
          <pc:sldMk cId="159271068" sldId="291"/>
        </pc:sldMkLst>
        <pc:spChg chg="mod">
          <ac:chgData name="Olga Maksimenkova" userId="f2714537069f5c5f" providerId="LiveId" clId="{5CCE6BFA-A49E-48F6-9634-3EDD712B292E}" dt="2017-12-03T13:42:38.699" v="4" actId="27636"/>
          <ac:spMkLst>
            <pc:docMk/>
            <pc:sldMk cId="159271068" sldId="291"/>
            <ac:spMk id="5" creationId="{EC8590EF-0152-4119-AB56-C9B704986FE0}"/>
          </ac:spMkLst>
        </pc:spChg>
      </pc:sldChg>
      <pc:sldChg chg="modSp add">
        <pc:chgData name="Olga Maksimenkova" userId="f2714537069f5c5f" providerId="LiveId" clId="{5CCE6BFA-A49E-48F6-9634-3EDD712B292E}" dt="2017-12-03T13:42:38.737" v="5" actId="27636"/>
        <pc:sldMkLst>
          <pc:docMk/>
          <pc:sldMk cId="2975300236" sldId="292"/>
        </pc:sldMkLst>
        <pc:spChg chg="mod">
          <ac:chgData name="Olga Maksimenkova" userId="f2714537069f5c5f" providerId="LiveId" clId="{5CCE6BFA-A49E-48F6-9634-3EDD712B292E}" dt="2017-12-03T13:42:38.737" v="5" actId="27636"/>
          <ac:spMkLst>
            <pc:docMk/>
            <pc:sldMk cId="2975300236" sldId="292"/>
            <ac:spMk id="5" creationId="{C86399C5-6C8B-4E34-ACC4-D2F362ED16B9}"/>
          </ac:spMkLst>
        </pc:spChg>
      </pc:sldChg>
      <pc:sldChg chg="modSp add">
        <pc:chgData name="Olga Maksimenkova" userId="f2714537069f5c5f" providerId="LiveId" clId="{5CCE6BFA-A49E-48F6-9634-3EDD712B292E}" dt="2017-12-03T13:42:38.737" v="6" actId="27636"/>
        <pc:sldMkLst>
          <pc:docMk/>
          <pc:sldMk cId="917122774" sldId="293"/>
        </pc:sldMkLst>
        <pc:spChg chg="mod">
          <ac:chgData name="Olga Maksimenkova" userId="f2714537069f5c5f" providerId="LiveId" clId="{5CCE6BFA-A49E-48F6-9634-3EDD712B292E}" dt="2017-12-03T13:42:38.737" v="6" actId="27636"/>
          <ac:spMkLst>
            <pc:docMk/>
            <pc:sldMk cId="917122774" sldId="293"/>
            <ac:spMk id="6" creationId="{AEC93567-ADD1-4B88-B969-995E9311F7A7}"/>
          </ac:spMkLst>
        </pc:spChg>
      </pc:sldChg>
      <pc:sldChg chg="add">
        <pc:chgData name="Olga Maksimenkova" userId="f2714537069f5c5f" providerId="LiveId" clId="{5CCE6BFA-A49E-48F6-9634-3EDD712B292E}" dt="2017-12-03T13:42:38.615" v="3"/>
        <pc:sldMkLst>
          <pc:docMk/>
          <pc:sldMk cId="3670856420" sldId="294"/>
        </pc:sldMkLst>
      </pc:sldChg>
      <pc:sldChg chg="addSp delSp modSp add">
        <pc:chgData name="Olga Maksimenkova" userId="f2714537069f5c5f" providerId="LiveId" clId="{5CCE6BFA-A49E-48F6-9634-3EDD712B292E}" dt="2017-12-03T14:32:25.964" v="1297" actId="20577"/>
        <pc:sldMkLst>
          <pc:docMk/>
          <pc:sldMk cId="2842384100" sldId="295"/>
        </pc:sldMkLst>
        <pc:spChg chg="mod">
          <ac:chgData name="Olga Maksimenkova" userId="f2714537069f5c5f" providerId="LiveId" clId="{5CCE6BFA-A49E-48F6-9634-3EDD712B292E}" dt="2017-12-03T14:22:30.463" v="501" actId="20577"/>
          <ac:spMkLst>
            <pc:docMk/>
            <pc:sldMk cId="2842384100" sldId="295"/>
            <ac:spMk id="2" creationId="{DC7B7710-9F3D-4EE3-ABC9-3BCB3629C3C5}"/>
          </ac:spMkLst>
        </pc:spChg>
        <pc:spChg chg="del">
          <ac:chgData name="Olga Maksimenkova" userId="f2714537069f5c5f" providerId="LiveId" clId="{5CCE6BFA-A49E-48F6-9634-3EDD712B292E}" dt="2017-12-03T14:22:37.718" v="502"/>
          <ac:spMkLst>
            <pc:docMk/>
            <pc:sldMk cId="2842384100" sldId="295"/>
            <ac:spMk id="3" creationId="{81CDC375-EF03-48B0-8D3E-855565FBCA81}"/>
          </ac:spMkLst>
        </pc:spChg>
        <pc:spChg chg="add mod">
          <ac:chgData name="Olga Maksimenkova" userId="f2714537069f5c5f" providerId="LiveId" clId="{5CCE6BFA-A49E-48F6-9634-3EDD712B292E}" dt="2017-12-03T14:32:25.964" v="1297" actId="20577"/>
          <ac:spMkLst>
            <pc:docMk/>
            <pc:sldMk cId="2842384100" sldId="295"/>
            <ac:spMk id="5" creationId="{B6077106-A53F-44A8-B438-69AF231AAAC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7BEB-85F0-4880-9B67-9A0B37EDA071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61E53A-5147-41D9-A4CD-C47FA1E8CF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793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ln>
            <a:solidFill>
              <a:srgbClr val="0070C0"/>
            </a:solidFill>
          </a:ln>
        </p:spPr>
        <p:txBody>
          <a:bodyPr anchor="b"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00B05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5A21D-EC77-4138-BC56-CD61A8D4A3CC}" type="datetime1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261257" y="231418"/>
            <a:ext cx="371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ru-RU" sz="1800">
                <a:cs typeface="Arial" panose="020B0604020202020204" pitchFamily="34" charset="0"/>
              </a:rPr>
              <a:t>Дисциплина «Программирование»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4923387" y="231418"/>
            <a:ext cx="3934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>
                <a:cs typeface="Arial" panose="020B0604020202020204" pitchFamily="34" charset="0"/>
              </a:rPr>
              <a:t>В.В. </a:t>
            </a:r>
            <a:r>
              <a:rPr lang="ru-RU" sz="1800" err="1">
                <a:cs typeface="Arial" panose="020B0604020202020204" pitchFamily="34" charset="0"/>
              </a:rPr>
              <a:t>Подбельский</a:t>
            </a:r>
            <a:r>
              <a:rPr lang="ru-RU" sz="1800">
                <a:cs typeface="Arial" panose="020B0604020202020204" pitchFamily="34" charset="0"/>
              </a:rPr>
              <a:t>, О.В. </a:t>
            </a:r>
            <a:r>
              <a:rPr lang="ru-RU" sz="1800" err="1">
                <a:cs typeface="Arial" panose="020B0604020202020204" pitchFamily="34" charset="0"/>
              </a:rPr>
              <a:t>Максименкова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636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5C58A-FB27-402B-9E5E-60C18E9E6106}" type="datetime1">
              <a:rPr lang="ru-RU" smtClean="0"/>
              <a:t>10.11.2021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979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3676"/>
            <a:ext cx="7886700" cy="737053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6BC6B-1407-45CF-8511-C119A04A4619}" type="datetime1">
              <a:rPr lang="ru-RU" smtClean="0"/>
              <a:t>10.11.2021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28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3A866-2875-46F0-9629-3D793ABCAED7}" type="datetime1">
              <a:rPr lang="ru-RU" smtClean="0"/>
              <a:t>10.11.2021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271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7D812-8E0A-4084-B61F-E80569838D01}" type="datetime1">
              <a:rPr lang="ru-RU" smtClean="0"/>
              <a:t>10.11.2021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850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851AE-E4EE-439D-9DDC-F7A00C27C449}" type="datetime1">
              <a:rPr lang="ru-RU" smtClean="0"/>
              <a:t>10.11.2021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638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9B4D3-219A-4A99-8352-F322142FF86B}" type="datetime1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3856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57B74-71B3-41CF-866E-D0B91313E2C4}" type="datetime1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24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E7E1-99C1-4A2C-AB9D-8BE6F204F8BF}" type="datetime1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087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4FA1-DBF1-4863-A966-A177D4AAE7B7}" type="datetime1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799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E18F8-AC8E-4ECA-BAEB-E53AA66DF059}" type="datetime1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49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1"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pPr lvl="0"/>
            <a:r>
              <a:rPr lang="en-US"/>
              <a:t>Code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EC402-30E4-4FA1-82FB-C2C67676F374}" type="datetime1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35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6C22-4022-4B45-8077-ADB656F59E58}" type="datetime1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281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591F7-6EE7-45A9-9D32-C942C6AF7AA4}" type="datetime1">
              <a:rPr lang="ru-RU" smtClean="0"/>
              <a:t>10.11.2021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02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5364" y="705530"/>
            <a:ext cx="8221436" cy="2240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364" y="3069771"/>
            <a:ext cx="8221436" cy="31071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9F0BA-047E-463A-A15C-5C201D7D751F}" type="datetime1">
              <a:rPr lang="ru-RU" smtClean="0"/>
              <a:t>10.11.2021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613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Два объекта Text и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65364" y="705530"/>
            <a:ext cx="8221436" cy="2240189"/>
          </a:xfrm>
        </p:spPr>
        <p:txBody>
          <a:bodyPr>
            <a:normAutofit/>
          </a:bodyPr>
          <a:lstStyle>
            <a:lvl1pPr marL="0" indent="0">
              <a:buNone/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5pPr marL="1828800" indent="0" algn="just">
              <a:spcBef>
                <a:spcPts val="0"/>
              </a:spcBef>
              <a:buNone/>
              <a:defRPr/>
            </a:lvl5pPr>
            <a:lvl6pPr marL="2286000" indent="0" algn="just">
              <a:buNone/>
              <a:defRPr/>
            </a:lvl6pPr>
            <a:lvl7pPr marL="2743200" indent="0" algn="just">
              <a:buNone/>
              <a:defRPr/>
            </a:lvl7pPr>
            <a:lvl8pPr marL="3200400" indent="0" algn="just">
              <a:buNone/>
              <a:defRPr/>
            </a:lvl8pPr>
            <a:lvl9pPr marL="3657600" indent="0" algn="just">
              <a:buNone/>
              <a:defRPr/>
            </a:lvl9pPr>
          </a:lstStyle>
          <a:p>
            <a:pPr lvl="0"/>
            <a:r>
              <a:rPr lang="en-US"/>
              <a:t>Text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5364" y="3069771"/>
            <a:ext cx="8221436" cy="3107192"/>
          </a:xfrm>
        </p:spPr>
        <p:txBody>
          <a:bodyPr>
            <a:normAutofit/>
          </a:bodyPr>
          <a:lstStyle>
            <a:lvl1pPr marL="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45720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91440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137160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82880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/>
              <a:t>Code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9F0BA-047E-463A-A15C-5C201D7D751F}" type="datetime1">
              <a:rPr lang="ru-RU" smtClean="0"/>
              <a:t>10.11.2021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509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4929" y="840921"/>
            <a:ext cx="8678635" cy="533604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73F17-8A2E-4501-A8CF-54B1F37269F5}" type="datetime1">
              <a:rPr lang="ru-RU" smtClean="0"/>
              <a:t>10.11.2021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96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85" r:id="rId3"/>
    <p:sldLayoutId id="2147483687" r:id="rId4"/>
    <p:sldLayoutId id="2147483688" r:id="rId5"/>
    <p:sldLayoutId id="2147483675" r:id="rId6"/>
    <p:sldLayoutId id="2147483676" r:id="rId7"/>
    <p:sldLayoutId id="2147483686" r:id="rId8"/>
    <p:sldLayoutId id="2147483689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ru-ru/dotnet/standard/design-guidelines/names-of-assemblies-and-dlls" TargetMode="External"/><Relationship Id="rId2" Type="http://schemas.openxmlformats.org/officeDocument/2006/relationships/hyperlink" Target="https://docs.microsoft.com/ru-ru/dotnet/standard/design-guidelines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cs.microsoft.com/en-US/troubleshoot/windows-client/deployment/dynamic-link-library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api/system.int32.parse?view=net-5.0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Модуль </a:t>
            </a:r>
            <a:r>
              <a:rPr lang="en-US" dirty="0"/>
              <a:t>2</a:t>
            </a:r>
            <a:r>
              <a:rPr lang="ru-RU" dirty="0"/>
              <a:t>, практическое занятие </a:t>
            </a:r>
            <a:r>
              <a:rPr lang="en-US" dirty="0"/>
              <a:t>3b</a:t>
            </a:r>
            <a:endParaRPr lang="ru-RU" dirty="0"/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Исключения</a:t>
            </a:r>
          </a:p>
          <a:p>
            <a:r>
              <a:rPr lang="ru-RU">
                <a:latin typeface="Arial" panose="020B0604020202020204" pitchFamily="34" charset="0"/>
                <a:cs typeface="Arial" panose="020B0604020202020204" pitchFamily="34" charset="0"/>
              </a:rPr>
              <a:t>Обработка исключений</a:t>
            </a:r>
          </a:p>
        </p:txBody>
      </p:sp>
    </p:spTree>
    <p:extLst>
      <p:ext uri="{BB962C8B-B14F-4D97-AF65-F5344CB8AC3E}">
        <p14:creationId xmlns:p14="http://schemas.microsoft.com/office/powerpoint/2010/main" val="3072988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 2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563977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14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// Конструктор без параметров (конструктор умолчания):</a:t>
            </a:r>
            <a:endParaRPr lang="ru-RU" sz="14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GeomProgr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_b = 1;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_q = 1;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objectNumber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++;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objectNumber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400" b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": </a:t>
            </a:r>
            <a:r>
              <a:rPr lang="ru-RU" sz="1400" b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Конструктор без параметров"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4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Конструктор общего вида (конструктор с параметрами):</a:t>
            </a:r>
            <a:endParaRPr lang="ru-RU" sz="14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GeomProgr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b,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q) :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(b == 0 || q == 0) {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4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objectNumber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--;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ru-RU" sz="1400" b="1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400" b="1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4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400" b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"Ошибка в аргументах конструктора!"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_b = b;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_q = q;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4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objectNumber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400" b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": </a:t>
            </a:r>
            <a:r>
              <a:rPr lang="ru-RU" sz="1400" b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Конструктор с параметрами"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        </a:t>
            </a:r>
            <a:r>
              <a:rPr lang="fr-FR" sz="14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fr-FR" sz="1400" b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fr-FR" sz="14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double</a:t>
            </a:r>
            <a:r>
              <a:rPr lang="fr-FR" sz="1400" b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this[</a:t>
            </a:r>
            <a:r>
              <a:rPr lang="fr-FR" sz="1400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fr-FR" sz="1400" b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n] { </a:t>
            </a:r>
            <a:r>
              <a:rPr lang="fr-FR" sz="1400" b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n-</a:t>
            </a:r>
            <a:r>
              <a:rPr lang="fr-FR" sz="1400" b="1" err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ый</a:t>
            </a:r>
            <a:r>
              <a:rPr lang="fr-FR" sz="1400" b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fr-FR" sz="1400" b="1" err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член</a:t>
            </a:r>
            <a:r>
              <a:rPr lang="fr-FR" sz="1400" b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fr-FR" sz="1400" b="1" err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прогрессии</a:t>
            </a:r>
            <a:endParaRPr lang="fr-FR" sz="1400" b="1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fr-FR" sz="14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TODO</a:t>
            </a:r>
            <a:endParaRPr lang="en-US" sz="14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14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ProgrSum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n) { </a:t>
            </a:r>
            <a:r>
              <a:rPr lang="en-US" sz="14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4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сумма </a:t>
            </a:r>
            <a:r>
              <a:rPr lang="en-US" sz="14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 </a:t>
            </a:r>
            <a:r>
              <a:rPr lang="ru-RU" sz="14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членов прогрессии</a:t>
            </a:r>
            <a:endParaRPr lang="ru-RU" sz="14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fr-FR" sz="14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TODO</a:t>
            </a:r>
            <a:endParaRPr lang="en-US" sz="1400" b="1" strike="sngStrike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lv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sz="14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end of </a:t>
            </a:r>
            <a:r>
              <a:rPr lang="en-US" sz="1400" b="1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ProgrSum</a:t>
            </a:r>
            <a:r>
              <a:rPr lang="en-US" sz="14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</a:t>
            </a:r>
            <a:endParaRPr lang="en-US" sz="1400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5268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 2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MyLib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GeomProgr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geomProgrObj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ссылка на объект типа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GeomProgr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flag;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b, q;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flag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начальный член прогрессии: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b =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Введите знаменатель прогрессии: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q =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geomProgrObj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GeomProgr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(b, 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q);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catch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e) {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ловим любые исключения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flag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Некорректные входные данные!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(flag);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80076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 2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3807" y="814288"/>
            <a:ext cx="8678635" cy="5336042"/>
          </a:xfrm>
        </p:spPr>
        <p:txBody>
          <a:bodyPr>
            <a:normAutofit/>
          </a:bodyPr>
          <a:lstStyle/>
          <a:p>
            <a:r>
              <a:rPr lang="ru-RU" sz="1800"/>
              <a:t>Заменить исключения типа </a:t>
            </a:r>
            <a:r>
              <a:rPr lang="en-US" sz="1800"/>
              <a:t>Exception</a:t>
            </a:r>
            <a:r>
              <a:rPr lang="ru-RU" sz="1800"/>
              <a:t> менее общими типами исключений.</a:t>
            </a:r>
            <a:endParaRPr lang="en-US" sz="1800"/>
          </a:p>
          <a:p>
            <a:r>
              <a:rPr lang="ru-RU" sz="1800"/>
              <a:t>Заменить метки </a:t>
            </a:r>
            <a:r>
              <a:rPr lang="en-US" sz="1800"/>
              <a:t>TODO</a:t>
            </a:r>
            <a:r>
              <a:rPr lang="ru-RU" sz="1800"/>
              <a:t> программным кодом, для отрицательных параметров – выбрасывать исключение наиболее подходящего типа.</a:t>
            </a:r>
            <a:endParaRPr lang="en-US" sz="180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2128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 3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/>
              <a:t>Описать класс </a:t>
            </a:r>
            <a:r>
              <a:rPr lang="en-US" sz="1600" b="1" dirty="0" err="1"/>
              <a:t>RusString</a:t>
            </a:r>
            <a:r>
              <a:rPr lang="ru-RU" sz="1600" dirty="0"/>
              <a:t>, представляющий строки символов русского алфавита и методы работы с ними.</a:t>
            </a:r>
          </a:p>
          <a:p>
            <a:pPr lvl="1"/>
            <a:r>
              <a:rPr lang="en-US" sz="1600" b="1" dirty="0" err="1"/>
              <a:t>rusString</a:t>
            </a:r>
            <a:r>
              <a:rPr lang="ru-RU" sz="1600" dirty="0"/>
              <a:t> – поле класса</a:t>
            </a:r>
          </a:p>
          <a:p>
            <a:pPr lvl="1"/>
            <a:r>
              <a:rPr lang="ru-RU" sz="1600" dirty="0"/>
              <a:t>Конструктор с тремя параметрами </a:t>
            </a:r>
            <a:r>
              <a:rPr lang="en-US" sz="1600" b="1" dirty="0"/>
              <a:t>(char start, char finish, int n)</a:t>
            </a:r>
            <a:r>
              <a:rPr lang="ru-RU" sz="1600" dirty="0"/>
              <a:t> формирует объект, в котором поле – строка длины </a:t>
            </a:r>
            <a:r>
              <a:rPr lang="en-US" sz="1600" dirty="0"/>
              <a:t>n</a:t>
            </a:r>
            <a:r>
              <a:rPr lang="ru-RU" sz="1600" dirty="0"/>
              <a:t> и состоит из символов диапазона </a:t>
            </a:r>
            <a:r>
              <a:rPr lang="en-US" sz="1600" b="1" dirty="0"/>
              <a:t>[start, finish]</a:t>
            </a:r>
          </a:p>
          <a:p>
            <a:pPr lvl="1"/>
            <a:r>
              <a:rPr lang="ru-RU" sz="1600" dirty="0"/>
              <a:t>Свойство </a:t>
            </a:r>
            <a:r>
              <a:rPr lang="en-US" sz="1600" b="1" dirty="0" err="1"/>
              <a:t>IsPalindrom</a:t>
            </a:r>
            <a:r>
              <a:rPr lang="en-US" sz="1600" dirty="0"/>
              <a:t> </a:t>
            </a:r>
            <a:r>
              <a:rPr lang="ru-RU" sz="1600" dirty="0"/>
              <a:t>возвращает </a:t>
            </a:r>
            <a:r>
              <a:rPr lang="en-US" sz="1600" b="1" dirty="0"/>
              <a:t>true</a:t>
            </a:r>
            <a:r>
              <a:rPr lang="ru-RU" sz="1600" dirty="0"/>
              <a:t>, если строка палиндрома и </a:t>
            </a:r>
            <a:r>
              <a:rPr lang="en-US" sz="1600" b="1" dirty="0"/>
              <a:t>false</a:t>
            </a:r>
            <a:r>
              <a:rPr lang="ru-RU" sz="1600" dirty="0"/>
              <a:t> в противном случае</a:t>
            </a:r>
          </a:p>
          <a:p>
            <a:pPr lvl="1"/>
            <a:r>
              <a:rPr lang="ru-RU" sz="1600" dirty="0"/>
              <a:t>Метод </a:t>
            </a:r>
            <a:r>
              <a:rPr lang="en-US" sz="1600" b="1" dirty="0" err="1"/>
              <a:t>CountLetter</a:t>
            </a:r>
            <a:r>
              <a:rPr lang="en-US" sz="1600" b="1" dirty="0"/>
              <a:t>(char </a:t>
            </a:r>
            <a:r>
              <a:rPr lang="en-US" sz="1600" b="1" dirty="0" err="1"/>
              <a:t>ch</a:t>
            </a:r>
            <a:r>
              <a:rPr lang="en-US" sz="1600" b="1" dirty="0"/>
              <a:t>)</a:t>
            </a:r>
            <a:r>
              <a:rPr lang="ru-RU" sz="1600" dirty="0"/>
              <a:t> возвращает количество вхождений символа </a:t>
            </a:r>
            <a:r>
              <a:rPr lang="en-US" sz="1600" b="1" dirty="0" err="1"/>
              <a:t>ch</a:t>
            </a:r>
            <a:r>
              <a:rPr lang="en-US" sz="1600" dirty="0"/>
              <a:t> </a:t>
            </a:r>
            <a:r>
              <a:rPr lang="ru-RU" sz="1600" dirty="0"/>
              <a:t>в строку, хранящуюся в объекте</a:t>
            </a:r>
          </a:p>
          <a:p>
            <a:r>
              <a:rPr lang="ru-RU" sz="1600" dirty="0"/>
              <a:t>В основной программе создать объекты типа </a:t>
            </a:r>
            <a:r>
              <a:rPr lang="en-US" sz="1600" b="1" dirty="0" err="1"/>
              <a:t>RusString</a:t>
            </a:r>
            <a:r>
              <a:rPr lang="ru-RU" sz="1600" dirty="0"/>
              <a:t> и протестировать работу на корректных и некорректных данных. </a:t>
            </a:r>
            <a:r>
              <a:rPr lang="ru-RU" sz="1600" dirty="0">
                <a:solidFill>
                  <a:srgbClr val="FF0000"/>
                </a:solidFill>
              </a:rPr>
              <a:t>Исключения обработать.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6972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 3</a:t>
            </a: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32682" y="564470"/>
            <a:ext cx="8678635" cy="6157006"/>
          </a:xfrm>
        </p:spPr>
        <p:txBody>
          <a:bodyPr>
            <a:noAutofit/>
          </a:bodyPr>
          <a:lstStyle/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using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System;</a:t>
            </a:r>
          </a:p>
          <a:p>
            <a:endParaRPr lang="en-US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namespace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MyLib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class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</a:rPr>
              <a:t>RusString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{</a:t>
            </a:r>
          </a:p>
          <a:p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string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str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</a:rPr>
              <a:t>; </a:t>
            </a: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</a:rPr>
              <a:t>// строка русских символов</a:t>
            </a:r>
            <a:endParaRPr lang="ru-RU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static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</a:rPr>
              <a:t>Random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rnd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</a:rPr>
              <a:t>Random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RusString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char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start,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char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finish,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n) {</a:t>
            </a:r>
          </a:p>
          <a:p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</a:rPr>
              <a:t>// проверяем количество символов строки и допустимые границы</a:t>
            </a:r>
            <a:endParaRPr lang="ru-RU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if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(n &lt;= 0 || start &lt;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</a:rPr>
              <a:t>'а'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|| finish &gt; 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</a:rPr>
              <a:t>'я'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) </a:t>
            </a:r>
            <a:endParaRPr lang="ru-RU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</a:rPr>
              <a:t>			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throw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</a:rPr>
              <a:t>ArgumentOutOfRangeException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char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[] letters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char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[n];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for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i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= 0;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i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&lt;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letters.Length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;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i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++)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letters[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i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] = (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char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)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rnd.Next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(start, finish+1);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}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str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2B91AF"/>
                </a:solidFill>
                <a:highlight>
                  <a:srgbClr val="FFFFFF"/>
                </a:highlight>
              </a:rPr>
              <a:t>String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(letters);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}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///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&lt;summary&gt;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///</a:t>
            </a: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</a:rPr>
              <a:t> Свойство, возвращающее информацию о </a:t>
            </a:r>
            <a:r>
              <a:rPr lang="ru-RU" sz="1400" dirty="0" err="1">
                <a:solidFill>
                  <a:srgbClr val="008000"/>
                </a:solidFill>
                <a:highlight>
                  <a:srgbClr val="FFFFFF"/>
                </a:highlight>
              </a:rPr>
              <a:t>палиндромности</a:t>
            </a:r>
            <a:endParaRPr lang="ru-RU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///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&lt;/summary&gt;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bool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IsPalindrome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endParaRPr lang="ru-RU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///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&lt;summary&gt;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///</a:t>
            </a: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</a:rPr>
              <a:t> метод подсчитывает количество вхождений символа в строку</a:t>
            </a:r>
            <a:endParaRPr lang="ru-RU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///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&lt;/summary&gt;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///</a:t>
            </a: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</a:rPr>
              <a:t> 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&lt;</a:t>
            </a:r>
            <a:r>
              <a:rPr lang="ru-RU" sz="1400" dirty="0" err="1">
                <a:solidFill>
                  <a:srgbClr val="808080"/>
                </a:solidFill>
                <a:highlight>
                  <a:srgbClr val="FFFFFF"/>
                </a:highlight>
              </a:rPr>
              <a:t>param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 </a:t>
            </a:r>
            <a:r>
              <a:rPr lang="ru-RU" sz="1400" dirty="0" err="1">
                <a:solidFill>
                  <a:srgbClr val="808080"/>
                </a:solidFill>
                <a:highlight>
                  <a:srgbClr val="FFFFFF"/>
                </a:highlight>
              </a:rPr>
              <a:t>name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="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letter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"&gt;</a:t>
            </a: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</a:rPr>
              <a:t>буква, которая ищется в строке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&lt;/</a:t>
            </a:r>
            <a:r>
              <a:rPr lang="ru-RU" sz="1400" dirty="0" err="1">
                <a:solidFill>
                  <a:srgbClr val="808080"/>
                </a:solidFill>
                <a:highlight>
                  <a:srgbClr val="FFFFFF"/>
                </a:highlight>
              </a:rPr>
              <a:t>param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&gt;</a:t>
            </a:r>
            <a:endParaRPr lang="ru-RU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///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&lt;returns&gt;&lt;/returns&gt;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CountLetter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(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char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letter) </a:t>
            </a:r>
            <a:endParaRPr lang="ru-RU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override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string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ToString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() {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str;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}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}</a:t>
            </a:r>
          </a:p>
          <a:p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}</a:t>
            </a:r>
            <a:endParaRPr lang="ru-RU" sz="1400" dirty="0">
              <a:latin typeface="+mn-lt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8714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 3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5684166"/>
          </a:xfrm>
        </p:spPr>
        <p:txBody>
          <a:bodyPr>
            <a:noAutofit/>
          </a:bodyPr>
          <a:lstStyle/>
          <a:p>
            <a:pPr lvl="0"/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///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&lt;summary&gt;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/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///</a:t>
            </a: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</a:rPr>
              <a:t> Свойство, возвращающее информацию о </a:t>
            </a:r>
            <a:r>
              <a:rPr lang="ru-RU" sz="1400" dirty="0" err="1">
                <a:solidFill>
                  <a:srgbClr val="008000"/>
                </a:solidFill>
                <a:highlight>
                  <a:srgbClr val="FFFFFF"/>
                </a:highlight>
              </a:rPr>
              <a:t>палиндромности</a:t>
            </a:r>
            <a:endParaRPr lang="ru-RU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///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&lt;/summary&gt;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bool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IsPalindrome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{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get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{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if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str.Length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&gt; 0) {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char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[]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tmp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str.ToCharArray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();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    </a:t>
            </a:r>
            <a:r>
              <a:rPr lang="en-US" sz="1400" dirty="0" err="1">
                <a:solidFill>
                  <a:srgbClr val="2B91AF"/>
                </a:solidFill>
                <a:highlight>
                  <a:srgbClr val="FFFFFF"/>
                </a:highlight>
              </a:rPr>
              <a:t>Array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.Reverse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tmp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);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string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tmpString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=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new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string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tmp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);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if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str.CompareTo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tmpString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) == 0)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true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;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}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false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;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}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}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///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&lt;summary&gt;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/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///</a:t>
            </a: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</a:rPr>
              <a:t> метод подсчитывает количество вхождений символа в строку</a:t>
            </a:r>
            <a:endParaRPr lang="ru-RU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///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&lt;/summary&gt;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/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///</a:t>
            </a: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</a:rPr>
              <a:t> 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&lt;</a:t>
            </a:r>
            <a:r>
              <a:rPr lang="ru-RU" sz="1400" dirty="0" err="1">
                <a:solidFill>
                  <a:srgbClr val="808080"/>
                </a:solidFill>
                <a:highlight>
                  <a:srgbClr val="FFFFFF"/>
                </a:highlight>
              </a:rPr>
              <a:t>param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 </a:t>
            </a:r>
            <a:r>
              <a:rPr lang="ru-RU" sz="1400" dirty="0" err="1">
                <a:solidFill>
                  <a:srgbClr val="808080"/>
                </a:solidFill>
                <a:highlight>
                  <a:srgbClr val="FFFFFF"/>
                </a:highlight>
              </a:rPr>
              <a:t>name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="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letter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"&gt;</a:t>
            </a: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</a:rPr>
              <a:t>буква, которая ищется в строке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&lt;/</a:t>
            </a:r>
            <a:r>
              <a:rPr lang="ru-RU" sz="1400" dirty="0" err="1">
                <a:solidFill>
                  <a:srgbClr val="808080"/>
                </a:solidFill>
                <a:highlight>
                  <a:srgbClr val="FFFFFF"/>
                </a:highlight>
              </a:rPr>
              <a:t>param</a:t>
            </a:r>
            <a:r>
              <a:rPr lang="ru-RU" sz="1400" dirty="0">
                <a:solidFill>
                  <a:srgbClr val="808080"/>
                </a:solidFill>
                <a:highlight>
                  <a:srgbClr val="FFFFFF"/>
                </a:highlight>
              </a:rPr>
              <a:t>&gt;</a:t>
            </a:r>
            <a:endParaRPr lang="ru-RU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///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808080"/>
                </a:solidFill>
                <a:highlight>
                  <a:srgbClr val="FFFFFF"/>
                </a:highlight>
              </a:rPr>
              <a:t>&lt;returns&gt;&lt;/returns&gt;</a:t>
            </a:r>
            <a:endParaRPr lang="en-US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public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CountLetter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(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char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letter) {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if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(letter &lt; 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</a:rPr>
              <a:t>'а'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|| letter &gt; </a:t>
            </a:r>
            <a:r>
              <a:rPr lang="en-US" sz="1400" dirty="0">
                <a:solidFill>
                  <a:srgbClr val="A31515"/>
                </a:solidFill>
                <a:highlight>
                  <a:srgbClr val="FFFFFF"/>
                </a:highlight>
              </a:rPr>
              <a:t>'я'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)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0;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int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start = 0, result = -1, res;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do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{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res = </a:t>
            </a:r>
            <a:r>
              <a:rPr lang="en-US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str.IndexOf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(letter, start);</a:t>
            </a:r>
          </a:p>
          <a:p>
            <a:pPr lvl="0"/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start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</a:rPr>
              <a:t> = </a:t>
            </a:r>
            <a:r>
              <a:rPr lang="ru-RU" sz="1400" dirty="0" err="1">
                <a:solidFill>
                  <a:srgbClr val="000000"/>
                </a:solidFill>
                <a:highlight>
                  <a:srgbClr val="FFFFFF"/>
                </a:highlight>
              </a:rPr>
              <a:t>res</a:t>
            </a:r>
            <a:r>
              <a:rPr lang="ru-RU" sz="1400" dirty="0">
                <a:solidFill>
                  <a:srgbClr val="000000"/>
                </a:solidFill>
                <a:highlight>
                  <a:srgbClr val="FFFFFF"/>
                </a:highlight>
              </a:rPr>
              <a:t> + 1;    </a:t>
            </a: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</a:rPr>
              <a:t>// начало следующего поиска </a:t>
            </a:r>
            <a:endParaRPr lang="ru-RU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result++;          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</a:rPr>
              <a:t>// </a:t>
            </a: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</a:rPr>
              <a:t>счетчик вхождений</a:t>
            </a:r>
            <a:endParaRPr lang="ru-RU" sz="1400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}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while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(res &gt;= 0);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sz="1400" dirty="0">
                <a:solidFill>
                  <a:srgbClr val="0000FF"/>
                </a:solidFill>
                <a:highlight>
                  <a:srgbClr val="FFFFFF"/>
                </a:highlight>
              </a:rPr>
              <a:t>return</a:t>
            </a:r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result;</a:t>
            </a:r>
          </a:p>
          <a:p>
            <a:pPr lvl="0"/>
            <a:r>
              <a:rPr lang="en-US" sz="1400" dirty="0">
                <a:solidFill>
                  <a:srgbClr val="000000"/>
                </a:solidFill>
                <a:highlight>
                  <a:srgbClr val="FFFFFF"/>
                </a:highlight>
              </a:rPr>
              <a:t>        }</a:t>
            </a:r>
          </a:p>
          <a:p>
            <a:endParaRPr lang="en-US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8350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 3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using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System;</a:t>
            </a:r>
          </a:p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using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MyLib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;</a:t>
            </a:r>
          </a:p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class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</a:rPr>
              <a:t>Program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static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void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Main(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[]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args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)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char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start =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'к'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, finish =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'ю'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do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</a:rPr>
              <a:t>RusString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testString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</a:rPr>
              <a:t>RusString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(start, finish, 10);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testString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testString.CountLetter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'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о'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));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</a:rPr>
              <a:t>// тестируем неверные входные данные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try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testString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</a:rPr>
              <a:t>RusString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(start, finish, -11);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}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catch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(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</a:rPr>
              <a:t>ArgumentOutOfRangeException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ex) {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                </a:t>
            </a:r>
            <a:r>
              <a:rPr lang="ru-RU" dirty="0" err="1">
                <a:solidFill>
                  <a:srgbClr val="2B91AF"/>
                </a:solidFill>
                <a:highlight>
                  <a:srgbClr val="FFFFFF"/>
                </a:highlight>
              </a:rPr>
              <a:t>Console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</a:rPr>
              <a:t>.WriteLine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"Состояние объекта не изменено"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);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</a:rPr>
              <a:t>// если объект не сформирован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}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testString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testString.CountLetter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'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о'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));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}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while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(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.ReadKey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().Key !=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</a:rPr>
              <a:t>ConsoleKey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.Escape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}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}</a:t>
            </a:r>
          </a:p>
          <a:p>
            <a:endParaRPr lang="en-US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9925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B7710-9F3D-4EE3-ABC9-3BCB3629C3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Задание к задаче 3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6077106-A53F-44A8-B438-69AF231AAA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Включить класс </a:t>
            </a:r>
            <a:r>
              <a:rPr lang="en-US" sz="1800" b="1" dirty="0" err="1">
                <a:solidFill>
                  <a:srgbClr val="000000"/>
                </a:solidFill>
              </a:rPr>
              <a:t>RusString</a:t>
            </a:r>
            <a:r>
              <a:rPr lang="ru-RU" sz="1800" dirty="0">
                <a:solidFill>
                  <a:srgbClr val="000000"/>
                </a:solidFill>
              </a:rPr>
              <a:t> в иерархию классов:</a:t>
            </a:r>
          </a:p>
          <a:p>
            <a:pPr marL="971550" lvl="1" indent="-285750"/>
            <a:r>
              <a:rPr lang="ru-RU" sz="1800" dirty="0">
                <a:solidFill>
                  <a:srgbClr val="000000"/>
                </a:solidFill>
              </a:rPr>
              <a:t>Класс </a:t>
            </a:r>
            <a:r>
              <a:rPr lang="en-US" sz="1800" b="1" dirty="0" err="1">
                <a:solidFill>
                  <a:srgbClr val="000000"/>
                </a:solidFill>
              </a:rPr>
              <a:t>MyString</a:t>
            </a:r>
            <a:r>
              <a:rPr lang="en-US" sz="1800" dirty="0">
                <a:solidFill>
                  <a:srgbClr val="000000"/>
                </a:solidFill>
              </a:rPr>
              <a:t> – </a:t>
            </a:r>
            <a:r>
              <a:rPr lang="ru-RU" sz="1800" dirty="0">
                <a:solidFill>
                  <a:srgbClr val="000000"/>
                </a:solidFill>
              </a:rPr>
              <a:t>абстрактный, строка  </a:t>
            </a:r>
            <a:r>
              <a:rPr lang="en-US" sz="1800" b="1" dirty="0">
                <a:solidFill>
                  <a:srgbClr val="000000"/>
                </a:solidFill>
              </a:rPr>
              <a:t>str</a:t>
            </a:r>
            <a:r>
              <a:rPr lang="en-US" sz="1800" dirty="0">
                <a:solidFill>
                  <a:srgbClr val="000000"/>
                </a:solidFill>
              </a:rPr>
              <a:t> – </a:t>
            </a:r>
            <a:r>
              <a:rPr lang="ru-RU" sz="1800" dirty="0">
                <a:solidFill>
                  <a:srgbClr val="000000"/>
                </a:solidFill>
              </a:rPr>
              <a:t>поле класса, </a:t>
            </a:r>
            <a:r>
              <a:rPr lang="en-US" sz="1800" b="1" dirty="0" err="1">
                <a:solidFill>
                  <a:srgbClr val="000000"/>
                </a:solidFill>
              </a:rPr>
              <a:t>rnd</a:t>
            </a:r>
            <a:r>
              <a:rPr lang="en-US" sz="1800" dirty="0">
                <a:solidFill>
                  <a:srgbClr val="000000"/>
                </a:solidFill>
              </a:rPr>
              <a:t> – </a:t>
            </a:r>
            <a:r>
              <a:rPr lang="ru-RU" sz="1800" dirty="0">
                <a:solidFill>
                  <a:srgbClr val="000000"/>
                </a:solidFill>
              </a:rPr>
              <a:t>статическое поле; реализация метода </a:t>
            </a:r>
            <a:r>
              <a:rPr lang="en-US" sz="1800" b="1" dirty="0" err="1">
                <a:solidFill>
                  <a:srgbClr val="000000"/>
                </a:solidFill>
              </a:rPr>
              <a:t>IsPalidrom</a:t>
            </a:r>
            <a:r>
              <a:rPr lang="en-US" sz="1800" b="1" dirty="0">
                <a:solidFill>
                  <a:srgbClr val="000000"/>
                </a:solidFill>
              </a:rPr>
              <a:t>()</a:t>
            </a:r>
            <a:r>
              <a:rPr lang="ru-RU" sz="1800" dirty="0">
                <a:solidFill>
                  <a:srgbClr val="000000"/>
                </a:solidFill>
              </a:rPr>
              <a:t>; абстрактный метод </a:t>
            </a:r>
            <a:r>
              <a:rPr lang="en-US" sz="1800" b="1" dirty="0">
                <a:solidFill>
                  <a:srgbClr val="000000"/>
                </a:solidFill>
              </a:rPr>
              <a:t>Validate()</a:t>
            </a:r>
          </a:p>
          <a:p>
            <a:pPr marL="971550" lvl="1" indent="-285750"/>
            <a:r>
              <a:rPr lang="ru-RU" sz="1800" dirty="0">
                <a:solidFill>
                  <a:srgbClr val="000000"/>
                </a:solidFill>
              </a:rPr>
              <a:t>Класс </a:t>
            </a:r>
            <a:r>
              <a:rPr lang="en-US" sz="1800" b="1" dirty="0" err="1">
                <a:solidFill>
                  <a:srgbClr val="000000"/>
                </a:solidFill>
              </a:rPr>
              <a:t>RusString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ru-RU" sz="1800" dirty="0">
                <a:solidFill>
                  <a:srgbClr val="000000"/>
                </a:solidFill>
              </a:rPr>
              <a:t>– наследник </a:t>
            </a:r>
            <a:r>
              <a:rPr lang="en-US" sz="1800" b="1" dirty="0" err="1">
                <a:solidFill>
                  <a:srgbClr val="000000"/>
                </a:solidFill>
              </a:rPr>
              <a:t>MyString</a:t>
            </a:r>
            <a:r>
              <a:rPr lang="ru-RU" sz="1800" dirty="0">
                <a:solidFill>
                  <a:srgbClr val="000000"/>
                </a:solidFill>
              </a:rPr>
              <a:t>, реализует </a:t>
            </a:r>
            <a:r>
              <a:rPr lang="en-US" sz="1800" b="1" dirty="0">
                <a:solidFill>
                  <a:srgbClr val="000000"/>
                </a:solidFill>
              </a:rPr>
              <a:t>Validate()</a:t>
            </a:r>
            <a:r>
              <a:rPr lang="ru-RU" sz="1800" dirty="0">
                <a:solidFill>
                  <a:srgbClr val="000000"/>
                </a:solidFill>
              </a:rPr>
              <a:t>, проверяет корректность входящих в строку символов, использовать метод в конструкторе</a:t>
            </a:r>
            <a:endParaRPr lang="en-US" sz="1800" dirty="0">
              <a:solidFill>
                <a:srgbClr val="000000"/>
              </a:solidFill>
            </a:endParaRPr>
          </a:p>
          <a:p>
            <a:pPr marL="971550" lvl="1" indent="-285750"/>
            <a:r>
              <a:rPr lang="ru-RU" sz="1800" dirty="0">
                <a:solidFill>
                  <a:srgbClr val="000000"/>
                </a:solidFill>
              </a:rPr>
              <a:t>Класс </a:t>
            </a:r>
            <a:r>
              <a:rPr lang="en-US" sz="1800" b="1" dirty="0" err="1">
                <a:solidFill>
                  <a:srgbClr val="000000"/>
                </a:solidFill>
              </a:rPr>
              <a:t>LatString</a:t>
            </a:r>
            <a:r>
              <a:rPr lang="en-US" sz="1800" dirty="0">
                <a:solidFill>
                  <a:srgbClr val="000000"/>
                </a:solidFill>
              </a:rPr>
              <a:t> – </a:t>
            </a:r>
            <a:r>
              <a:rPr lang="ru-RU" sz="1800" dirty="0">
                <a:solidFill>
                  <a:srgbClr val="000000"/>
                </a:solidFill>
              </a:rPr>
              <a:t>наследник </a:t>
            </a:r>
            <a:r>
              <a:rPr lang="en-US" sz="1800" b="1" dirty="0" err="1">
                <a:solidFill>
                  <a:srgbClr val="000000"/>
                </a:solidFill>
              </a:rPr>
              <a:t>MyString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ru-RU" sz="1800" dirty="0">
                <a:solidFill>
                  <a:srgbClr val="000000"/>
                </a:solidFill>
              </a:rPr>
              <a:t>для работы со строками из латинских символов, реализует </a:t>
            </a:r>
            <a:r>
              <a:rPr lang="en-US" sz="1800" b="1" dirty="0">
                <a:solidFill>
                  <a:srgbClr val="000000"/>
                </a:solidFill>
              </a:rPr>
              <a:t>Validate()</a:t>
            </a:r>
            <a:r>
              <a:rPr lang="ru-RU" sz="1800" dirty="0">
                <a:solidFill>
                  <a:srgbClr val="000000"/>
                </a:solidFill>
              </a:rPr>
              <a:t>, проверяет корректность входящих в строку символов, использовать метод в конструкторе</a:t>
            </a:r>
            <a:endParaRPr lang="ru-RU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800" dirty="0"/>
              <a:t>В основной программе создать объекты типа </a:t>
            </a:r>
            <a:r>
              <a:rPr lang="en-US" sz="1800" b="1" dirty="0" err="1"/>
              <a:t>RusString</a:t>
            </a:r>
            <a:r>
              <a:rPr lang="en-US" sz="1800" dirty="0"/>
              <a:t> </a:t>
            </a:r>
            <a:r>
              <a:rPr lang="ru-RU" sz="1800" dirty="0"/>
              <a:t>и</a:t>
            </a:r>
            <a:r>
              <a:rPr lang="en-US" sz="1800" dirty="0"/>
              <a:t> </a:t>
            </a:r>
            <a:r>
              <a:rPr lang="en-US" sz="1800" b="1" dirty="0" err="1"/>
              <a:t>LatString</a:t>
            </a:r>
            <a:r>
              <a:rPr lang="ru-RU" sz="1800" dirty="0"/>
              <a:t> и, обращаясь к ним по ссылкам с типом </a:t>
            </a:r>
            <a:r>
              <a:rPr lang="en-US" sz="1800" b="1" dirty="0" err="1"/>
              <a:t>MyString</a:t>
            </a:r>
            <a:r>
              <a:rPr lang="ru-RU" sz="1800" dirty="0"/>
              <a:t>, протестировать работу на корректных и некорректных данных. </a:t>
            </a:r>
            <a:r>
              <a:rPr lang="ru-RU" sz="1800" dirty="0">
                <a:solidFill>
                  <a:srgbClr val="FF0000"/>
                </a:solidFill>
              </a:rPr>
              <a:t>Исключения обработать.</a:t>
            </a:r>
            <a:endParaRPr lang="en-US" sz="1800" dirty="0">
              <a:solidFill>
                <a:srgbClr val="FF0000"/>
              </a:solidFill>
            </a:endParaRPr>
          </a:p>
          <a:p>
            <a:pPr marL="971550" lvl="1" indent="-285750"/>
            <a:endParaRPr lang="ru-RU" sz="1800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4BD992-B25C-4CFA-8177-CC9C6051D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3841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 4</a:t>
            </a:r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Content Placeholder 4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6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Написать класс </a:t>
                </a:r>
                <a:r>
                  <a:rPr lang="en-US" b="1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QuadraticTrinomial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, представляющий квадратный трёхчлен. Коэффициенты при степенях </a:t>
                </a:r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A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B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и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US" b="1" dirty="0">
                    <a:latin typeface="Arial" panose="020B0604020202020204" pitchFamily="34" charset="0"/>
                    <a:cs typeface="Arial" panose="020B0604020202020204" pitchFamily="34" charset="0"/>
                  </a:rPr>
                  <a:t>C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 – вещественные </a:t>
                </a:r>
                <a:r>
                  <a:rPr lang="ru-RU" dirty="0" err="1">
                    <a:latin typeface="Arial" panose="020B0604020202020204" pitchFamily="34" charset="0"/>
                    <a:cs typeface="Arial" panose="020B0604020202020204" pitchFamily="34" charset="0"/>
                  </a:rPr>
                  <a:t>автореализуемые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 свойства класса. Определить конструктор с тремя вещественными параметрами и методы: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Для вычисления значения квадратного трёхчлена в точке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x0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, где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x0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 – параметр метода;</a:t>
                </a:r>
              </a:p>
              <a:p>
                <a:pPr lvl="1">
                  <a:lnSpc>
                    <a:spcPct val="120000"/>
                  </a:lnSpc>
                </a:pP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Для деления значения объекта квадратного трёхчлена в точке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x0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 на значение в точке 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x0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 другого трехчлена, переданного в качестве параметра. Метод вызывает исключение, если значение знаменателя  - 0.</a:t>
                </a:r>
              </a:p>
              <a:p>
                <a:pPr>
                  <a:lnSpc>
                    <a:spcPct val="120000"/>
                  </a:lnSpc>
                </a:pP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В основной программе создайте два объекта, описывающие квадратные трёхчлены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и вычислите частное от деления первого на второй в точках:</a:t>
                </a:r>
                <a:r>
                  <a:rPr lang="en-US" dirty="0">
                    <a:latin typeface="Arial" panose="020B0604020202020204" pitchFamily="34" charset="0"/>
                    <a:cs typeface="Arial" panose="020B0604020202020204" pitchFamily="34" charset="0"/>
                  </a:rPr>
                  <a:t> 1, -3, 3, 2, 7,100, 0.</a:t>
                </a: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 Для примера используйте формулы: </a:t>
                </a:r>
                <a:endParaRPr lang="ru-RU" b="0" i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  <a:p>
                <a:pPr marL="971550" lvl="1" indent="-514350">
                  <a:lnSpc>
                    <a:spcPct val="120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2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+3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+7</m:t>
                    </m:r>
                  </m:oMath>
                </a14:m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</a:p>
              <a:p>
                <a:pPr marL="971550" lvl="1" indent="-514350">
                  <a:lnSpc>
                    <a:spcPct val="120000"/>
                  </a:lnSpc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−5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+6</m:t>
                    </m:r>
                  </m:oMath>
                </a14:m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.</a:t>
                </a:r>
              </a:p>
              <a:p>
                <a:pPr>
                  <a:lnSpc>
                    <a:spcPct val="120000"/>
                  </a:lnSpc>
                </a:pPr>
                <a:r>
                  <a:rPr lang="ru-RU" dirty="0">
                    <a:latin typeface="Arial" panose="020B0604020202020204" pitchFamily="34" charset="0"/>
                    <a:cs typeface="Arial" panose="020B0604020202020204" pitchFamily="34" charset="0"/>
                  </a:rPr>
                  <a:t>В случае возникновения исключений при делении, сообщайте о некорректных данных и автоматически запускайте вычисления в следующей точке.</a:t>
                </a:r>
              </a:p>
            </p:txBody>
          </p:sp>
        </mc:Choice>
        <mc:Fallback>
          <p:sp>
            <p:nvSpPr>
              <p:cNvPr id="5" name="Content Placeholder 4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351" t="-570" r="-7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9841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 4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 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QuadraticTrinomial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коэффициенты при степенях 2,1 и 0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fr-FR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QuadraticTrinomial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a,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b,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A = a; B = b; C = c;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значение квадратного трёхчлена в точке x0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GetValueInX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x0)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 * x0 * x0 + B * x0 + C;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метод возвращает частное от деления значения в точке x0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квадратного трёхчлена на значение в точке x0 квадратного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трёхчлена, переданного в качестве параметра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GetDivision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QuadraticTrinomial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another,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x0)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div = 1;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TODO: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добавить реализацию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если </a:t>
            </a:r>
            <a:r>
              <a:rPr lang="ru-RU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another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принимает в x0 значение 0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метод порождает исключение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div;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en-US" sz="1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6559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EBBF45-0C32-4931-80C1-4B5CC837D7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pPr>
              <a:defRPr/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Полезные ссылки</a:t>
            </a:r>
          </a:p>
        </p:txBody>
      </p:sp>
      <p:sp>
        <p:nvSpPr>
          <p:cNvPr id="6147" name="Объект 2">
            <a:extLst>
              <a:ext uri="{FF2B5EF4-FFF2-40B4-BE49-F238E27FC236}">
                <a16:creationId xmlns:a16="http://schemas.microsoft.com/office/drawing/2014/main" id="{14DDAF63-61C8-4E38-A8AA-9A6FCE7707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2376596"/>
            <a:ext cx="8382000" cy="3686853"/>
          </a:xfrm>
        </p:spPr>
        <p:txBody>
          <a:bodyPr>
            <a:normAutofit/>
          </a:bodyPr>
          <a:lstStyle/>
          <a:p>
            <a:r>
              <a:rPr lang="ru-RU" altLang="en-US" sz="2400" dirty="0"/>
              <a:t>Рекомендации по разработке платформы</a:t>
            </a:r>
            <a:r>
              <a:rPr lang="en-US" altLang="en-US" sz="2400" dirty="0"/>
              <a:t>: </a:t>
            </a:r>
            <a:r>
              <a:rPr lang="en-US" altLang="en-US" sz="2400" dirty="0">
                <a:hlinkClick r:id="rId2"/>
              </a:rPr>
              <a:t>https://docs.microsoft.com/ru-ru/dotnet/standard/design-guidelines/</a:t>
            </a:r>
            <a:endParaRPr lang="en-US" altLang="en-US" sz="2400" dirty="0"/>
          </a:p>
          <a:p>
            <a:r>
              <a:rPr lang="ru-RU" altLang="en-US" sz="2400" dirty="0"/>
              <a:t>Имена сборок и библиотек DLL</a:t>
            </a:r>
            <a:r>
              <a:rPr lang="en-US" altLang="en-US" sz="2400" dirty="0"/>
              <a:t>: </a:t>
            </a:r>
            <a:r>
              <a:rPr lang="en-US" altLang="en-US" sz="2400" dirty="0">
                <a:hlinkClick r:id="rId3"/>
              </a:rPr>
              <a:t>https://docs.microsoft.com/ru-ru/dotnet/standard/design-guidelines/names-of-assemblies-and-dlls</a:t>
            </a:r>
            <a:endParaRPr lang="en-US" altLang="en-US" sz="2400" dirty="0"/>
          </a:p>
          <a:p>
            <a:r>
              <a:rPr lang="en-US" altLang="en-US" sz="2400" dirty="0"/>
              <a:t>What is a DLL: </a:t>
            </a:r>
            <a:r>
              <a:rPr lang="en-US" altLang="en-US" sz="2400" dirty="0">
                <a:hlinkClick r:id="rId4"/>
              </a:rPr>
              <a:t>https://docs.microsoft.com/en-US/troubleshoot/windows-client/deployment/dynamic-link-library</a:t>
            </a:r>
            <a:endParaRPr lang="en-US" altLang="en-US" sz="2400" dirty="0"/>
          </a:p>
        </p:txBody>
      </p:sp>
      <p:sp>
        <p:nvSpPr>
          <p:cNvPr id="6148" name="Номер слайда 3">
            <a:extLst>
              <a:ext uri="{FF2B5EF4-FFF2-40B4-BE49-F238E27FC236}">
                <a16:creationId xmlns:a16="http://schemas.microsoft.com/office/drawing/2014/main" id="{3A386E62-570A-4637-9600-02C70C7F5E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071AA76-59F3-497C-8265-59388C566378}" type="slidenum">
              <a:rPr lang="ru-RU" altLang="en-US"/>
              <a:pPr/>
              <a:t>2</a:t>
            </a:fld>
            <a:endParaRPr lang="ru-RU" altLang="en-US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5DA02347-7DDB-45C5-BDCB-1B0311BDF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923184"/>
            <a:ext cx="8382000" cy="646113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В следующих программах все методы, кроме </a:t>
            </a:r>
            <a:r>
              <a:rPr lang="en-US" altLang="ru-RU" sz="1800" b="1" dirty="0"/>
              <a:t>Main</a:t>
            </a:r>
            <a:r>
              <a:rPr lang="ru-RU" altLang="ru-RU" sz="1800" b="1" dirty="0"/>
              <a:t>() должны быть размещены в отдельной библиотеке классов.</a:t>
            </a:r>
          </a:p>
        </p:txBody>
      </p:sp>
    </p:spTree>
    <p:extLst>
      <p:ext uri="{BB962C8B-B14F-4D97-AF65-F5344CB8AC3E}">
        <p14:creationId xmlns:p14="http://schemas.microsoft.com/office/powerpoint/2010/main" val="3670856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Библиотека классов задач семинара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Все вспомогательные классы для задач семинара размещайте в библиотеке классов </a:t>
            </a:r>
            <a:r>
              <a:rPr lang="en-US" err="1"/>
              <a:t>MyLib</a:t>
            </a:r>
            <a:r>
              <a:rPr lang="en-US"/>
              <a:t>.</a:t>
            </a:r>
          </a:p>
          <a:p>
            <a:r>
              <a:rPr lang="ru-RU"/>
              <a:t>Проекты следующих задач семинара связать ссылкой с этой библиотекой.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7853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 1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Определить методы: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dirty="0"/>
              <a:t>для вывода по строкам значений элементов двумерного массива (матрицы);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dirty="0"/>
              <a:t>для формирования единичной матрицы.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В основной программе ввести порядок единичной матрицы, затем сформировать ее и вывести на печать по строкам...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>
                <a:solidFill>
                  <a:srgbClr val="FF0000"/>
                </a:solidFill>
              </a:rPr>
              <a:t>Самостоятельно добавить в </a:t>
            </a:r>
            <a:r>
              <a:rPr lang="en-US" dirty="0">
                <a:solidFill>
                  <a:srgbClr val="FF0000"/>
                </a:solidFill>
              </a:rPr>
              <a:t>Main </a:t>
            </a:r>
            <a:r>
              <a:rPr lang="ru-RU" dirty="0">
                <a:solidFill>
                  <a:srgbClr val="FF0000"/>
                </a:solidFill>
              </a:rPr>
              <a:t>обработку исключений при некорректном вводе. . .</a:t>
            </a:r>
          </a:p>
          <a:p>
            <a:pPr marL="514350" indent="-514350">
              <a:buFont typeface="+mj-lt"/>
              <a:buAutoNum type="arabicPeriod"/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408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 1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5799576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Methods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Получение значения целочисленного параметра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GetIntValue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comment)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(comment);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  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MatrPrint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[,]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TODO: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вывод в консоль двумерного массива 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// в виде матрицы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[,]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UnitMatr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n) {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Сформировать единичную матрицу: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(n &lt;= 0)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ArgumentOutOfRangeException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Аргумент метода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	должен быть положительным!"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pt-B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[,] ar = </a:t>
            </a:r>
            <a:r>
              <a:rPr lang="pt-B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pt-B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[n, n];</a:t>
            </a:r>
          </a:p>
          <a:p>
            <a:pPr marL="0" indent="0">
              <a:spcBef>
                <a:spcPts val="0"/>
              </a:spcBef>
              <a:buNone/>
            </a:pP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n; i++)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= 1;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413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 1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[,]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null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ссылка на двумерный массив (матрица)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rank;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Порядок матрицы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цикл повторения решений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            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try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 {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               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rank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Methods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.GetIntValue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"Введите порядок матрицы: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res 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Methods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.UnitMatr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(rank);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Methods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.MatrPrint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(res);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ArgumentOutOfRangeException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ex)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ex.Message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завершения программы нажмите ESC"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continue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ArgumentNullException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e1) {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/* TODO */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FormatException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e2) {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/* TODO */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OverflowException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e3) {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/* TODO */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завершения программы нажмите ESC"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.ReadKey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).Key !=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ConsoleKey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.Escape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Main( )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698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Задание к задаче 1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/>
              <a:t>Преобразуйте класс </a:t>
            </a:r>
            <a:r>
              <a:rPr lang="en-US" sz="1800" dirty="0"/>
              <a:t>Methods</a:t>
            </a:r>
            <a:r>
              <a:rPr lang="ru-RU" sz="1800" dirty="0"/>
              <a:t>. Измените имя класса на </a:t>
            </a:r>
            <a:r>
              <a:rPr lang="en-US" sz="1800" dirty="0"/>
              <a:t>Matrix, </a:t>
            </a:r>
            <a:r>
              <a:rPr lang="ru-RU" sz="1800" dirty="0"/>
              <a:t>добавьте поле для хранения матрицы, все статические методы преобразуйте в </a:t>
            </a:r>
            <a:r>
              <a:rPr lang="ru-RU" sz="1800" dirty="0" err="1"/>
              <a:t>экземплярные</a:t>
            </a:r>
            <a:r>
              <a:rPr lang="ru-RU" sz="1800" dirty="0"/>
              <a:t>. Метод </a:t>
            </a:r>
            <a:r>
              <a:rPr lang="en-US" sz="1800" b="1" dirty="0" err="1"/>
              <a:t>GetIntValue</a:t>
            </a:r>
            <a:r>
              <a:rPr lang="en-US" sz="1800" b="1" dirty="0"/>
              <a:t>()</a:t>
            </a:r>
            <a:r>
              <a:rPr lang="ru-RU" sz="1800" b="1" dirty="0"/>
              <a:t> </a:t>
            </a:r>
            <a:r>
              <a:rPr lang="ru-RU" sz="1800" dirty="0"/>
              <a:t>вынесите  в новый статический класс.</a:t>
            </a:r>
          </a:p>
          <a:p>
            <a:r>
              <a:rPr lang="ru-RU" sz="1800" dirty="0"/>
              <a:t>В основной программе измените код так, чтобы действия выполнялись с объектом класса </a:t>
            </a:r>
            <a:r>
              <a:rPr lang="en-US" sz="1800" dirty="0"/>
              <a:t>Matrix.</a:t>
            </a:r>
          </a:p>
          <a:p>
            <a:r>
              <a:rPr lang="ru-RU" sz="1800" dirty="0"/>
              <a:t>Изучите, исключения каких типов могут быть выброшены методом</a:t>
            </a:r>
            <a:r>
              <a:rPr lang="en-US" sz="1800" dirty="0"/>
              <a:t> </a:t>
            </a:r>
            <a:r>
              <a:rPr lang="en-US" sz="1800" b="1" dirty="0"/>
              <a:t>Parse()</a:t>
            </a:r>
            <a:r>
              <a:rPr lang="ru-RU" sz="1800" b="1" dirty="0"/>
              <a:t> </a:t>
            </a:r>
            <a:r>
              <a:rPr lang="ru-RU" sz="1800" dirty="0"/>
              <a:t>в методе</a:t>
            </a:r>
            <a:r>
              <a:rPr lang="en-US" sz="1800" dirty="0"/>
              <a:t> </a:t>
            </a:r>
            <a:r>
              <a:rPr lang="en-US" sz="1800" b="1" dirty="0" err="1"/>
              <a:t>GetIntValue</a:t>
            </a:r>
            <a:r>
              <a:rPr lang="en-US" sz="1800" b="1" dirty="0"/>
              <a:t>()</a:t>
            </a:r>
            <a:r>
              <a:rPr lang="ru-RU" sz="1800" b="1" dirty="0"/>
              <a:t> </a:t>
            </a:r>
            <a:r>
              <a:rPr lang="en-US" sz="1800" dirty="0"/>
              <a:t>[</a:t>
            </a:r>
            <a:r>
              <a:rPr lang="en-US" sz="1800" dirty="0">
                <a:hlinkClick r:id="rId2"/>
              </a:rPr>
              <a:t>https://docs.microsoft.com/ru-ru/dotnet/api/system.int32.parse?view=net-5.0</a:t>
            </a:r>
            <a:r>
              <a:rPr lang="en-US" sz="1800" dirty="0"/>
              <a:t>]</a:t>
            </a:r>
          </a:p>
          <a:p>
            <a:r>
              <a:rPr lang="ru-RU" sz="1800" dirty="0"/>
              <a:t>Реализуйте обработку исключений в зависимости от их типов:</a:t>
            </a:r>
          </a:p>
          <a:p>
            <a:pPr lvl="1"/>
            <a:r>
              <a:rPr lang="ru-RU" sz="1800" dirty="0"/>
              <a:t>Вывод разных сообщений</a:t>
            </a:r>
          </a:p>
          <a:p>
            <a:pPr lvl="1"/>
            <a:r>
              <a:rPr lang="ru-RU" sz="1800" dirty="0"/>
              <a:t>Переход ко вводу нового значения или завершение программы</a:t>
            </a: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5334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 2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ru-RU" sz="1600" dirty="0"/>
                  <a:t>Класс </a:t>
                </a:r>
                <a:r>
                  <a:rPr lang="en-US" sz="1600" b="1" dirty="0" err="1"/>
                  <a:t>GeomProgr</a:t>
                </a:r>
                <a:r>
                  <a:rPr lang="ru-RU" sz="1600" dirty="0"/>
                  <a:t> описывает все возможные вещественные геометрические прогрессии</a:t>
                </a:r>
              </a:p>
              <a:p>
                <a:pPr lvl="1"/>
                <a:r>
                  <a:rPr lang="en-US" sz="1600" b="1" dirty="0" err="1"/>
                  <a:t>objectNumber</a:t>
                </a:r>
                <a:r>
                  <a:rPr lang="ru-RU" sz="1600" dirty="0"/>
                  <a:t> – статическое поле класса, хранящее количество объектов данного типа;</a:t>
                </a:r>
              </a:p>
              <a:p>
                <a:pPr lvl="1"/>
                <a:r>
                  <a:rPr lang="en-US" sz="1600" b="1" dirty="0"/>
                  <a:t>_b</a:t>
                </a:r>
                <a:r>
                  <a:rPr lang="en-US" sz="1600" dirty="0"/>
                  <a:t> – </a:t>
                </a:r>
                <a:r>
                  <a:rPr lang="ru-RU" sz="1600" dirty="0"/>
                  <a:t>первый член прогрессии</a:t>
                </a:r>
              </a:p>
              <a:p>
                <a:pPr lvl="1"/>
                <a:r>
                  <a:rPr lang="ru-RU" sz="1600" b="1" dirty="0"/>
                  <a:t>_</a:t>
                </a:r>
                <a:r>
                  <a:rPr lang="en-US" sz="1600" b="1" dirty="0"/>
                  <a:t>q </a:t>
                </a:r>
                <a:r>
                  <a:rPr lang="en-US" sz="1600" dirty="0"/>
                  <a:t>– </a:t>
                </a:r>
                <a:r>
                  <a:rPr lang="ru-RU" sz="1600" dirty="0"/>
                  <a:t>знаменатель прогрессии</a:t>
                </a:r>
              </a:p>
              <a:p>
                <a:pPr lvl="1"/>
                <a:r>
                  <a:rPr lang="ru-RU" sz="1600" dirty="0"/>
                  <a:t>Свойства доступа к полям, поля не могут принимать нулевых значений. При неверных данных выбрасывать исключения в свойствах.</a:t>
                </a:r>
              </a:p>
              <a:p>
                <a:pPr lvl="1"/>
                <a:r>
                  <a:rPr lang="ru-RU" sz="1600" dirty="0"/>
                  <a:t>Конструктор без параметров присваивает полям умалчиваемые значения (1, 1)</a:t>
                </a:r>
              </a:p>
              <a:p>
                <a:pPr lvl="1"/>
                <a:r>
                  <a:rPr lang="ru-RU" sz="1600" dirty="0"/>
                  <a:t>Конструктор с двумя целочисленными параметрами.</a:t>
                </a:r>
              </a:p>
              <a:p>
                <a:pPr lvl="1"/>
                <a:r>
                  <a:rPr lang="ru-RU" sz="1600" dirty="0"/>
                  <a:t>Индексатор для доступа к значению </a:t>
                </a:r>
                <a:r>
                  <a:rPr lang="en-US" sz="1600" dirty="0"/>
                  <a:t>n</a:t>
                </a:r>
                <a:r>
                  <a:rPr lang="ru-RU" sz="1600" dirty="0"/>
                  <a:t>-го члена прогрессии: 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𝒃</m:t>
                    </m:r>
                    <m:r>
                      <a:rPr lang="en-US" sz="1600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∙</m:t>
                    </m:r>
                    <m:sSup>
                      <m:sSupPr>
                        <m:ctrlPr>
                          <a:rPr lang="en-US" sz="1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𝒒</m:t>
                        </m:r>
                      </m:e>
                      <m:sup>
                        <m:r>
                          <a:rPr lang="en-US" sz="1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𝒏</m:t>
                        </m:r>
                        <m:r>
                          <a:rPr lang="en-US" sz="1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</m:t>
                        </m:r>
                        <m:r>
                          <a:rPr lang="en-US" sz="1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</m:sup>
                    </m:sSup>
                  </m:oMath>
                </a14:m>
                <a:endParaRPr lang="en-US" sz="1600" b="1" dirty="0"/>
              </a:p>
              <a:p>
                <a:pPr lvl="1"/>
                <a:r>
                  <a:rPr lang="ru-RU" sz="1600" dirty="0"/>
                  <a:t>Метод, возвращающий значение суммы </a:t>
                </a:r>
                <a:r>
                  <a:rPr lang="en-US" sz="1600" dirty="0"/>
                  <a:t>n</a:t>
                </a:r>
                <a:r>
                  <a:rPr lang="ru-RU" sz="1600" dirty="0"/>
                  <a:t> первых членов прогрессии: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6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𝒃</m:t>
                        </m:r>
                        <m:r>
                          <a:rPr lang="en-US" sz="1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d>
                          <m:dPr>
                            <m:ctrlPr>
                              <a:rPr lang="en-US" sz="16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16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𝒒</m:t>
                                </m:r>
                              </m:e>
                              <m:sup>
                                <m:r>
                                  <a:rPr lang="en-US" sz="1600" b="1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𝒏</m:t>
                                </m:r>
                              </m:sup>
                            </m:sSup>
                            <m:r>
                              <a:rPr lang="en-US" sz="16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1600" b="1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𝟏</m:t>
                            </m:r>
                          </m:e>
                        </m:d>
                      </m:num>
                      <m:den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𝒒</m:t>
                        </m:r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den>
                    </m:f>
                  </m:oMath>
                </a14:m>
                <a:endParaRPr lang="ru-RU" sz="1600" b="1" dirty="0"/>
              </a:p>
              <a:p>
                <a:r>
                  <a:rPr lang="ru-RU" sz="1600" dirty="0"/>
                  <a:t>В</a:t>
                </a:r>
                <a:r>
                  <a:rPr lang="en-US" sz="1600" dirty="0"/>
                  <a:t> </a:t>
                </a:r>
                <a:r>
                  <a:rPr lang="ru-RU" sz="1600" dirty="0"/>
                  <a:t>основной программе добавить диалог, где пользователь (уже определив объект) вводит разные значения N и получает N-й член и сумму N членов, обрабатывая исключения. Перед выходом из программы выводить количество созданных объектов.</a:t>
                </a:r>
              </a:p>
              <a:p>
                <a:pPr lvl="1"/>
                <a:endParaRPr lang="en-US" sz="16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210" t="-68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07458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 2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541" y="1071741"/>
            <a:ext cx="8678635" cy="4956197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GeomProgr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4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поле класса - счетчик созданных объектов: </a:t>
            </a:r>
            <a:endParaRPr lang="ru-RU" sz="14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objectNumber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400" b="1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_b; </a:t>
            </a:r>
            <a:r>
              <a:rPr lang="ru-RU" sz="14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первый член прогрессии b!=0</a:t>
            </a:r>
            <a:endParaRPr lang="ru-RU" sz="14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400" b="1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_q; </a:t>
            </a:r>
            <a:r>
              <a:rPr lang="ru-RU" sz="14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знаменатель прогрессии q!=0</a:t>
            </a:r>
            <a:endParaRPr lang="ru-RU" sz="14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_b;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== 0)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sz="1400" b="1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400" b="1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4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400" b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"Недопустимое значение первого члена прогрессии!"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_b =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Q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_q;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ru-RU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== 0)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ru-RU" sz="1400" b="1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400" b="1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4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400" b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"Недопустимое значение знаменателя прогрессии!"</a:t>
            </a: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_q = </a:t>
            </a:r>
            <a:r>
              <a:rPr lang="en-US" sz="14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4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Конструкторы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14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// методы для "работы" с объектами класса</a:t>
            </a:r>
            <a:endParaRPr lang="ru-RU" sz="14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4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en-US" sz="14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end of class </a:t>
            </a:r>
            <a:r>
              <a:rPr lang="en-US" sz="1400" b="1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GeomProgr</a:t>
            </a:r>
            <a:endParaRPr lang="en-US" sz="1400" b="1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127362"/>
      </p:ext>
    </p:extLst>
  </p:cSld>
  <p:clrMapOvr>
    <a:masterClrMapping/>
  </p:clrMapOvr>
</p:sld>
</file>

<file path=ppt/theme/theme1.xml><?xml version="1.0" encoding="utf-8"?>
<a:theme xmlns:a="http://schemas.openxmlformats.org/drawingml/2006/main" name="Programming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gramming" id="{F1E4D8B1-96B7-49B9-92C8-2B3424F6582D}" vid="{8183A2FE-724D-42EF-B20B-DC99BF43CE6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</TotalTime>
  <Words>2374</Words>
  <Application>Microsoft Office PowerPoint</Application>
  <PresentationFormat>Экран (4:3)</PresentationFormat>
  <Paragraphs>307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Calibri</vt:lpstr>
      <vt:lpstr>Cambria Math</vt:lpstr>
      <vt:lpstr>Consolas</vt:lpstr>
      <vt:lpstr>Programming</vt:lpstr>
      <vt:lpstr>Модуль 2, практическое занятие 3b</vt:lpstr>
      <vt:lpstr>Полезные ссылки</vt:lpstr>
      <vt:lpstr>Библиотека классов задач семинара</vt:lpstr>
      <vt:lpstr>Задача 1</vt:lpstr>
      <vt:lpstr>Задача 1</vt:lpstr>
      <vt:lpstr>Задача 1</vt:lpstr>
      <vt:lpstr>Задание к задаче 1</vt:lpstr>
      <vt:lpstr>Задача 2</vt:lpstr>
      <vt:lpstr>Задача 2</vt:lpstr>
      <vt:lpstr>Задача 2</vt:lpstr>
      <vt:lpstr>Задача 2</vt:lpstr>
      <vt:lpstr>Задача 2</vt:lpstr>
      <vt:lpstr>Задача 3</vt:lpstr>
      <vt:lpstr>Задача 3</vt:lpstr>
      <vt:lpstr>Задача 3</vt:lpstr>
      <vt:lpstr>Задача 3</vt:lpstr>
      <vt:lpstr>Задание к задаче 3</vt:lpstr>
      <vt:lpstr>Задача 4</vt:lpstr>
      <vt:lpstr>Задача 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Модуль 2, практическое занятие 1</dc:title>
  <dc:creator>Olga Maksimenkova</dc:creator>
  <cp:lastModifiedBy>Дударев Виктор Анатольевич</cp:lastModifiedBy>
  <cp:revision>9</cp:revision>
  <dcterms:created xsi:type="dcterms:W3CDTF">2014-11-02T19:49:53Z</dcterms:created>
  <dcterms:modified xsi:type="dcterms:W3CDTF">2021-11-10T20:41:22Z</dcterms:modified>
</cp:coreProperties>
</file>