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08" r:id="rId1"/>
  </p:sldMasterIdLst>
  <p:notesMasterIdLst>
    <p:notesMasterId r:id="rId22"/>
  </p:notesMasterIdLst>
  <p:handoutMasterIdLst>
    <p:handoutMasterId r:id="rId23"/>
  </p:handoutMasterIdLst>
  <p:sldIdLst>
    <p:sldId id="345" r:id="rId2"/>
    <p:sldId id="323" r:id="rId3"/>
    <p:sldId id="324" r:id="rId4"/>
    <p:sldId id="325" r:id="rId5"/>
    <p:sldId id="326" r:id="rId6"/>
    <p:sldId id="327" r:id="rId7"/>
    <p:sldId id="369" r:id="rId8"/>
    <p:sldId id="370" r:id="rId9"/>
    <p:sldId id="356" r:id="rId10"/>
    <p:sldId id="365" r:id="rId11"/>
    <p:sldId id="368" r:id="rId12"/>
    <p:sldId id="359" r:id="rId13"/>
    <p:sldId id="360" r:id="rId14"/>
    <p:sldId id="361" r:id="rId15"/>
    <p:sldId id="363" r:id="rId16"/>
    <p:sldId id="364" r:id="rId17"/>
    <p:sldId id="343" r:id="rId18"/>
    <p:sldId id="371" r:id="rId19"/>
    <p:sldId id="372" r:id="rId20"/>
    <p:sldId id="362" r:id="rId21"/>
  </p:sldIdLst>
  <p:sldSz cx="9144000" cy="6858000" type="screen4x3"/>
  <p:notesSz cx="6761163" cy="99425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00"/>
    <a:srgbClr val="80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216" autoAdjust="0"/>
    <p:restoredTop sz="90236" autoAdjust="0"/>
  </p:normalViewPr>
  <p:slideViewPr>
    <p:cSldViewPr>
      <p:cViewPr varScale="1">
        <p:scale>
          <a:sx n="94" d="100"/>
          <a:sy n="94" d="100"/>
        </p:scale>
        <p:origin x="84" y="28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1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8645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ga Maksimenkova" userId="f2714537069f5c5f" providerId="LiveId" clId="{F68B36B2-5C98-4B61-ABB1-ED8237F2F786}"/>
    <pc:docChg chg="undo custSel modSld">
      <pc:chgData name="Olga Maksimenkova" userId="f2714537069f5c5f" providerId="LiveId" clId="{F68B36B2-5C98-4B61-ABB1-ED8237F2F786}" dt="2020-01-12T07:34:00.043" v="27" actId="113"/>
      <pc:docMkLst>
        <pc:docMk/>
      </pc:docMkLst>
      <pc:sldChg chg="modSp">
        <pc:chgData name="Olga Maksimenkova" userId="f2714537069f5c5f" providerId="LiveId" clId="{F68B36B2-5C98-4B61-ABB1-ED8237F2F786}" dt="2020-01-12T07:33:24.502" v="10" actId="20577"/>
        <pc:sldMkLst>
          <pc:docMk/>
          <pc:sldMk cId="3187305031" sldId="356"/>
        </pc:sldMkLst>
        <pc:spChg chg="mod">
          <ac:chgData name="Olga Maksimenkova" userId="f2714537069f5c5f" providerId="LiveId" clId="{F68B36B2-5C98-4B61-ABB1-ED8237F2F786}" dt="2020-01-12T07:33:24.502" v="10" actId="20577"/>
          <ac:spMkLst>
            <pc:docMk/>
            <pc:sldMk cId="3187305031" sldId="356"/>
            <ac:spMk id="5124" creationId="{00000000-0000-0000-0000-000000000000}"/>
          </ac:spMkLst>
        </pc:spChg>
      </pc:sldChg>
      <pc:sldChg chg="modSp">
        <pc:chgData name="Olga Maksimenkova" userId="f2714537069f5c5f" providerId="LiveId" clId="{F68B36B2-5C98-4B61-ABB1-ED8237F2F786}" dt="2020-01-12T07:33:54.241" v="26" actId="20577"/>
        <pc:sldMkLst>
          <pc:docMk/>
          <pc:sldMk cId="3220862560" sldId="363"/>
        </pc:sldMkLst>
        <pc:spChg chg="mod">
          <ac:chgData name="Olga Maksimenkova" userId="f2714537069f5c5f" providerId="LiveId" clId="{F68B36B2-5C98-4B61-ABB1-ED8237F2F786}" dt="2020-01-12T07:33:54.241" v="26" actId="20577"/>
          <ac:spMkLst>
            <pc:docMk/>
            <pc:sldMk cId="3220862560" sldId="363"/>
            <ac:spMk id="4" creationId="{00000000-0000-0000-0000-000000000000}"/>
          </ac:spMkLst>
        </pc:spChg>
      </pc:sldChg>
      <pc:sldChg chg="modSp">
        <pc:chgData name="Olga Maksimenkova" userId="f2714537069f5c5f" providerId="LiveId" clId="{F68B36B2-5C98-4B61-ABB1-ED8237F2F786}" dt="2020-01-12T07:34:00.043" v="27" actId="113"/>
        <pc:sldMkLst>
          <pc:docMk/>
          <pc:sldMk cId="4039309355" sldId="364"/>
        </pc:sldMkLst>
        <pc:spChg chg="mod">
          <ac:chgData name="Olga Maksimenkova" userId="f2714537069f5c5f" providerId="LiveId" clId="{F68B36B2-5C98-4B61-ABB1-ED8237F2F786}" dt="2020-01-12T07:34:00.043" v="27" actId="113"/>
          <ac:spMkLst>
            <pc:docMk/>
            <pc:sldMk cId="4039309355" sldId="364"/>
            <ac:spMk id="3" creationId="{00000000-0000-0000-0000-000000000000}"/>
          </ac:spMkLst>
        </pc:spChg>
      </pc:sldChg>
      <pc:sldChg chg="modSp">
        <pc:chgData name="Olga Maksimenkova" userId="f2714537069f5c5f" providerId="LiveId" clId="{F68B36B2-5C98-4B61-ABB1-ED8237F2F786}" dt="2020-01-12T07:33:35.058" v="12" actId="113"/>
        <pc:sldMkLst>
          <pc:docMk/>
          <pc:sldMk cId="637356895" sldId="368"/>
        </pc:sldMkLst>
        <pc:spChg chg="mod">
          <ac:chgData name="Olga Maksimenkova" userId="f2714537069f5c5f" providerId="LiveId" clId="{F68B36B2-5C98-4B61-ABB1-ED8237F2F786}" dt="2020-01-12T07:33:35.058" v="12" actId="113"/>
          <ac:spMkLst>
            <pc:docMk/>
            <pc:sldMk cId="637356895" sldId="368"/>
            <ac:spMk id="4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905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800CD37B-A4EB-40AD-83F1-A9C14FA7F57A}" type="datetimeFigureOut">
              <a:rPr lang="ru-RU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590F28F3-994D-454B-84A2-C6C2F2E1C8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311875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E2295B0F-3BE8-48AE-8B2E-11F1AEC78928}" type="datetimeFigureOut">
              <a:rPr lang="ru-RU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46125"/>
            <a:ext cx="497046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9BCFDED4-DAA3-43D5-A69F-46BBD476B4D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097101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77C1EC3-8419-4E69-A015-2CE490F8CF2A}" type="datetime1">
              <a:rPr lang="ru-RU" smtClean="0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61457B-3249-4616-A355-8C541A0400B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72642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E62B217-A8FB-4E4A-931A-5D7384848C72}" type="datetime1">
              <a:rPr lang="ru-RU" smtClean="0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D50B991-0841-4B2B-B969-3958ACAE53AF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0496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9A61F67-C99E-4419-B701-95E16B6F6F68}" type="datetime1">
              <a:rPr lang="ru-RU" smtClean="0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87457D-8CA8-45C6-BE1E-34F1F089BB6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819220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52C448-39D4-4585-9D9E-8991FD943167}" type="datetime1">
              <a:rPr lang="ru-RU" smtClean="0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E9A76C-0BE2-4008-8AB6-56A3F87C08F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619498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114B189-9DFA-451B-B588-2595DCE8A0C5}" type="datetime1">
              <a:rPr lang="ru-RU" smtClean="0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E46145-EBB4-429D-B3A0-0781CEC2651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04744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B77EFEB-BA97-41CF-AD82-3EAE161B7D1C}" type="datetime1">
              <a:rPr lang="ru-RU" smtClean="0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643B984-0FF3-4BEE-8662-0B47FDF24D0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981677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420B3F-76AD-4988-BE6B-BA5BA3CFFA7F}" type="datetime1">
              <a:rPr lang="ru-RU" smtClean="0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9A07F12-F1FD-45DB-924C-170A739A07F5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006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54A589-D47D-4324-87EE-74E61E394C31}" type="datetime1">
              <a:rPr lang="ru-RU" smtClean="0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04BAC3-824D-4287-BB00-DAEE42E77DF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00163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C25C69-4C03-4F69-B741-53EA5E01B3DC}" type="datetime1">
              <a:rPr lang="ru-RU" smtClean="0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B9035E6-9E77-4403-8A48-37057260EE2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770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373E06-C186-4945-8179-0995B7DE7071}" type="datetime1">
              <a:rPr lang="ru-RU" smtClean="0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148F1-B56D-4D14-A11F-BEAE29DD1CE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38524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0CADC5-FA3F-4762-AD97-8045E0F8640B}" type="datetime1">
              <a:rPr lang="ru-RU" smtClean="0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437467-9C43-4FA1-BA2D-5702253461E9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42289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E4FE4C9-3E91-4583-A239-1A0C4E91C25D}" type="datetime1">
              <a:rPr lang="ru-RU" smtClean="0"/>
              <a:pPr>
                <a:defRPr/>
              </a:pPr>
              <a:t>11.01.2022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03BE09E0-85B5-48FD-AE81-E717CA92CD7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66048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&#1058;&#1077;&#1084;&#1087;&#1077;&#1088;&#1072;&#1090;&#1091;&#1088;&#1072;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ru-ru/dotnet/csharp/programming-guide/delegates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msdn.microsoft.com/ru-ru/library/bb397687.aspx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01000" cy="1470025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3, практическое занятие 1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ru-RU" sz="40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4343400"/>
            <a:ext cx="6835775" cy="1676400"/>
          </a:xfrm>
          <a:ln>
            <a:solidFill>
              <a:srgbClr val="0070C0"/>
            </a:solidFill>
          </a:ln>
        </p:spPr>
        <p:txBody>
          <a:bodyPr>
            <a:normAutofit fontScale="85000" lnSpcReduction="10000"/>
          </a:bodyPr>
          <a:lstStyle/>
          <a:p>
            <a:pPr eaLnBrk="1" hangingPunct="1">
              <a:defRPr/>
            </a:pPr>
            <a:r>
              <a:rPr lang="ru-RU" sz="2800" b="1" kern="1200" dirty="0">
                <a:solidFill>
                  <a:srgbClr val="009900"/>
                </a:solidFill>
              </a:rPr>
              <a:t>Делегаты</a:t>
            </a:r>
            <a:endParaRPr lang="en-US" sz="2800" b="1" kern="1200" dirty="0">
              <a:solidFill>
                <a:srgbClr val="009900"/>
              </a:solidFill>
            </a:endParaRPr>
          </a:p>
          <a:p>
            <a:pPr eaLnBrk="1" hangingPunct="1">
              <a:defRPr/>
            </a:pPr>
            <a:r>
              <a:rPr lang="ru-RU" sz="2800" b="1" kern="1200" dirty="0">
                <a:solidFill>
                  <a:srgbClr val="009900"/>
                </a:solidFill>
              </a:rPr>
              <a:t> Анонимные методы</a:t>
            </a:r>
            <a:endParaRPr lang="en-US" sz="2800" b="1" kern="1200" dirty="0">
              <a:solidFill>
                <a:srgbClr val="009900"/>
              </a:solidFill>
            </a:endParaRPr>
          </a:p>
          <a:p>
            <a:pPr eaLnBrk="1" hangingPunct="1">
              <a:defRPr/>
            </a:pPr>
            <a:r>
              <a:rPr lang="ru-RU" sz="2800" b="1" kern="1200" dirty="0">
                <a:solidFill>
                  <a:srgbClr val="009900"/>
                </a:solidFill>
              </a:rPr>
              <a:t> Лямбда-выражения</a:t>
            </a:r>
            <a:r>
              <a:rPr lang="en-US" sz="2800" b="1" kern="1200" dirty="0">
                <a:solidFill>
                  <a:srgbClr val="009900"/>
                </a:solidFill>
              </a:rPr>
              <a:t>,</a:t>
            </a:r>
            <a:endParaRPr lang="ru-RU" sz="2800" b="1" kern="1200" dirty="0">
              <a:solidFill>
                <a:srgbClr val="009900"/>
              </a:solidFill>
            </a:endParaRPr>
          </a:p>
          <a:p>
            <a:pPr eaLnBrk="1" hangingPunct="1">
              <a:defRPr/>
            </a:pPr>
            <a:r>
              <a:rPr lang="ru-RU" sz="2800" b="1" kern="1200" dirty="0">
                <a:solidFill>
                  <a:srgbClr val="009900"/>
                </a:solidFill>
              </a:rPr>
              <a:t>Массивы делегатов, Многоадресные делегаты</a:t>
            </a: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142875" y="285750"/>
            <a:ext cx="8923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cs typeface="Arial" charset="0"/>
              </a:rPr>
              <a:t>Дисциплина «Программирование»	В.В. Подбельский, О.В. Максименкова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Шкалы температур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18322" y="1066800"/>
            <a:ext cx="8573278" cy="5181600"/>
          </a:xfrm>
          <a:ln>
            <a:solidFill>
              <a:srgbClr val="0070C0"/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ru-RU" dirty="0"/>
              <a:t>Объявите  делегат-тип </a:t>
            </a:r>
            <a:r>
              <a:rPr lang="en-US" b="1" dirty="0" err="1"/>
              <a:t>DelegateConvertTemperature</a:t>
            </a:r>
            <a:r>
              <a:rPr lang="ru-RU" dirty="0"/>
              <a:t>, представляющий методы с одним вещественным параметром и возвращающий вещественное значение.</a:t>
            </a:r>
          </a:p>
          <a:p>
            <a:r>
              <a:rPr lang="ru-RU" dirty="0"/>
              <a:t>В нестатическом классе классе </a:t>
            </a:r>
            <a:r>
              <a:rPr lang="en-US" b="1" dirty="0" err="1"/>
              <a:t>TemperatureConverterImp</a:t>
            </a:r>
            <a:r>
              <a:rPr lang="ru-RU" dirty="0"/>
              <a:t> определите нестатические методы, преобразующие вещественное значение температуры из градусов Цельсия в градусы Фаренгейта и наоборот.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В основной программе свяжите с методами класса </a:t>
            </a:r>
            <a:r>
              <a:rPr lang="en-US" b="1" dirty="0" err="1"/>
              <a:t>TemperatureConverterImp</a:t>
            </a:r>
            <a:r>
              <a:rPr lang="en-US" dirty="0"/>
              <a:t> </a:t>
            </a:r>
            <a:r>
              <a:rPr lang="ru-RU" dirty="0"/>
              <a:t>делегаты типа </a:t>
            </a:r>
            <a:r>
              <a:rPr lang="en-US" b="1" dirty="0" err="1"/>
              <a:t>DelegateConvertTemperature</a:t>
            </a:r>
            <a:r>
              <a:rPr lang="en-US" dirty="0"/>
              <a:t> </a:t>
            </a:r>
            <a:r>
              <a:rPr lang="ru-RU" dirty="0"/>
              <a:t>и протестируйте их (создайте экземпляры делегатов и выведите результат их применения к заданным в программе значениям).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04BAC3-824D-4287-BB00-DAEE42E77DF4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520F8D7-E8DF-4D44-BB6F-2BDBA70482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3287486"/>
            <a:ext cx="2378809" cy="746836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2B402CC8-08BB-45CE-A931-3DE793B274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0000" y="3322809"/>
            <a:ext cx="2200000" cy="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6088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8175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3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143000"/>
            <a:ext cx="8305800" cy="4983163"/>
          </a:xfrm>
          <a:ln>
            <a:solidFill>
              <a:srgbClr val="0070C0"/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ru-RU" dirty="0"/>
              <a:t>Замените в методе </a:t>
            </a:r>
            <a:r>
              <a:rPr lang="en-US" b="1" dirty="0"/>
              <a:t>Main()</a:t>
            </a:r>
            <a:r>
              <a:rPr lang="ru-RU" b="1" dirty="0"/>
              <a:t> </a:t>
            </a:r>
            <a:r>
              <a:rPr lang="ru-RU" dirty="0"/>
              <a:t>два делегата – массивом делегатов.</a:t>
            </a:r>
          </a:p>
          <a:p>
            <a:r>
              <a:rPr lang="ru-RU" dirty="0"/>
              <a:t>Объявите класс </a:t>
            </a:r>
            <a:r>
              <a:rPr lang="en-US" b="1" dirty="0" err="1"/>
              <a:t>StaticTempConverters</a:t>
            </a:r>
            <a:r>
              <a:rPr lang="ru-RU" dirty="0"/>
              <a:t> со статическими методами перевода температур из градусов Цельсия в Кельвины, </a:t>
            </a:r>
            <a:r>
              <a:rPr lang="ru-RU" dirty="0" err="1"/>
              <a:t>Ранкины</a:t>
            </a:r>
            <a:r>
              <a:rPr lang="ru-RU" dirty="0"/>
              <a:t> и Реомюры и наоборот. </a:t>
            </a:r>
          </a:p>
          <a:p>
            <a:r>
              <a:rPr lang="ru-RU" dirty="0"/>
              <a:t>В  методе </a:t>
            </a:r>
            <a:r>
              <a:rPr lang="en-US" b="1" dirty="0"/>
              <a:t>Main()</a:t>
            </a:r>
            <a:r>
              <a:rPr lang="ru-RU" b="1" dirty="0"/>
              <a:t> </a:t>
            </a:r>
            <a:r>
              <a:rPr lang="ru-RU" dirty="0"/>
              <a:t>в массив делегатов добавьте методы перевода температур из Цельсия в другие шкалы из классов </a:t>
            </a:r>
            <a:r>
              <a:rPr lang="en-US" b="1" dirty="0" err="1"/>
              <a:t>StaticTempConverters</a:t>
            </a:r>
            <a:r>
              <a:rPr lang="ru-RU" dirty="0"/>
              <a:t> и </a:t>
            </a:r>
            <a:r>
              <a:rPr lang="en-US" b="1" dirty="0" err="1"/>
              <a:t>TemperatureConverterImp</a:t>
            </a:r>
            <a:r>
              <a:rPr lang="en-US" dirty="0"/>
              <a:t>.</a:t>
            </a:r>
          </a:p>
          <a:p>
            <a:r>
              <a:rPr lang="ru-RU" dirty="0"/>
              <a:t>Получая от пользователя значение температуры в Цельсиях выводить таблицу перевода в другие шкалы, с указанием шкалы. </a:t>
            </a:r>
          </a:p>
          <a:p>
            <a:r>
              <a:rPr lang="ru-RU" dirty="0"/>
              <a:t>Таблица перевода</a:t>
            </a:r>
            <a:r>
              <a:rPr lang="en-US" dirty="0"/>
              <a:t> </a:t>
            </a:r>
            <a:r>
              <a:rPr lang="ru-RU" dirty="0"/>
              <a:t>между шкалами температур(</a:t>
            </a:r>
            <a:r>
              <a:rPr lang="en-US" dirty="0">
                <a:hlinkClick r:id="rId2"/>
              </a:rPr>
              <a:t>https://ru.wikipedia.org/wiki/</a:t>
            </a:r>
            <a:r>
              <a:rPr lang="ru-RU" dirty="0">
                <a:hlinkClick r:id="rId2"/>
              </a:rPr>
              <a:t>Температура</a:t>
            </a:r>
            <a:r>
              <a:rPr lang="ru-RU" dirty="0"/>
              <a:t>)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04BAC3-824D-4287-BB00-DAEE42E77DF4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73568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3888123-1537-4F5C-B071-4CCBCC1E0CA2}" type="slidenum">
              <a:rPr lang="ru-RU" altLang="en-US" sz="140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ru-RU" altLang="en-US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0"/>
            <a:ext cx="8229600" cy="685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  <a:r>
              <a:rPr 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Робот</a:t>
            </a:r>
          </a:p>
        </p:txBody>
      </p:sp>
      <p:sp>
        <p:nvSpPr>
          <p:cNvPr id="9222" name="TextBox 1"/>
          <p:cNvSpPr txBox="1">
            <a:spLocks noChangeArrowheads="1"/>
          </p:cNvSpPr>
          <p:nvPr/>
        </p:nvSpPr>
        <p:spPr bwMode="auto">
          <a:xfrm>
            <a:off x="282575" y="762000"/>
            <a:ext cx="8539163" cy="369888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en-US" b="1"/>
              <a:t>Применение массива делегатов для управления перемещением робота</a:t>
            </a:r>
          </a:p>
        </p:txBody>
      </p:sp>
      <p:sp>
        <p:nvSpPr>
          <p:cNvPr id="9223" name="TextBox 1"/>
          <p:cNvSpPr txBox="1">
            <a:spLocks noChangeArrowheads="1"/>
          </p:cNvSpPr>
          <p:nvPr/>
        </p:nvSpPr>
        <p:spPr bwMode="auto">
          <a:xfrm>
            <a:off x="5715000" y="1230313"/>
            <a:ext cx="3332163" cy="36988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en-US" sz="1800" b="1" i="1">
                <a:solidFill>
                  <a:srgbClr val="C00000"/>
                </a:solidFill>
              </a:rPr>
              <a:t>Код библиотеки классов</a:t>
            </a:r>
            <a:r>
              <a:rPr lang="ru-RU" altLang="en-US" sz="1800"/>
              <a:t>…</a:t>
            </a:r>
          </a:p>
        </p:txBody>
      </p:sp>
      <p:sp>
        <p:nvSpPr>
          <p:cNvPr id="2" name="Rectangle 1"/>
          <p:cNvSpPr/>
          <p:nvPr/>
        </p:nvSpPr>
        <p:spPr>
          <a:xfrm>
            <a:off x="282574" y="1737071"/>
            <a:ext cx="8539163" cy="329320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Robot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класс для представления робота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x, y;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положение робота на плоскости 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Right() { x++; }   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направо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Left() { x--; }   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6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налево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Forward() { y++; }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вперед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Backward() { y--; }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назад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GetPosition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 {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сообщить координаты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.Format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"The Robot position: x={0}, y={1}"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x, y);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600" b="1" dirty="0"/>
          </a:p>
        </p:txBody>
      </p:sp>
      <p:sp>
        <p:nvSpPr>
          <p:cNvPr id="3" name="Rectangle 2"/>
          <p:cNvSpPr/>
          <p:nvPr/>
        </p:nvSpPr>
        <p:spPr>
          <a:xfrm>
            <a:off x="282574" y="5257800"/>
            <a:ext cx="5584826" cy="36933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delegate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Steps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(); 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latin typeface="Consolas" panose="020B0609020204030204" pitchFamily="49" charset="0"/>
              </a:rPr>
              <a:t>делегат-тип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7960595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66531" y="116707"/>
            <a:ext cx="8229600" cy="7620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1024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8B6576F-4498-4C06-BC18-96C9CD3A63F5}" type="slidenum">
              <a:rPr lang="ru-RU" altLang="en-US" sz="140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ru-RU" altLang="en-US" sz="1400"/>
          </a:p>
        </p:txBody>
      </p:sp>
      <p:sp>
        <p:nvSpPr>
          <p:cNvPr id="10245" name="TextBox 4"/>
          <p:cNvSpPr txBox="1">
            <a:spLocks noChangeArrowheads="1"/>
          </p:cNvSpPr>
          <p:nvPr/>
        </p:nvSpPr>
        <p:spPr bwMode="auto">
          <a:xfrm>
            <a:off x="6486525" y="809625"/>
            <a:ext cx="2554288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en-US" sz="1800" b="1" i="1">
                <a:solidFill>
                  <a:srgbClr val="C00000"/>
                </a:solidFill>
              </a:rPr>
              <a:t>Код метода </a:t>
            </a:r>
            <a:r>
              <a:rPr lang="en-US" altLang="en-US" sz="1800" b="1" i="1">
                <a:solidFill>
                  <a:srgbClr val="C00000"/>
                </a:solidFill>
              </a:rPr>
              <a:t>Main()</a:t>
            </a:r>
            <a:r>
              <a:rPr lang="ru-RU" altLang="en-US" sz="1800"/>
              <a:t>…</a:t>
            </a:r>
          </a:p>
        </p:txBody>
      </p:sp>
      <p:sp>
        <p:nvSpPr>
          <p:cNvPr id="2" name="Rectangle 1"/>
          <p:cNvSpPr/>
          <p:nvPr/>
        </p:nvSpPr>
        <p:spPr>
          <a:xfrm>
            <a:off x="457200" y="1371600"/>
            <a:ext cx="8229600" cy="424731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Robot</a:t>
            </a:r>
            <a:r>
              <a:rPr lang="ru-RU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rob</a:t>
            </a:r>
            <a:r>
              <a:rPr lang="ru-RU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ru-RU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ru-RU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Robot</a:t>
            </a:r>
            <a:r>
              <a:rPr lang="ru-RU" b="1" dirty="0">
                <a:solidFill>
                  <a:srgbClr val="000000"/>
                </a:solidFill>
                <a:latin typeface="Consolas" panose="020B0609020204030204" pitchFamily="49" charset="0"/>
              </a:rPr>
              <a:t>();    </a:t>
            </a:r>
            <a:r>
              <a:rPr lang="ru-RU" b="1" dirty="0">
                <a:solidFill>
                  <a:srgbClr val="008000"/>
                </a:solidFill>
                <a:latin typeface="Consolas" panose="020B0609020204030204" pitchFamily="49" charset="0"/>
              </a:rPr>
              <a:t>// конкретный робот </a:t>
            </a:r>
            <a:endParaRPr lang="ru-RU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Steps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[] trace = {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Steps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rob.Backward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),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Steps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rob.Backward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),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Steps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rob.Left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};</a:t>
            </a:r>
          </a:p>
          <a:p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latin typeface="Consolas" panose="020B0609020204030204" pitchFamily="49" charset="0"/>
              </a:rPr>
              <a:t>сообщить координаты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"Start:</a:t>
            </a:r>
            <a:r>
              <a:rPr lang="ru-RU" b="1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rob.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GetPosition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());    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endParaRPr lang="ru-RU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nn-NO" b="1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b="1" dirty="0">
                <a:solidFill>
                  <a:srgbClr val="000000"/>
                </a:solidFill>
                <a:latin typeface="Consolas" panose="020B0609020204030204" pitchFamily="49" charset="0"/>
              </a:rPr>
              <a:t> i = 0; i &lt; trace.Length; i++) {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"Method={0}, Target={1}"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trace[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].Method, trace[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].Target);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trace[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]();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fr-FR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fr-FR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fr-FR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"Finish:</a:t>
            </a:r>
            <a:r>
              <a:rPr lang="ru-RU" b="1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fr-FR" b="1" dirty="0">
                <a:solidFill>
                  <a:srgbClr val="000000"/>
                </a:solidFill>
                <a:latin typeface="Consolas" panose="020B0609020204030204" pitchFamily="49" charset="0"/>
              </a:rPr>
              <a:t>rob.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GetPosition</a:t>
            </a:r>
            <a:r>
              <a:rPr lang="fr-FR" b="1" dirty="0">
                <a:solidFill>
                  <a:srgbClr val="000000"/>
                </a:solidFill>
                <a:latin typeface="Consolas" panose="020B0609020204030204" pitchFamily="49" charset="0"/>
              </a:rPr>
              <a:t>());     </a:t>
            </a:r>
          </a:p>
        </p:txBody>
      </p:sp>
    </p:spTree>
    <p:extLst>
      <p:ext uri="{BB962C8B-B14F-4D97-AF65-F5344CB8AC3E}">
        <p14:creationId xmlns:p14="http://schemas.microsoft.com/office/powerpoint/2010/main" val="22063078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DF8D00E-C868-4EFC-9BD1-6099E105EE43}" type="slidenum">
              <a:rPr lang="ru-RU" altLang="en-US" sz="140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ru-RU" altLang="en-US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76200"/>
            <a:ext cx="8229600" cy="5334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11269" name="TextBox 5"/>
          <p:cNvSpPr txBox="1">
            <a:spLocks noChangeArrowheads="1"/>
          </p:cNvSpPr>
          <p:nvPr/>
        </p:nvSpPr>
        <p:spPr bwMode="auto">
          <a:xfrm>
            <a:off x="152400" y="652463"/>
            <a:ext cx="8843963" cy="338137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en-US" sz="1600" b="1"/>
              <a:t>Применение многоадресных делегатов для управления перемещением робота</a:t>
            </a:r>
          </a:p>
        </p:txBody>
      </p:sp>
      <p:sp>
        <p:nvSpPr>
          <p:cNvPr id="11270" name="TextBox 6"/>
          <p:cNvSpPr txBox="1">
            <a:spLocks noChangeArrowheads="1"/>
          </p:cNvSpPr>
          <p:nvPr/>
        </p:nvSpPr>
        <p:spPr bwMode="auto">
          <a:xfrm>
            <a:off x="6477000" y="1155700"/>
            <a:ext cx="2554288" cy="368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en-US" sz="1800" b="1" i="1">
                <a:solidFill>
                  <a:srgbClr val="C00000"/>
                </a:solidFill>
              </a:rPr>
              <a:t>Код метода </a:t>
            </a:r>
            <a:r>
              <a:rPr lang="en-US" altLang="en-US" sz="1800" b="1" i="1">
                <a:solidFill>
                  <a:srgbClr val="C00000"/>
                </a:solidFill>
              </a:rPr>
              <a:t>Main()</a:t>
            </a:r>
            <a:r>
              <a:rPr lang="ru-RU" altLang="en-US" sz="1800"/>
              <a:t>…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6784825-4998-4645-926B-225549813523}"/>
              </a:ext>
            </a:extLst>
          </p:cNvPr>
          <p:cNvSpPr txBox="1"/>
          <p:nvPr/>
        </p:nvSpPr>
        <p:spPr>
          <a:xfrm>
            <a:off x="228600" y="1500426"/>
            <a:ext cx="8686800" cy="480131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"continue..."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rob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ru-RU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Robot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();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конкретный робот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Steps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delR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Steps(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rob.Right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    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направо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Steps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delL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Steps(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rob.Left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     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налево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Steps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delF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Steps(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rob.Forward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  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вперед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Steps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delB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Steps(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rob.Backward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 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назад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шаги по диагоналям (многоадресные делегаты):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Steps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delRF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delR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delF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Steps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delRB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delR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delB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Steps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delLF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delL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delF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Steps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delLB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delL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delB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"Start: 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rob.GetPosition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());</a:t>
            </a:r>
          </a:p>
          <a:p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delLB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fr-FR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fr-FR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fr-FR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fr-FR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ControlPoint</a:t>
            </a:r>
            <a:r>
              <a:rPr lang="fr-FR" sz="1800" dirty="0">
                <a:solidFill>
                  <a:srgbClr val="A31515"/>
                </a:solidFill>
                <a:latin typeface="Consolas" panose="020B0609020204030204" pitchFamily="49" charset="0"/>
              </a:rPr>
              <a:t>: "</a:t>
            </a:r>
            <a:r>
              <a:rPr lang="fr-FR" sz="1800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fr-FR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rob.GetPosition</a:t>
            </a:r>
            <a:r>
              <a:rPr lang="fr-FR" sz="1800" dirty="0">
                <a:solidFill>
                  <a:srgbClr val="000000"/>
                </a:solidFill>
                <a:latin typeface="Consolas" panose="020B0609020204030204" pitchFamily="49" charset="0"/>
              </a:rPr>
              <a:t>());</a:t>
            </a:r>
          </a:p>
          <a:p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delRB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"Finish: 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rob.GetPosition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());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665397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4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  <a:ln>
            <a:solidFill>
              <a:srgbClr val="0070C0"/>
            </a:solidFill>
          </a:ln>
        </p:spPr>
        <p:txBody>
          <a:bodyPr>
            <a:normAutofit fontScale="925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В основной программе получать программу для робота в виде строки </a:t>
            </a:r>
            <a:r>
              <a:rPr lang="en-US" b="1" dirty="0"/>
              <a:t>S</a:t>
            </a:r>
            <a:r>
              <a:rPr lang="ru-RU" dirty="0"/>
              <a:t>. Каждая команда кодируется заглавной латинской буквой:</a:t>
            </a:r>
          </a:p>
          <a:p>
            <a:pPr lvl="1"/>
            <a:r>
              <a:rPr lang="en-US" b="1" dirty="0"/>
              <a:t>R</a:t>
            </a:r>
            <a:r>
              <a:rPr lang="en-US" dirty="0"/>
              <a:t> (Right)</a:t>
            </a:r>
          </a:p>
          <a:p>
            <a:pPr lvl="1"/>
            <a:r>
              <a:rPr lang="en-US" b="1" dirty="0"/>
              <a:t>L</a:t>
            </a:r>
            <a:r>
              <a:rPr lang="en-US" dirty="0"/>
              <a:t> (Left)</a:t>
            </a:r>
          </a:p>
          <a:p>
            <a:pPr lvl="1"/>
            <a:r>
              <a:rPr lang="en-US" b="1" dirty="0"/>
              <a:t>F</a:t>
            </a:r>
            <a:r>
              <a:rPr lang="en-US" dirty="0"/>
              <a:t> (Forward)</a:t>
            </a:r>
          </a:p>
          <a:p>
            <a:pPr lvl="1"/>
            <a:r>
              <a:rPr lang="en-US" b="1" dirty="0"/>
              <a:t>B</a:t>
            </a:r>
            <a:r>
              <a:rPr lang="en-US" dirty="0"/>
              <a:t> (Backward)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В многоадресный делегат добавить методы,</a:t>
            </a:r>
            <a:r>
              <a:rPr lang="en-US" dirty="0"/>
              <a:t> </a:t>
            </a:r>
            <a:r>
              <a:rPr lang="ru-RU" dirty="0"/>
              <a:t>в порядке, определённом программой </a:t>
            </a:r>
            <a:r>
              <a:rPr lang="en-US" b="1" dirty="0"/>
              <a:t>S</a:t>
            </a:r>
            <a:r>
              <a:rPr lang="ru-RU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Запускать программу и выводить исходные и конечные координаты.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04BAC3-824D-4287-BB00-DAEE42E77DF4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208625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4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</a:ln>
        </p:spPr>
        <p:txBody>
          <a:bodyPr>
            <a:normAutofit fontScale="85000" lnSpcReduction="20000"/>
          </a:bodyPr>
          <a:lstStyle/>
          <a:p>
            <a:r>
              <a:rPr lang="ru-RU" dirty="0"/>
              <a:t>Разработайте для робота консольный интерфейс. Клетки – позиции текстового курсора на экране. </a:t>
            </a:r>
          </a:p>
          <a:p>
            <a:r>
              <a:rPr lang="ru-RU" dirty="0"/>
              <a:t>Ограничения координат на поле получать от пользователя перед запуском робота.</a:t>
            </a:r>
          </a:p>
          <a:p>
            <a:r>
              <a:rPr lang="ru-RU" dirty="0"/>
              <a:t>Программу в виде строки </a:t>
            </a:r>
            <a:r>
              <a:rPr lang="en-US" b="1" dirty="0"/>
              <a:t>S</a:t>
            </a:r>
            <a:r>
              <a:rPr lang="ru-RU" dirty="0"/>
              <a:t> получать от пользователя (см. предыдущий слайд)</a:t>
            </a:r>
          </a:p>
          <a:p>
            <a:r>
              <a:rPr lang="ru-RU" dirty="0"/>
              <a:t>Робот отображается символом </a:t>
            </a:r>
            <a:r>
              <a:rPr lang="en-US" dirty="0"/>
              <a:t>‘*’</a:t>
            </a:r>
            <a:r>
              <a:rPr lang="ru-RU" dirty="0"/>
              <a:t> красного цвета.</a:t>
            </a:r>
          </a:p>
          <a:p>
            <a:r>
              <a:rPr lang="ru-RU" dirty="0"/>
              <a:t>Позиции, в которых побывал робот отмечаются символом </a:t>
            </a:r>
            <a:r>
              <a:rPr lang="en-US" dirty="0"/>
              <a:t>‘+’</a:t>
            </a:r>
            <a:r>
              <a:rPr lang="ru-RU" dirty="0"/>
              <a:t> серого цвета.</a:t>
            </a:r>
          </a:p>
          <a:p>
            <a:r>
              <a:rPr lang="ru-RU" dirty="0"/>
              <a:t>Если программа робота выводит его за пределы поля – останавливать выполнение программы и сообщать об этом.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E9A76C-0BE2-4008-8AB6-56A3F87C08F4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393093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6858000" cy="4572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</a:p>
        </p:txBody>
      </p:sp>
      <p:sp>
        <p:nvSpPr>
          <p:cNvPr id="2150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82F1295-A508-4BFE-98E3-FA9879EF7390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17</a:t>
            </a:fld>
            <a:endParaRPr lang="ru-RU" altLang="ru-RU" sz="1400"/>
          </a:p>
        </p:txBody>
      </p:sp>
      <p:sp>
        <p:nvSpPr>
          <p:cNvPr id="7" name="Прямоугольник 3"/>
          <p:cNvSpPr>
            <a:spLocks noChangeArrowheads="1"/>
          </p:cNvSpPr>
          <p:nvPr/>
        </p:nvSpPr>
        <p:spPr bwMode="auto">
          <a:xfrm>
            <a:off x="457200" y="990600"/>
            <a:ext cx="8305800" cy="2862322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ru-RU" b="1" dirty="0"/>
              <a:t>Представив вычисление произведения и суммы с помощью лямбда-выражений, вычислить значение выражения</a:t>
            </a:r>
            <a:r>
              <a:rPr lang="en-US" b="1" dirty="0"/>
              <a:t> c </a:t>
            </a:r>
            <a:r>
              <a:rPr lang="ru-RU" b="1" dirty="0"/>
              <a:t>использованием делегатов для вызова методов: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endParaRPr lang="ru-RU" b="1" dirty="0"/>
          </a:p>
          <a:p>
            <a:pPr marL="342900" indent="-342900" eaLnBrk="1" hangingPunct="1">
              <a:buFont typeface="+mj-lt"/>
              <a:buAutoNum type="arabicPeriod"/>
              <a:defRPr/>
            </a:pPr>
            <a:endParaRPr lang="ru-RU" b="1" dirty="0"/>
          </a:p>
          <a:p>
            <a:pPr marL="342900" indent="-342900" eaLnBrk="1" hangingPunct="1">
              <a:buFont typeface="+mj-lt"/>
              <a:buAutoNum type="arabicPeriod"/>
              <a:defRPr/>
            </a:pPr>
            <a:endParaRPr lang="ru-RU" b="1" dirty="0"/>
          </a:p>
          <a:p>
            <a:pPr marL="342900" indent="-342900" eaLnBrk="1" hangingPunct="1">
              <a:buFont typeface="+mj-lt"/>
              <a:buAutoNum type="arabicPeriod"/>
              <a:defRPr/>
            </a:pPr>
            <a:endParaRPr lang="ru-RU" b="1" dirty="0"/>
          </a:p>
          <a:p>
            <a:pPr marL="342900" indent="-342900" eaLnBrk="1" hangingPunct="1">
              <a:buFont typeface="+mj-lt"/>
              <a:buAutoNum type="arabicPeriod"/>
              <a:defRPr/>
            </a:pPr>
            <a:endParaRPr lang="ru-RU" b="1" dirty="0"/>
          </a:p>
          <a:p>
            <a:pPr marL="342900" indent="-342900" eaLnBrk="1" hangingPunct="1">
              <a:buFont typeface="+mj-lt"/>
              <a:buAutoNum type="arabicPeriod"/>
              <a:defRPr/>
            </a:pPr>
            <a:endParaRPr lang="ru-RU" b="1" dirty="0"/>
          </a:p>
          <a:p>
            <a:pPr eaLnBrk="1" hangingPunct="1">
              <a:defRPr/>
            </a:pPr>
            <a:endParaRPr lang="ru-RU" b="1" dirty="0"/>
          </a:p>
        </p:txBody>
      </p:sp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4737" y="2057400"/>
            <a:ext cx="2390073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739DC7-A0F8-48E5-966E-C84D9CD34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для самостоятельного решения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11515B-1909-4A61-996E-F7ED8C557215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ru-RU" dirty="0"/>
              <a:t>В библиотеке классов:</a:t>
            </a:r>
            <a:endParaRPr lang="en-US" dirty="0"/>
          </a:p>
          <a:p>
            <a:pPr lvl="1"/>
            <a:r>
              <a:rPr lang="ru-RU" dirty="0"/>
              <a:t>Объявите делегат</a:t>
            </a:r>
            <a:r>
              <a:rPr lang="en-US" dirty="0"/>
              <a:t>-</a:t>
            </a:r>
            <a:r>
              <a:rPr lang="ru-RU" dirty="0"/>
              <a:t>тип</a:t>
            </a:r>
            <a:r>
              <a:rPr lang="en-US" dirty="0"/>
              <a:t> </a:t>
            </a:r>
            <a:r>
              <a:rPr lang="ru-RU" dirty="0"/>
              <a:t> </a:t>
            </a:r>
            <a:r>
              <a:rPr lang="en-US" b="1" dirty="0" err="1"/>
              <a:t>MyDel</a:t>
            </a:r>
            <a:r>
              <a:rPr lang="ru-RU" dirty="0"/>
              <a:t>, представляющий методы с двумя целочисленными параметрами (</a:t>
            </a:r>
            <a:r>
              <a:rPr lang="en-US" b="1" dirty="0" err="1"/>
              <a:t>int</a:t>
            </a:r>
            <a:r>
              <a:rPr lang="ru-RU" dirty="0"/>
              <a:t>) ,  возвращающие целочисленное значение (</a:t>
            </a:r>
            <a:r>
              <a:rPr lang="en-US" b="1" dirty="0" err="1"/>
              <a:t>int</a:t>
            </a:r>
            <a:r>
              <a:rPr lang="ru-RU" dirty="0"/>
              <a:t>);</a:t>
            </a:r>
            <a:endParaRPr lang="en-US" dirty="0"/>
          </a:p>
          <a:p>
            <a:pPr lvl="1"/>
            <a:r>
              <a:rPr lang="ru-RU" dirty="0"/>
              <a:t>Объявите статический класс </a:t>
            </a:r>
            <a:r>
              <a:rPr lang="en-US" b="1" dirty="0" err="1"/>
              <a:t>TestClass</a:t>
            </a:r>
            <a:r>
              <a:rPr lang="ru-RU" dirty="0"/>
              <a:t> со статическим методом </a:t>
            </a:r>
            <a:r>
              <a:rPr lang="en-US" b="1" dirty="0" err="1"/>
              <a:t>TestMethod</a:t>
            </a:r>
            <a:r>
              <a:rPr lang="ru-RU" b="1" dirty="0"/>
              <a:t>()</a:t>
            </a:r>
            <a:r>
              <a:rPr lang="ru-RU" dirty="0"/>
              <a:t>, возвращающим максимальное из двух переданных в качестве параметров целых чисел (</a:t>
            </a:r>
            <a:r>
              <a:rPr lang="en-US" b="1" dirty="0" err="1"/>
              <a:t>int</a:t>
            </a:r>
            <a:r>
              <a:rPr lang="ru-RU" dirty="0"/>
              <a:t>). </a:t>
            </a:r>
            <a:endParaRPr lang="en-US" dirty="0"/>
          </a:p>
          <a:p>
            <a:r>
              <a:rPr lang="ru-RU" dirty="0"/>
              <a:t>В проекте консольного приложения:</a:t>
            </a:r>
            <a:endParaRPr lang="en-US" dirty="0"/>
          </a:p>
          <a:p>
            <a:pPr lvl="1"/>
            <a:r>
              <a:rPr lang="ru-RU" dirty="0"/>
              <a:t>В методе </a:t>
            </a:r>
            <a:r>
              <a:rPr lang="en-US" b="1" dirty="0"/>
              <a:t>Main</a:t>
            </a:r>
            <a:r>
              <a:rPr lang="ru-RU" b="1" dirty="0"/>
              <a:t>()</a:t>
            </a:r>
            <a:r>
              <a:rPr lang="ru-RU" dirty="0"/>
              <a:t> связать ссылку типа </a:t>
            </a:r>
            <a:r>
              <a:rPr lang="en-US" b="1" dirty="0" err="1"/>
              <a:t>MyDel</a:t>
            </a:r>
            <a:r>
              <a:rPr lang="ru-RU" dirty="0"/>
              <a:t> с методом </a:t>
            </a:r>
            <a:r>
              <a:rPr lang="en-US" b="1" dirty="0" err="1"/>
              <a:t>TestMethod</a:t>
            </a:r>
            <a:r>
              <a:rPr lang="ru-RU" b="1" dirty="0"/>
              <a:t>()</a:t>
            </a:r>
            <a:r>
              <a:rPr lang="ru-RU" dirty="0"/>
              <a:t> и протестировать вызов делегата для пар чисел, которые вводит с клавиатуры пользователь. Результаты работы метода, вызванного через делегат, выводить на экран.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0A56872-35ED-4658-BAC1-4F91F9B25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E9A76C-0BE2-4008-8AB6-56A3F87C08F4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2812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4C84B-23E9-4ECF-861D-CEBE0CE0C7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для самостоятельного решения</a:t>
            </a:r>
            <a:endParaRPr lang="en-US" sz="2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FAC0A-8CE8-49CC-AE9B-AB7F7DDB6627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 fontScale="77500" lnSpcReduction="20000"/>
          </a:bodyPr>
          <a:lstStyle/>
          <a:p>
            <a:r>
              <a:rPr lang="ru-RU" dirty="0"/>
              <a:t>В библиотеке классов:</a:t>
            </a:r>
            <a:endParaRPr lang="en-US" dirty="0"/>
          </a:p>
          <a:p>
            <a:pPr lvl="1"/>
            <a:r>
              <a:rPr lang="ru-RU" dirty="0"/>
              <a:t>Объявите делегат-тип </a:t>
            </a:r>
            <a:r>
              <a:rPr lang="en-US" b="1" dirty="0" err="1"/>
              <a:t>MyDel</a:t>
            </a:r>
            <a:r>
              <a:rPr lang="ru-RU" dirty="0"/>
              <a:t>, представляющий методы с двумя вещественными параметрами (</a:t>
            </a:r>
            <a:r>
              <a:rPr lang="en-US" b="1" dirty="0"/>
              <a:t>double</a:t>
            </a:r>
            <a:r>
              <a:rPr lang="ru-RU" dirty="0"/>
              <a:t>) и возвращающие целочисленное значение (</a:t>
            </a:r>
            <a:r>
              <a:rPr lang="en-US" b="1" dirty="0" err="1"/>
              <a:t>int</a:t>
            </a:r>
            <a:r>
              <a:rPr lang="ru-RU" dirty="0"/>
              <a:t>);</a:t>
            </a:r>
            <a:endParaRPr lang="en-US" dirty="0"/>
          </a:p>
          <a:p>
            <a:pPr lvl="1"/>
            <a:r>
              <a:rPr lang="ru-RU" dirty="0"/>
              <a:t>Объявите класс </a:t>
            </a:r>
            <a:r>
              <a:rPr lang="en-US" b="1" dirty="0" err="1"/>
              <a:t>TestClass</a:t>
            </a:r>
            <a:r>
              <a:rPr lang="ru-RU" dirty="0"/>
              <a:t> с нестатическим методом </a:t>
            </a:r>
            <a:r>
              <a:rPr lang="en-US" b="1" dirty="0" err="1"/>
              <a:t>TestMethod</a:t>
            </a:r>
            <a:r>
              <a:rPr lang="ru-RU" b="1" dirty="0"/>
              <a:t>()</a:t>
            </a:r>
            <a:r>
              <a:rPr lang="ru-RU" dirty="0"/>
              <a:t>, возвращающим сумму целых частей из двух переданных в качестве параметров вещественных  чисел (</a:t>
            </a:r>
            <a:r>
              <a:rPr lang="en-US" b="1" dirty="0"/>
              <a:t>double</a:t>
            </a:r>
            <a:r>
              <a:rPr lang="ru-RU" dirty="0"/>
              <a:t>). </a:t>
            </a:r>
            <a:endParaRPr lang="en-US" dirty="0"/>
          </a:p>
          <a:p>
            <a:r>
              <a:rPr lang="ru-RU" dirty="0"/>
              <a:t>В проекте консольного приложения:</a:t>
            </a:r>
            <a:endParaRPr lang="en-US" dirty="0"/>
          </a:p>
          <a:p>
            <a:pPr lvl="1"/>
            <a:r>
              <a:rPr lang="ru-RU" dirty="0"/>
              <a:t>В методе </a:t>
            </a:r>
            <a:r>
              <a:rPr lang="en-US" b="1" dirty="0"/>
              <a:t>Main</a:t>
            </a:r>
            <a:r>
              <a:rPr lang="ru-RU" b="1" dirty="0"/>
              <a:t>()</a:t>
            </a:r>
            <a:r>
              <a:rPr lang="ru-RU" dirty="0"/>
              <a:t> связать ссылку типа </a:t>
            </a:r>
            <a:r>
              <a:rPr lang="en-US" b="1" dirty="0" err="1"/>
              <a:t>MyDel</a:t>
            </a:r>
            <a:r>
              <a:rPr lang="ru-RU" dirty="0"/>
              <a:t> с методом </a:t>
            </a:r>
            <a:r>
              <a:rPr lang="en-US" b="1" dirty="0" err="1"/>
              <a:t>TestMethod</a:t>
            </a:r>
            <a:r>
              <a:rPr lang="ru-RU" b="1" dirty="0"/>
              <a:t>()</a:t>
            </a:r>
            <a:r>
              <a:rPr lang="ru-RU" dirty="0"/>
              <a:t> и протестировать вызов делегата для пар вещественных чисел, которые вводит с клавиатуры пользователь. Результаты работы метода, вызванного через делегат, выводить на экран.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54760EB-CB18-4D7F-B919-CE3E21C32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E9A76C-0BE2-4008-8AB6-56A3F87C08F4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62973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55563"/>
            <a:ext cx="8229600" cy="55245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Делегат</a:t>
            </a:r>
          </a:p>
        </p:txBody>
      </p:sp>
      <p:sp>
        <p:nvSpPr>
          <p:cNvPr id="307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D7A7987-2360-40FF-AFD9-E8D07216273A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400"/>
          </a:p>
        </p:txBody>
      </p:sp>
      <p:sp>
        <p:nvSpPr>
          <p:cNvPr id="3076" name="Прямоугольник 8"/>
          <p:cNvSpPr>
            <a:spLocks noChangeArrowheads="1"/>
          </p:cNvSpPr>
          <p:nvPr/>
        </p:nvSpPr>
        <p:spPr bwMode="auto">
          <a:xfrm>
            <a:off x="207976" y="6172298"/>
            <a:ext cx="875241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None/>
            </a:pPr>
            <a:r>
              <a:rPr lang="ru-RU" altLang="ru-RU" sz="1400" dirty="0"/>
              <a:t>Делегаты</a:t>
            </a:r>
            <a:r>
              <a:rPr lang="en-US" altLang="ru-RU" sz="1400" dirty="0"/>
              <a:t>: </a:t>
            </a:r>
            <a:r>
              <a:rPr lang="en-US" altLang="ru-RU" sz="1400" dirty="0">
                <a:hlinkClick r:id="rId2"/>
              </a:rPr>
              <a:t>https://docs.microsoft.com/ru-ru/dotnet/csharp/programming-guide/delegates/</a:t>
            </a:r>
            <a:endParaRPr lang="en-US" altLang="ru-RU" sz="1400" dirty="0"/>
          </a:p>
        </p:txBody>
      </p:sp>
      <p:sp>
        <p:nvSpPr>
          <p:cNvPr id="3077" name="Прямоугольник 3"/>
          <p:cNvSpPr>
            <a:spLocks noChangeArrowheads="1"/>
          </p:cNvSpPr>
          <p:nvPr/>
        </p:nvSpPr>
        <p:spPr bwMode="auto">
          <a:xfrm>
            <a:off x="1981200" y="817563"/>
            <a:ext cx="6248400" cy="369332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AnyMethod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AnyParameter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endParaRPr lang="ru-RU" altLang="ru-RU" sz="1800" b="1" dirty="0"/>
          </a:p>
        </p:txBody>
      </p:sp>
      <p:sp>
        <p:nvSpPr>
          <p:cNvPr id="3078" name="Прямоугольник 3"/>
          <p:cNvSpPr>
            <a:spLocks noChangeArrowheads="1"/>
          </p:cNvSpPr>
          <p:nvPr/>
        </p:nvSpPr>
        <p:spPr bwMode="auto">
          <a:xfrm>
            <a:off x="2549525" y="1663700"/>
            <a:ext cx="5984875" cy="369332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delegate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2B91AF"/>
                </a:solidFill>
                <a:latin typeface="Consolas" panose="020B0609020204030204" pitchFamily="49" charset="0"/>
              </a:rPr>
              <a:t>AnyDelegateType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TramPamPam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endParaRPr lang="ru-RU" altLang="ru-RU" sz="1800" b="1" dirty="0"/>
          </a:p>
        </p:txBody>
      </p:sp>
      <p:sp>
        <p:nvSpPr>
          <p:cNvPr id="3079" name="Прямоугольник 3"/>
          <p:cNvSpPr>
            <a:spLocks noChangeArrowheads="1"/>
          </p:cNvSpPr>
          <p:nvPr/>
        </p:nvSpPr>
        <p:spPr bwMode="auto">
          <a:xfrm>
            <a:off x="255588" y="817563"/>
            <a:ext cx="1033462" cy="369887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/>
              <a:t> </a:t>
            </a:r>
            <a:r>
              <a:rPr lang="ru-RU" altLang="ru-RU" sz="1800" b="1"/>
              <a:t>Метод:</a:t>
            </a:r>
          </a:p>
        </p:txBody>
      </p:sp>
      <p:sp>
        <p:nvSpPr>
          <p:cNvPr id="3080" name="Прямоугольник 3"/>
          <p:cNvSpPr>
            <a:spLocks noChangeArrowheads="1"/>
          </p:cNvSpPr>
          <p:nvPr/>
        </p:nvSpPr>
        <p:spPr bwMode="auto">
          <a:xfrm>
            <a:off x="255588" y="1663700"/>
            <a:ext cx="1990725" cy="369888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/>
              <a:t> </a:t>
            </a:r>
            <a:r>
              <a:rPr lang="ru-RU" altLang="ru-RU" sz="1800" b="1"/>
              <a:t>Тип делегата:</a:t>
            </a:r>
          </a:p>
        </p:txBody>
      </p:sp>
      <p:cxnSp>
        <p:nvCxnSpPr>
          <p:cNvPr id="3086" name="Прямая со стрелкой 22"/>
          <p:cNvCxnSpPr>
            <a:cxnSpLocks noChangeShapeType="1"/>
            <a:stCxn id="2" idx="4"/>
            <a:endCxn id="18" idx="0"/>
          </p:cNvCxnSpPr>
          <p:nvPr/>
        </p:nvCxnSpPr>
        <p:spPr bwMode="auto">
          <a:xfrm>
            <a:off x="4096544" y="1186894"/>
            <a:ext cx="15081" cy="476806"/>
          </a:xfrm>
          <a:prstGeom prst="straightConnector1">
            <a:avLst/>
          </a:prstGeom>
          <a:ln>
            <a:solidFill>
              <a:srgbClr val="C00000"/>
            </a:solidFill>
            <a:headEnd type="arrow" w="med" len="med"/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87" name="Прямая со стрелкой 24"/>
          <p:cNvCxnSpPr>
            <a:cxnSpLocks noChangeShapeType="1"/>
            <a:stCxn id="17" idx="4"/>
            <a:endCxn id="19" idx="0"/>
          </p:cNvCxnSpPr>
          <p:nvPr/>
        </p:nvCxnSpPr>
        <p:spPr bwMode="auto">
          <a:xfrm>
            <a:off x="6713140" y="1282700"/>
            <a:ext cx="600473" cy="382310"/>
          </a:xfrm>
          <a:prstGeom prst="straightConnector1">
            <a:avLst/>
          </a:prstGeom>
          <a:ln>
            <a:solidFill>
              <a:srgbClr val="C00000"/>
            </a:solidFill>
            <a:headEnd type="arrow" w="med" len="med"/>
            <a:tailEnd type="arrow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" name="Овал 1"/>
          <p:cNvSpPr/>
          <p:nvPr/>
        </p:nvSpPr>
        <p:spPr bwMode="auto">
          <a:xfrm>
            <a:off x="3849687" y="799673"/>
            <a:ext cx="493713" cy="387221"/>
          </a:xfrm>
          <a:prstGeom prst="ellipse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/>
          <a:p>
            <a:pPr algn="ctr" eaLnBrk="1" hangingPunct="1"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Овал 16"/>
          <p:cNvSpPr/>
          <p:nvPr/>
        </p:nvSpPr>
        <p:spPr bwMode="auto">
          <a:xfrm>
            <a:off x="5501480" y="685702"/>
            <a:ext cx="2423319" cy="596998"/>
          </a:xfrm>
          <a:prstGeom prst="ellipse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/>
          <a:p>
            <a:pPr algn="ctr" eaLnBrk="1" hangingPunct="1"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Овал 17"/>
          <p:cNvSpPr/>
          <p:nvPr/>
        </p:nvSpPr>
        <p:spPr bwMode="auto">
          <a:xfrm>
            <a:off x="3879850" y="1663700"/>
            <a:ext cx="463550" cy="395288"/>
          </a:xfrm>
          <a:prstGeom prst="ellipse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/>
          <a:p>
            <a:pPr algn="ctr" eaLnBrk="1" hangingPunct="1"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Овал 18"/>
          <p:cNvSpPr/>
          <p:nvPr/>
        </p:nvSpPr>
        <p:spPr bwMode="auto">
          <a:xfrm>
            <a:off x="6324600" y="1665010"/>
            <a:ext cx="1978025" cy="381000"/>
          </a:xfrm>
          <a:prstGeom prst="ellipse">
            <a:avLst/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/>
          <a:p>
            <a:pPr algn="ctr" eaLnBrk="1" hangingPunct="1">
              <a:defRPr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5791" y="2518897"/>
            <a:ext cx="8458200" cy="3539430"/>
          </a:xfrm>
          <a:prstGeom prst="rect">
            <a:avLst/>
          </a:prstGeom>
          <a:ln w="12700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System;</a:t>
            </a:r>
          </a:p>
          <a:p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Объявление делегата-типа: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delegate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SimpleDelegate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Program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F()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System.Console.WriteLine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Test.F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Main()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Инстанцирование делегата: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SimpleDelegate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d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SimpleDelegate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(F);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d();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Обращение к делегату и тем самым вызов метода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sz="1600" b="1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2"/>
          </a:xfrm>
        </p:spPr>
        <p:txBody>
          <a:bodyPr/>
          <a:lstStyle/>
          <a:p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для самостоятельного решения</a:t>
            </a:r>
            <a:endParaRPr lang="en-US" sz="2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381000" y="1066800"/>
                <a:ext cx="8229600" cy="4525963"/>
              </a:xfrm>
              <a:ln>
                <a:solidFill>
                  <a:srgbClr val="0070C0"/>
                </a:solidFill>
              </a:ln>
            </p:spPr>
            <p:txBody>
              <a:bodyPr>
                <a:normAutofit fontScale="92500" lnSpcReduction="10000"/>
              </a:bodyPr>
              <a:lstStyle/>
              <a:p>
                <a:r>
                  <a:rPr lang="ru-RU" dirty="0"/>
                  <a:t>Объявите тип-делегат </a:t>
                </a:r>
                <a:r>
                  <a:rPr lang="en-US" b="1" dirty="0"/>
                  <a:t>Sum</a:t>
                </a:r>
                <a:r>
                  <a:rPr lang="ru-RU" dirty="0"/>
                  <a:t> с одним целочисленным параметром </a:t>
                </a:r>
                <a:r>
                  <a:rPr lang="ru-RU" b="1" dirty="0"/>
                  <a:t>(</a:t>
                </a:r>
                <a:r>
                  <a:rPr lang="en-US" b="1" dirty="0"/>
                  <a:t>n</a:t>
                </a:r>
                <a:r>
                  <a:rPr lang="ru-RU" b="1" dirty="0"/>
                  <a:t>)</a:t>
                </a:r>
                <a:r>
                  <a:rPr lang="ru-RU" dirty="0"/>
                  <a:t>, тип возвращаемого значения </a:t>
                </a:r>
                <a:r>
                  <a:rPr lang="en-US" b="1" dirty="0"/>
                  <a:t>double</a:t>
                </a:r>
                <a:r>
                  <a:rPr lang="ru-RU" b="1" dirty="0"/>
                  <a:t>.</a:t>
                </a:r>
                <a:endParaRPr lang="en-US" b="1" dirty="0"/>
              </a:p>
              <a:p>
                <a:r>
                  <a:rPr lang="ru-RU" dirty="0"/>
                  <a:t>Используя </a:t>
                </a:r>
                <a:r>
                  <a:rPr lang="en-US" b="1" dirty="0"/>
                  <a:t>Sum</a:t>
                </a:r>
                <a:r>
                  <a:rPr lang="ru-RU" dirty="0"/>
                  <a:t>, организовать вычисление двойных сумм вида: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sup>
                        <m:e>
                          <m:nary>
                            <m:naryPr>
                              <m:chr m:val="∑"/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𝑎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e>
                          </m:nary>
                        </m:e>
                      </m:nary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r>
                  <a:rPr lang="ru-RU" dirty="0"/>
                  <a:t>Протестировать делегат для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den>
                    </m:f>
                  </m:oMath>
                </a14:m>
                <a:r>
                  <a:rPr lang="en-US" dirty="0"/>
                  <a:t>;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p>
                        </m:sSup>
                      </m:den>
                    </m:f>
                  </m:oMath>
                </a14:m>
                <a:endParaRPr lang="ru-RU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81000" y="1066800"/>
                <a:ext cx="8229600" cy="4525963"/>
              </a:xfrm>
              <a:blipFill>
                <a:blip r:embed="rId2"/>
                <a:stretch>
                  <a:fillRect l="-1701" t="-2554"/>
                </a:stretch>
              </a:blipFill>
              <a:ln>
                <a:solidFill>
                  <a:srgbClr val="0070C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E9A76C-0BE2-4008-8AB6-56A3F87C08F4}" type="slidenum">
              <a:rPr lang="ru-RU" altLang="ru-RU" smtClean="0"/>
              <a:pPr>
                <a:defRPr/>
              </a:pPr>
              <a:t>20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18499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3345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Вызов статического метода через делегат</a:t>
            </a:r>
          </a:p>
        </p:txBody>
      </p:sp>
      <p:sp>
        <p:nvSpPr>
          <p:cNvPr id="409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7F9F69B-AD1F-43F5-9E75-DA17DA86D1FF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1400"/>
          </a:p>
        </p:txBody>
      </p:sp>
      <p:sp>
        <p:nvSpPr>
          <p:cNvPr id="4100" name="Прямоугольник 3"/>
          <p:cNvSpPr>
            <a:spLocks noChangeArrowheads="1"/>
          </p:cNvSpPr>
          <p:nvPr/>
        </p:nvSpPr>
        <p:spPr bwMode="auto">
          <a:xfrm>
            <a:off x="76200" y="965201"/>
            <a:ext cx="8818562" cy="417960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System;</a:t>
            </a:r>
          </a:p>
          <a:p>
            <a:pPr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AnyClass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AnyMethod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AnyParameter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++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AnyParameter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delegate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AnyDelegateType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TramPamPam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делегат-тип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Main() {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AnyDelegateType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AnyDelegate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Объявление переменной-ссылки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AnyDelegateType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AnyClass.AnyMethod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Инстанцирование </a:t>
            </a:r>
            <a:r>
              <a:rPr lang="ru-RU" sz="16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делата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p;</a:t>
            </a: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p =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AnyDelegate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(3);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//Вызов метода через ссылку на экземпляр делегата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(p);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//4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  <p:pic>
        <p:nvPicPr>
          <p:cNvPr id="9" name="Рисунок 8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133" y="4953000"/>
            <a:ext cx="8643938" cy="1371600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8788" y="104775"/>
            <a:ext cx="8229600" cy="78105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Вызов нестатического метода через делегат</a:t>
            </a:r>
          </a:p>
        </p:txBody>
      </p:sp>
      <p:sp>
        <p:nvSpPr>
          <p:cNvPr id="512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99C798D-7FFA-4A2A-9D81-4CE5EB530E60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400"/>
          </a:p>
        </p:txBody>
      </p:sp>
      <p:sp>
        <p:nvSpPr>
          <p:cNvPr id="5124" name="Прямоугольник 3"/>
          <p:cNvSpPr>
            <a:spLocks noChangeArrowheads="1"/>
          </p:cNvSpPr>
          <p:nvPr/>
        </p:nvSpPr>
        <p:spPr bwMode="auto">
          <a:xfrm>
            <a:off x="228600" y="762000"/>
            <a:ext cx="8539162" cy="4475071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System;</a:t>
            </a:r>
          </a:p>
          <a:p>
            <a:pPr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AnyClass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AnyMethod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AnyParameter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 {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++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AnyParameter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delegate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AnyDelegateType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TramPamPam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    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Main() {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AnyClass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AnyObj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AnyClass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Объявление объекта 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AnyDelegateType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AnyDelegate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Объявление переменной-ссылки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AnyDelegateType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AnyObj.AnyMethod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Инстанцирование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p;</a:t>
            </a: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p =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AnyDelegate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(3);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//Вызов метода через экземпляр делегата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(p);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Результат: 4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  <p:pic>
        <p:nvPicPr>
          <p:cNvPr id="8" name="Рисунок 7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00" y="5210175"/>
            <a:ext cx="8674100" cy="1266825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33450"/>
          </a:xfrm>
          <a:ln w="9525">
            <a:noFill/>
          </a:ln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 анонимного метода</a:t>
            </a:r>
          </a:p>
        </p:txBody>
      </p:sp>
      <p:sp>
        <p:nvSpPr>
          <p:cNvPr id="614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D5FC7B4-9570-4B9F-823A-35EA73DB276E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5</a:t>
            </a:fld>
            <a:endParaRPr lang="ru-RU" altLang="ru-RU" sz="1400"/>
          </a:p>
        </p:txBody>
      </p:sp>
      <p:sp>
        <p:nvSpPr>
          <p:cNvPr id="6148" name="Прямоугольник 3"/>
          <p:cNvSpPr>
            <a:spLocks noChangeArrowheads="1"/>
          </p:cNvSpPr>
          <p:nvPr/>
        </p:nvSpPr>
        <p:spPr bwMode="auto">
          <a:xfrm>
            <a:off x="152400" y="969963"/>
            <a:ext cx="8915400" cy="4475071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None/>
            </a:pP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System;</a:t>
            </a:r>
          </a:p>
          <a:p>
            <a:pPr>
              <a:buNone/>
            </a:pP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</a:rPr>
              <a:t>Program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>
              <a:buNone/>
            </a:pP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//Объявление делегата-типа 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delegate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</a:rPr>
              <a:t>AnyDelegateType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TramPamPam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>
              <a:buNone/>
            </a:pP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Main() {</a:t>
            </a:r>
          </a:p>
          <a:p>
            <a:pPr>
              <a:buNone/>
            </a:pP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// Объявление переменной и </a:t>
            </a:r>
            <a:r>
              <a:rPr lang="ru-RU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инстанцирование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 делегата: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AnyDelegateType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Anonim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delegate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AnyParameter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pPr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++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AnyParameter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>
              <a:buNone/>
            </a:pP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};</a:t>
            </a:r>
          </a:p>
          <a:p>
            <a:pPr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p;</a:t>
            </a:r>
          </a:p>
          <a:p>
            <a:pPr>
              <a:buNone/>
            </a:pP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p = </a:t>
            </a:r>
            <a:r>
              <a:rPr lang="ru-RU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Anonim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(3); 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// Вызов анонимного метода через экземпляр делегата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(p);</a:t>
            </a:r>
          </a:p>
          <a:p>
            <a:pPr>
              <a:buNone/>
            </a:pP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pPr>
              <a:buNone/>
            </a:pP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6150" name="Прямоугольник 1"/>
          <p:cNvSpPr>
            <a:spLocks noChangeArrowheads="1"/>
          </p:cNvSpPr>
          <p:nvPr/>
        </p:nvSpPr>
        <p:spPr bwMode="auto">
          <a:xfrm>
            <a:off x="4679092" y="5047446"/>
            <a:ext cx="4388708" cy="1201738"/>
          </a:xfrm>
          <a:prstGeom prst="rect">
            <a:avLst/>
          </a:prstGeom>
          <a:ln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0000FF"/>
                </a:solidFill>
              </a:rPr>
              <a:t>delegate</a:t>
            </a:r>
            <a:r>
              <a:rPr lang="en-US" altLang="ru-RU" sz="1800" b="1" dirty="0"/>
              <a:t> (&lt;</a:t>
            </a:r>
            <a:r>
              <a:rPr lang="ru-RU" altLang="ru-RU" sz="1800" b="1" dirty="0" err="1"/>
              <a:t>спецификация_параметров</a:t>
            </a:r>
            <a:r>
              <a:rPr lang="en-US" altLang="ru-RU" sz="1800" b="1" dirty="0"/>
              <a:t>&gt;</a:t>
            </a:r>
            <a:r>
              <a:rPr lang="ru-RU" altLang="ru-RU" sz="1800" b="1" dirty="0"/>
              <a:t>)    </a:t>
            </a:r>
            <a:r>
              <a:rPr lang="en-US" altLang="ru-RU" sz="1800" b="1" dirty="0"/>
              <a:t>{</a:t>
            </a:r>
            <a:endParaRPr lang="ru-RU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/>
              <a:t>          </a:t>
            </a:r>
            <a:r>
              <a:rPr lang="en-US" altLang="ru-RU" sz="1800" b="1" dirty="0"/>
              <a:t>&lt;</a:t>
            </a:r>
            <a:r>
              <a:rPr lang="ru-RU" altLang="ru-RU" sz="1800" b="1" dirty="0" err="1"/>
              <a:t>операторы_тела_метода</a:t>
            </a:r>
            <a:r>
              <a:rPr lang="en-US" altLang="ru-RU" sz="1800" b="1" dirty="0"/>
              <a:t>&gt;</a:t>
            </a:r>
            <a:endParaRPr lang="ru-RU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ru-RU" sz="1800" b="1" dirty="0"/>
              <a:t>}</a:t>
            </a:r>
            <a:endParaRPr lang="ru-RU" altLang="ru-RU" sz="1800" b="1" dirty="0"/>
          </a:p>
        </p:txBody>
      </p:sp>
      <p:sp>
        <p:nvSpPr>
          <p:cNvPr id="6151" name="Скругленная прямоугольная выноска 2"/>
          <p:cNvSpPr>
            <a:spLocks noChangeArrowheads="1"/>
          </p:cNvSpPr>
          <p:nvPr/>
        </p:nvSpPr>
        <p:spPr bwMode="auto">
          <a:xfrm>
            <a:off x="457200" y="5137934"/>
            <a:ext cx="1981200" cy="1020762"/>
          </a:xfrm>
          <a:prstGeom prst="wedgeRoundRectCallout">
            <a:avLst>
              <a:gd name="adj1" fmla="val 161954"/>
              <a:gd name="adj2" fmla="val -38532"/>
              <a:gd name="adj3" fmla="val 16667"/>
            </a:avLst>
          </a:prstGeom>
          <a:ln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/>
              <a:t>Синтаксис анонимного метода</a:t>
            </a:r>
          </a:p>
        </p:txBody>
      </p:sp>
      <p:sp>
        <p:nvSpPr>
          <p:cNvPr id="8" name="Скругленный прямоугольник 1">
            <a:extLst>
              <a:ext uri="{FF2B5EF4-FFF2-40B4-BE49-F238E27FC236}">
                <a16:creationId xmlns:a16="http://schemas.microsoft.com/office/drawing/2014/main" id="{60216A79-349F-4C69-82B8-C13A9C70D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370" y="2744244"/>
            <a:ext cx="7010400" cy="12192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3345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Использование лямбда-выражения</a:t>
            </a:r>
          </a:p>
        </p:txBody>
      </p:sp>
      <p:sp>
        <p:nvSpPr>
          <p:cNvPr id="7171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67B8486-624E-4BFC-AA7F-AC4F29D645D3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1400"/>
          </a:p>
        </p:txBody>
      </p:sp>
      <p:sp>
        <p:nvSpPr>
          <p:cNvPr id="7172" name="Прямоугольник 3"/>
          <p:cNvSpPr>
            <a:spLocks noChangeArrowheads="1"/>
          </p:cNvSpPr>
          <p:nvPr/>
        </p:nvSpPr>
        <p:spPr bwMode="auto">
          <a:xfrm>
            <a:off x="152400" y="969963"/>
            <a:ext cx="8839200" cy="435811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None/>
            </a:pP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System;</a:t>
            </a:r>
          </a:p>
          <a:p>
            <a:pPr>
              <a:buNone/>
            </a:pP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2B91AF"/>
                </a:solidFill>
                <a:latin typeface="Consolas" panose="020B0609020204030204" pitchFamily="49" charset="0"/>
              </a:rPr>
              <a:t>Program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//Объявление делегата-типа 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delegate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AnyDelegateType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TramPamPam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Main() {</a:t>
            </a:r>
          </a:p>
          <a:p>
            <a:pPr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Объявление переменной и инстанцирование: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AnyDelegateType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Lambda = x =&gt; ++x;</a:t>
            </a:r>
          </a:p>
          <a:p>
            <a:pPr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p;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buNone/>
            </a:pP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        // Вызов лямбда-выражения через экземпляр делегата</a:t>
            </a:r>
            <a:endParaRPr lang="en-US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p = </a:t>
            </a:r>
            <a:r>
              <a:rPr lang="ru-RU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Lambda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(3); </a:t>
            </a:r>
          </a:p>
          <a:p>
            <a:pPr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(p);</a:t>
            </a:r>
          </a:p>
          <a:p>
            <a:pPr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pPr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7173" name="Прямоугольник 10"/>
          <p:cNvSpPr>
            <a:spLocks noChangeArrowheads="1"/>
          </p:cNvSpPr>
          <p:nvPr/>
        </p:nvSpPr>
        <p:spPr bwMode="auto">
          <a:xfrm>
            <a:off x="85196" y="6211888"/>
            <a:ext cx="87677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/>
              <a:t>Лямбда-выражение (Руководство по программированию) </a:t>
            </a:r>
            <a:r>
              <a:rPr lang="en-US" altLang="ru-RU" sz="1400" dirty="0"/>
              <a:t>[</a:t>
            </a:r>
            <a:r>
              <a:rPr lang="en-US" altLang="ru-RU" sz="1400" dirty="0">
                <a:hlinkClick r:id="rId2"/>
              </a:rPr>
              <a:t>http://msdn.microsoft.com/ru-ru/library/bb397687.aspx</a:t>
            </a:r>
            <a:r>
              <a:rPr lang="en-US" altLang="ru-RU" sz="1400" dirty="0"/>
              <a:t>]</a:t>
            </a:r>
            <a:endParaRPr lang="ru-RU" altLang="ru-RU" sz="1400" dirty="0"/>
          </a:p>
        </p:txBody>
      </p:sp>
      <p:sp>
        <p:nvSpPr>
          <p:cNvPr id="7175" name="Прямоугольник 6"/>
          <p:cNvSpPr>
            <a:spLocks noChangeArrowheads="1"/>
          </p:cNvSpPr>
          <p:nvPr/>
        </p:nvSpPr>
        <p:spPr bwMode="auto">
          <a:xfrm>
            <a:off x="4236308" y="5356639"/>
            <a:ext cx="4831492" cy="663161"/>
          </a:xfrm>
          <a:prstGeom prst="rect">
            <a:avLst/>
          </a:prstGeom>
          <a:ln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 b="1" dirty="0"/>
              <a:t>(&lt;</a:t>
            </a:r>
            <a:r>
              <a:rPr lang="ru-RU" altLang="ru-RU" sz="1800" b="1" dirty="0" err="1"/>
              <a:t>спецификация_параметров</a:t>
            </a:r>
            <a:r>
              <a:rPr lang="en-US" altLang="ru-RU" sz="1800" b="1" dirty="0"/>
              <a:t>&gt;</a:t>
            </a:r>
            <a:r>
              <a:rPr lang="ru-RU" altLang="ru-RU" sz="1800" b="1" dirty="0"/>
              <a:t>)  =</a:t>
            </a:r>
            <a:r>
              <a:rPr lang="en-US" altLang="ru-RU" sz="1800" b="1" dirty="0"/>
              <a:t>&gt;</a:t>
            </a:r>
            <a:r>
              <a:rPr lang="ru-RU" altLang="ru-RU" sz="1800" b="1" dirty="0"/>
              <a:t>  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{</a:t>
            </a:r>
            <a:r>
              <a:rPr lang="ru-RU" altLang="ru-RU" sz="1800" b="1" dirty="0"/>
              <a:t>    </a:t>
            </a:r>
            <a:r>
              <a:rPr lang="en-US" altLang="ru-RU" sz="1800" b="1" dirty="0"/>
              <a:t>&lt;</a:t>
            </a:r>
            <a:r>
              <a:rPr lang="ru-RU" altLang="ru-RU" sz="1800" b="1" dirty="0"/>
              <a:t>операторы</a:t>
            </a:r>
            <a:r>
              <a:rPr lang="en-US" altLang="ru-RU" sz="1800" b="1" dirty="0"/>
              <a:t>&gt;   }</a:t>
            </a:r>
            <a:endParaRPr lang="ru-RU" altLang="ru-RU" sz="1800" b="1" dirty="0"/>
          </a:p>
        </p:txBody>
      </p:sp>
      <p:sp>
        <p:nvSpPr>
          <p:cNvPr id="7176" name="Скругленная прямоугольная выноска 8"/>
          <p:cNvSpPr>
            <a:spLocks noChangeArrowheads="1"/>
          </p:cNvSpPr>
          <p:nvPr/>
        </p:nvSpPr>
        <p:spPr bwMode="auto">
          <a:xfrm>
            <a:off x="301625" y="5534025"/>
            <a:ext cx="2590800" cy="714375"/>
          </a:xfrm>
          <a:prstGeom prst="wedgeRoundRectCallout">
            <a:avLst>
              <a:gd name="adj1" fmla="val 99597"/>
              <a:gd name="adj2" fmla="val -16685"/>
              <a:gd name="adj3" fmla="val 16667"/>
            </a:avLst>
          </a:prstGeom>
          <a:ln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/>
              <a:t>Синтаксис лямбда-выражения</a:t>
            </a:r>
          </a:p>
        </p:txBody>
      </p:sp>
      <p:sp>
        <p:nvSpPr>
          <p:cNvPr id="9" name="Скругленный прямоугольник 1">
            <a:extLst>
              <a:ext uri="{FF2B5EF4-FFF2-40B4-BE49-F238E27FC236}">
                <a16:creationId xmlns:a16="http://schemas.microsoft.com/office/drawing/2014/main" id="{32C3D8F0-07A0-4FBB-9450-2D48EEDCD7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51966" y="2996621"/>
            <a:ext cx="1600200" cy="3048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5A26EA-2F50-4FAB-8DD5-7FFBD030F8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Делегат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Cast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B8750EE-640B-4A2A-B7BB-056B8CA400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983162"/>
          </a:xfrm>
          <a:ln>
            <a:solidFill>
              <a:srgbClr val="0070C0"/>
            </a:solidFill>
          </a:ln>
        </p:spPr>
        <p:txBody>
          <a:bodyPr>
            <a:normAutofit fontScale="85000" lnSpcReduction="10000"/>
          </a:bodyPr>
          <a:lstStyle/>
          <a:p>
            <a:r>
              <a:rPr lang="ru-RU" dirty="0"/>
              <a:t>Объявите делегат-тип</a:t>
            </a:r>
            <a:r>
              <a:rPr lang="en-US" dirty="0"/>
              <a:t> </a:t>
            </a:r>
            <a:r>
              <a:rPr lang="en-US" b="1" dirty="0"/>
              <a:t>Cast</a:t>
            </a:r>
            <a:r>
              <a:rPr lang="ru-RU" dirty="0"/>
              <a:t> для представления методов с одним параметром типа </a:t>
            </a:r>
            <a:r>
              <a:rPr lang="en-US" b="1" dirty="0"/>
              <a:t>double</a:t>
            </a:r>
            <a:r>
              <a:rPr lang="ru-RU" dirty="0"/>
              <a:t> и возвращаемым значением типа </a:t>
            </a:r>
            <a:r>
              <a:rPr lang="en-US" b="1" dirty="0"/>
              <a:t>int</a:t>
            </a:r>
            <a:r>
              <a:rPr lang="en-US" dirty="0"/>
              <a:t>.</a:t>
            </a:r>
          </a:p>
          <a:p>
            <a:r>
              <a:rPr lang="ru-RU" dirty="0"/>
              <a:t>Создайте два экземпляра типа </a:t>
            </a:r>
            <a:r>
              <a:rPr lang="en-US" b="1" dirty="0"/>
              <a:t>Cast</a:t>
            </a:r>
            <a:r>
              <a:rPr lang="ru-RU" dirty="0"/>
              <a:t>. Первый свяжите с анонимным методом, возвращающим ближайшее чётное целое к переданному в параметре вещественному числу. Второй – с анонимным методом, вычисляющим порядок переданного в параметре положительного числа.</a:t>
            </a:r>
          </a:p>
          <a:p>
            <a:r>
              <a:rPr lang="ru-RU" dirty="0"/>
              <a:t>Протестируйте вызовы при помощи делегатов</a:t>
            </a:r>
            <a:r>
              <a:rPr lang="en-US" dirty="0"/>
              <a:t>:</a:t>
            </a:r>
            <a:r>
              <a:rPr lang="ru-RU" dirty="0"/>
              <a:t> </a:t>
            </a:r>
            <a:br>
              <a:rPr lang="en-US" dirty="0"/>
            </a:br>
            <a:r>
              <a:rPr lang="ru-RU" dirty="0"/>
              <a:t>(1) на одном тестовом вещественном значении; </a:t>
            </a:r>
            <a:br>
              <a:rPr lang="en-US" dirty="0"/>
            </a:br>
            <a:r>
              <a:rPr lang="ru-RU" dirty="0"/>
              <a:t>(2) на нескольких тестовых вещественных значениях</a:t>
            </a:r>
            <a:r>
              <a:rPr lang="en-US" dirty="0"/>
              <a:t>.</a:t>
            </a:r>
            <a:endParaRPr lang="ru-RU" dirty="0"/>
          </a:p>
          <a:p>
            <a:pPr lvl="1"/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F6FC6A3-AA5F-4D52-9902-4191E28AD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E9A76C-0BE2-4008-8AB6-56A3F87C08F4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563142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10170C-77F6-4EBA-87F0-40DAF2E789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1. Делегат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Cast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C5F541F4-1F1A-48EB-BFC1-BD206B03E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04BAC3-824D-4287-BB00-DAEE42E77DF4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  <p:sp>
        <p:nvSpPr>
          <p:cNvPr id="8" name="Объект 5">
            <a:extLst>
              <a:ext uri="{FF2B5EF4-FFF2-40B4-BE49-F238E27FC236}">
                <a16:creationId xmlns:a16="http://schemas.microsoft.com/office/drawing/2014/main" id="{363195D4-A902-4661-A113-D1F7D42CE2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56150"/>
          </a:xfrm>
          <a:ln>
            <a:solidFill>
              <a:srgbClr val="0070C0"/>
            </a:solidFill>
          </a:ln>
        </p:spPr>
        <p:txBody>
          <a:bodyPr>
            <a:normAutofit fontScale="85000"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Используя операцию += свяжите оба анонимных метода из задачи 1 с одним многоадресным делегатом. Вызовите методы через него.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Замените анонимные методы лямбда-выражениями.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Используйте метод </a:t>
            </a:r>
            <a:r>
              <a:rPr lang="en-US" dirty="0"/>
              <a:t>Invoke </a:t>
            </a:r>
            <a:r>
              <a:rPr lang="ru-RU" dirty="0"/>
              <a:t>для вызова делегата.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Используя операцию -= попытайтесь </a:t>
            </a:r>
            <a:r>
              <a:rPr lang="en-US" dirty="0"/>
              <a:t>“</a:t>
            </a:r>
            <a:r>
              <a:rPr lang="ru-RU" dirty="0"/>
              <a:t>удалить</a:t>
            </a:r>
            <a:r>
              <a:rPr lang="en-US" dirty="0"/>
              <a:t>” </a:t>
            </a:r>
            <a:r>
              <a:rPr lang="ru-RU" dirty="0"/>
              <a:t>из многоадресного делегата лямбда-выражение (объясните результат).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Проделайте предыдущий пункт с использованием методов (объясните результат).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29465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096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2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1422116-CF38-44F0-ABF3-E907430022B6}" type="slidenum">
              <a:rPr lang="ru-RU" altLang="en-US" sz="140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ru-RU" altLang="en-US" sz="1400"/>
          </a:p>
        </p:txBody>
      </p:sp>
      <p:sp>
        <p:nvSpPr>
          <p:cNvPr id="5124" name="Прямоугольник 3"/>
          <p:cNvSpPr>
            <a:spLocks noChangeArrowheads="1"/>
          </p:cNvSpPr>
          <p:nvPr/>
        </p:nvSpPr>
        <p:spPr bwMode="auto">
          <a:xfrm>
            <a:off x="228600" y="838200"/>
            <a:ext cx="8686800" cy="5693866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ru-RU" altLang="en-US" sz="2000" dirty="0"/>
              <a:t>В библиотеке классов определить два делегата-типа. </a:t>
            </a:r>
            <a:br>
              <a:rPr lang="en-US" altLang="en-US" sz="2000" dirty="0"/>
            </a:br>
            <a:r>
              <a:rPr lang="ru-RU" altLang="en-US" sz="2000" dirty="0"/>
              <a:t>Первый с именем </a:t>
            </a:r>
            <a:r>
              <a:rPr lang="en-US" sz="2000" b="1" dirty="0">
                <a:solidFill>
                  <a:srgbClr val="2B91AF"/>
                </a:solidFill>
                <a:latin typeface="Consolas" panose="020B0609020204030204" pitchFamily="49" charset="0"/>
              </a:rPr>
              <a:t>Row</a:t>
            </a:r>
            <a:r>
              <a:rPr lang="ru-RU" altLang="en-US" sz="2000" dirty="0"/>
              <a:t> – для представления методов с целочисленным параметром, возвращающих ссылку на целочисленный массив. </a:t>
            </a:r>
            <a:br>
              <a:rPr lang="en-US" altLang="en-US" sz="2000" dirty="0"/>
            </a:br>
            <a:r>
              <a:rPr lang="ru-RU" altLang="en-US" sz="2000" dirty="0"/>
              <a:t>Второй с именем </a:t>
            </a:r>
            <a:r>
              <a:rPr lang="en-US" sz="2000" b="1" dirty="0">
                <a:solidFill>
                  <a:srgbClr val="2B91AF"/>
                </a:solidFill>
                <a:latin typeface="Consolas" panose="020B0609020204030204" pitchFamily="49" charset="0"/>
              </a:rPr>
              <a:t>Print</a:t>
            </a:r>
            <a:r>
              <a:rPr lang="ru-RU" altLang="en-US" sz="2000" dirty="0"/>
              <a:t> для представления методов, параметр которых – ссылка на целочисленный массив, тип возвращаемого значения </a:t>
            </a:r>
            <a:r>
              <a:rPr lang="en-US" altLang="en-US" sz="2000" b="1" dirty="0"/>
              <a:t>void</a:t>
            </a:r>
            <a:r>
              <a:rPr lang="ru-RU" altLang="en-US" sz="2000" dirty="0"/>
              <a:t>.</a:t>
            </a:r>
          </a:p>
          <a:p>
            <a:pPr>
              <a:buFontTx/>
              <a:buNone/>
            </a:pPr>
            <a:r>
              <a:rPr lang="ru-RU" altLang="en-US" sz="2000" dirty="0"/>
              <a:t>В отдельной библиотеке классов объявить два статических метода. </a:t>
            </a:r>
          </a:p>
          <a:p>
            <a:pPr marL="342900" indent="-342900"/>
            <a:r>
              <a:rPr lang="ru-RU" altLang="en-US" sz="2000" dirty="0"/>
              <a:t>Первый метод формирует по введённому числу массив его цифр. </a:t>
            </a:r>
          </a:p>
          <a:p>
            <a:pPr marL="342900" indent="-342900"/>
            <a:r>
              <a:rPr lang="ru-RU" altLang="en-US" sz="2000" dirty="0"/>
              <a:t>Второй метод выводит массив на экран.</a:t>
            </a:r>
          </a:p>
          <a:p>
            <a:pPr>
              <a:buFontTx/>
              <a:buNone/>
            </a:pPr>
            <a:r>
              <a:rPr lang="ru-RU" altLang="en-US" sz="2000" dirty="0"/>
              <a:t>Для тестирования кода библиотеки разработайте консольное приложение. </a:t>
            </a:r>
          </a:p>
          <a:p>
            <a:pPr>
              <a:buFontTx/>
              <a:buNone/>
            </a:pPr>
            <a:r>
              <a:rPr lang="ru-RU" altLang="en-US" sz="2000" dirty="0"/>
              <a:t>В программе задайте пятизначное число и массив из 10 двузначных чисел. Создайте два экземпляра делегатов (первого и второго типа), свяжите с ними соответствующие методы из библиотеки. Протестируйте их (для этого были созданы массив и число).</a:t>
            </a:r>
          </a:p>
          <a:p>
            <a:pPr>
              <a:buFontTx/>
              <a:buNone/>
            </a:pPr>
            <a:r>
              <a:rPr lang="ru-RU" altLang="en-US" sz="2000" dirty="0"/>
              <a:t>Для каждого делегата выведите на печать результаты вызова свойств </a:t>
            </a:r>
            <a:r>
              <a:rPr lang="en-US" altLang="en-US" sz="2000" b="1" dirty="0"/>
              <a:t>Method</a:t>
            </a:r>
            <a:r>
              <a:rPr lang="en-US" altLang="en-US" sz="2000" dirty="0"/>
              <a:t> </a:t>
            </a:r>
            <a:r>
              <a:rPr lang="ru-RU" altLang="en-US" sz="2000" dirty="0"/>
              <a:t>и </a:t>
            </a:r>
            <a:r>
              <a:rPr lang="en-US" altLang="en-US" sz="2000" b="1" dirty="0"/>
              <a:t>Target</a:t>
            </a:r>
            <a:r>
              <a:rPr lang="en-US" altLang="en-US" sz="2000" dirty="0"/>
              <a:t>.</a:t>
            </a:r>
            <a:endParaRPr lang="ru-RU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1873050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6916</TotalTime>
  <Words>1808</Words>
  <Application>Microsoft Office PowerPoint</Application>
  <PresentationFormat>Экран (4:3)</PresentationFormat>
  <Paragraphs>237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Cambria Math</vt:lpstr>
      <vt:lpstr>Consolas</vt:lpstr>
      <vt:lpstr>Тема Office</vt:lpstr>
      <vt:lpstr>Модуль 3, практическое занятие 1a</vt:lpstr>
      <vt:lpstr>Делегат</vt:lpstr>
      <vt:lpstr>Вызов статического метода через делегат</vt:lpstr>
      <vt:lpstr>Вызов нестатического метода через делегат</vt:lpstr>
      <vt:lpstr>Использование анонимного метода</vt:lpstr>
      <vt:lpstr>Использование лямбда-выражения</vt:lpstr>
      <vt:lpstr>Задача 1. Делегат-тип Cast</vt:lpstr>
      <vt:lpstr>Задание к задаче 1. Делегат-тип Cast</vt:lpstr>
      <vt:lpstr>Задача 2</vt:lpstr>
      <vt:lpstr>Задача 3. Шкалы температур</vt:lpstr>
      <vt:lpstr>Задание к задаче 3</vt:lpstr>
      <vt:lpstr>Презентация PowerPoint</vt:lpstr>
      <vt:lpstr>Задача 4</vt:lpstr>
      <vt:lpstr>Презентация PowerPoint</vt:lpstr>
      <vt:lpstr>Задание к задаче 4</vt:lpstr>
      <vt:lpstr>Задание к задаче 4</vt:lpstr>
      <vt:lpstr>Задача 5</vt:lpstr>
      <vt:lpstr>Задание для самостоятельного решения</vt:lpstr>
      <vt:lpstr>Задание для самостоятельного решения</vt:lpstr>
      <vt:lpstr>Задание для самостоятельного решения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</dc:creator>
  <cp:lastModifiedBy>Дударев Виктор Анатольевич</cp:lastModifiedBy>
  <cp:revision>356</cp:revision>
  <cp:lastPrinted>1601-01-01T00:00:00Z</cp:lastPrinted>
  <dcterms:created xsi:type="dcterms:W3CDTF">1601-01-01T00:00:00Z</dcterms:created>
  <dcterms:modified xsi:type="dcterms:W3CDTF">2022-01-10T23:11:54Z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