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78" r:id="rId2"/>
    <p:sldId id="302" r:id="rId3"/>
    <p:sldId id="279" r:id="rId4"/>
    <p:sldId id="280" r:id="rId5"/>
    <p:sldId id="306" r:id="rId6"/>
    <p:sldId id="281" r:id="rId7"/>
    <p:sldId id="283" r:id="rId8"/>
    <p:sldId id="282" r:id="rId9"/>
    <p:sldId id="284" r:id="rId10"/>
    <p:sldId id="305" r:id="rId11"/>
    <p:sldId id="285" r:id="rId12"/>
    <p:sldId id="286" r:id="rId13"/>
    <p:sldId id="296" r:id="rId14"/>
    <p:sldId id="287" r:id="rId15"/>
    <p:sldId id="288" r:id="rId16"/>
    <p:sldId id="289" r:id="rId17"/>
    <p:sldId id="297" r:id="rId18"/>
    <p:sldId id="290" r:id="rId19"/>
    <p:sldId id="291" r:id="rId20"/>
    <p:sldId id="292" r:id="rId21"/>
    <p:sldId id="298" r:id="rId22"/>
    <p:sldId id="293" r:id="rId23"/>
    <p:sldId id="29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66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77" autoAdjust="0"/>
    <p:restoredTop sz="94660"/>
  </p:normalViewPr>
  <p:slideViewPr>
    <p:cSldViewPr>
      <p:cViewPr varScale="1">
        <p:scale>
          <a:sx n="124" d="100"/>
          <a:sy n="124" d="100"/>
        </p:scale>
        <p:origin x="128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4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2F29A-CCC8-4DEC-8802-3CD00238032D}" type="datetimeFigureOut">
              <a:rPr lang="ru-RU" smtClean="0"/>
              <a:t>02.03.2022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352804-E6BB-4EFB-A73E-01B96428376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042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52804-E6BB-4EFB-A73E-01B96428376B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35567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352804-E6BB-4EFB-A73E-01B96428376B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32829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5AD60-0FEF-4886-8650-3E07E1C2204A}" type="datetime1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57785-8414-4B58-A842-208194FCD8B7}" type="datetime1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1ADA43-B6E5-4834-8085-694D95E49197}" type="datetime1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800AF6-38DF-4F73-A1F8-28694BEF3A22}" type="datetime1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6BE2C7-BC6E-4BB7-9BC3-9EBB86D44D7D}" type="datetime1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155F5-DA31-40A1-878B-E0E39AACC690}" type="datetime1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247A2-55E4-4978-BC2F-3ABED15A587F}" type="datetime1">
              <a:rPr lang="ru-RU" smtClean="0"/>
              <a:t>02.03.2022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4C27A8-18DD-4202-A3EB-3952277EF15D}" type="datetime1">
              <a:rPr lang="ru-RU" smtClean="0"/>
              <a:t>02.03.2022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F9D1DF-0099-445F-A92A-FBBE1F2A622A}" type="datetime1">
              <a:rPr lang="ru-RU" smtClean="0"/>
              <a:t>02.03.2022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1ABC05-2BFB-456E-B92D-C54FFA1B0FE0}" type="datetime1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ECE545-925C-4BEA-9933-F54F9E005C99}" type="datetime1">
              <a:rPr lang="ru-RU" smtClean="0"/>
              <a:t>02.03.2022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A4681D-7F12-4571-BAD6-6DB289EAABF6}" type="datetime1">
              <a:rPr lang="ru-RU" smtClean="0"/>
              <a:t>02.03.2022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890DD0-1E4F-4EAF-ABC2-5FFF3B5E925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467544" y="2130425"/>
            <a:ext cx="8352928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</a:t>
            </a: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практическое занятие 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7b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267200"/>
            <a:ext cx="6835775" cy="1219200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en-US" sz="2800" b="1" dirty="0">
                <a:solidFill>
                  <a:srgbClr val="009900"/>
                </a:solidFill>
              </a:rPr>
              <a:t>LINQ</a:t>
            </a:r>
            <a:endParaRPr lang="ru-RU" sz="2800" b="1" kern="1200" dirty="0">
              <a:solidFill>
                <a:srgbClr val="009900"/>
              </a:solidFill>
            </a:endParaRP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1800"/>
              <a:t>Дисциплина «Программирование»	В.В. Подбельский, О.В. Максименкова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3365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116632"/>
            <a:ext cx="8229600" cy="57150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(2). Дополнительное задание.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764704"/>
            <a:ext cx="8496944" cy="646331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Заменить оператор, помеченный «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// 1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*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», на оператор «</a:t>
            </a:r>
            <a:r>
              <a:rPr lang="en-US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// </a:t>
            </a:r>
            <a:r>
              <a:rPr lang="ru-RU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2*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» и проанализировать (сравнить) результаты выполнения программы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ru-RU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8667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150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(1). Слова.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11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F81A15-9E18-47E1-BB4E-E6F7DDA747CB}"/>
              </a:ext>
            </a:extLst>
          </p:cNvPr>
          <p:cNvSpPr txBox="1"/>
          <p:nvPr/>
        </p:nvSpPr>
        <p:spPr>
          <a:xfrm>
            <a:off x="143508" y="677515"/>
            <a:ext cx="8856984" cy="59093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Слова по алфавиту - нумеруемая коллекция, пригодная для LINQ: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Words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[]&gt;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source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Ссылка на исходный массив «слов»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Words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source)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Конструктор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.source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source;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GetEnumerator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letters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abcdefghijklmnopqrstuvwxyz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0;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&lt;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letters.Length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resAr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word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source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letters[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] == word[0]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word).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ToArray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resAr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IEnumerable.GetEnumerator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Заглушка!!!"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}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TODO: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исправить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class Words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7919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(2). Метод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Main.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12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E7B6AC3-02DE-4F80-9B56-119BB3838B24}"/>
              </a:ext>
            </a:extLst>
          </p:cNvPr>
          <p:cNvSpPr txBox="1"/>
          <p:nvPr/>
        </p:nvSpPr>
        <p:spPr>
          <a:xfrm>
            <a:off x="99846" y="909799"/>
            <a:ext cx="8964996" cy="59093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test = {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"one"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"two"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"three"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"four"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"five"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"zero"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Words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words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Words(test);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"Названия цифр по алфавиту:"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(var item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words)</a:t>
            </a:r>
          </a:p>
          <a:p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sv-SE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(var el </a:t>
            </a:r>
            <a:r>
              <a:rPr lang="sv-SE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item)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  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Выберем из </a:t>
            </a:r>
            <a:r>
              <a:rPr lang="ru-RU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поcледовательности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 массив слов на букву 'f':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words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s.Length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&gt; 0 &amp;&amp; s[0][0] ==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'f'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"Названия цифр на букву 'f':"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(var item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res)</a:t>
            </a:r>
          </a:p>
          <a:p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sv-SE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(var el </a:t>
            </a:r>
            <a:r>
              <a:rPr lang="sv-SE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item)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Создадим объект, представляющий массивы ключевых слов:   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54589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(3)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Дополнительное задание.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13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D13734-403E-4555-AFF0-22BA43201256}"/>
              </a:ext>
            </a:extLst>
          </p:cNvPr>
          <p:cNvSpPr txBox="1"/>
          <p:nvPr/>
        </p:nvSpPr>
        <p:spPr>
          <a:xfrm>
            <a:off x="457200" y="704596"/>
            <a:ext cx="82296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TODO: 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Прежде чем продолжать наращивать программу,  выведите размер (число элементов)  в  последовательности, представляемой ссылкой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words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и объясните полученное значение.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2F1D568-1916-42F8-B5AF-24D052279381}"/>
              </a:ext>
            </a:extLst>
          </p:cNvPr>
          <p:cNvSpPr txBox="1"/>
          <p:nvPr/>
        </p:nvSpPr>
        <p:spPr>
          <a:xfrm>
            <a:off x="444390" y="1859339"/>
            <a:ext cx="8496944" cy="369331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Создадим объект, представляющий массивы ключевых слов:   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Words keys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Words(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MyLib.keywords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Выберем из </a:t>
            </a:r>
            <a:r>
              <a:rPr lang="ru-RU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поcледовательности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 массив слов на букву 'i':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set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keys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s.Length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&gt; 0 &amp;&amp; s[0][0] ==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'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i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'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"Служебные слова на букву 'i':"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(var item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set)</a:t>
            </a:r>
          </a:p>
          <a:p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sv-SE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(var el </a:t>
            </a:r>
            <a:r>
              <a:rPr lang="sv-SE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item)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7915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(4)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Ключевые слова.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14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6D8087-5E03-4BCF-9504-04DD813D45D9}"/>
              </a:ext>
            </a:extLst>
          </p:cNvPr>
          <p:cNvSpPr txBox="1"/>
          <p:nvPr/>
        </p:nvSpPr>
        <p:spPr>
          <a:xfrm>
            <a:off x="225860" y="662980"/>
            <a:ext cx="8712968" cy="5355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2B91AF"/>
                </a:solidFill>
                <a:latin typeface="Consolas" panose="020B0609020204030204" pitchFamily="49" charset="0"/>
              </a:rPr>
              <a:t>MyLib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keywords = {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"abstract"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"as"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"base"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"bool"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"break"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"byte"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"case"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"catch"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"char"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"checked"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"class"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"const"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"continue"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"decimal"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"default"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pt-BR" sz="1800" dirty="0">
                <a:solidFill>
                  <a:srgbClr val="A31515"/>
                </a:solidFill>
                <a:latin typeface="Consolas" panose="020B0609020204030204" pitchFamily="49" charset="0"/>
              </a:rPr>
              <a:t>"delegate"</a:t>
            </a:r>
            <a:r>
              <a:rPr lang="pt-BR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pt-BR" sz="1800" dirty="0">
                <a:solidFill>
                  <a:srgbClr val="A31515"/>
                </a:solidFill>
                <a:latin typeface="Consolas" panose="020B0609020204030204" pitchFamily="49" charset="0"/>
              </a:rPr>
              <a:t>"do"</a:t>
            </a:r>
            <a:r>
              <a:rPr lang="pt-BR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pt-BR" sz="1800" dirty="0">
                <a:solidFill>
                  <a:srgbClr val="A31515"/>
                </a:solidFill>
                <a:latin typeface="Consolas" panose="020B0609020204030204" pitchFamily="49" charset="0"/>
              </a:rPr>
              <a:t>"double"</a:t>
            </a:r>
            <a:r>
              <a:rPr lang="pt-BR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pt-BR" sz="1800" dirty="0">
                <a:solidFill>
                  <a:srgbClr val="A31515"/>
                </a:solidFill>
                <a:latin typeface="Consolas" panose="020B0609020204030204" pitchFamily="49" charset="0"/>
              </a:rPr>
              <a:t>"else"</a:t>
            </a:r>
            <a:r>
              <a:rPr lang="pt-BR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pt-BR" sz="1800" dirty="0">
                <a:solidFill>
                  <a:srgbClr val="A31515"/>
                </a:solidFill>
                <a:latin typeface="Consolas" panose="020B0609020204030204" pitchFamily="49" charset="0"/>
              </a:rPr>
              <a:t>"enum"</a:t>
            </a:r>
            <a:r>
              <a:rPr lang="pt-BR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"event"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"explicit"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"extern"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"false"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"finally"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"fixed"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"float"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"for"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"foreach"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goto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"if"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"implicit"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"in"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"int"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"interface"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"internal"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"is"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"lock"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"long"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"namespace"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"new"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"null"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"object"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"operator"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"out"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"override"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"params"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"private"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"protected"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"public"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readonly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"ref"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"return"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sbyte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"sealed"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"short"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sizeof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stackalloc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"static"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"string"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"struct"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"switch"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"this"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"throw"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"true"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"try"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typeof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uint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ulong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"unchecked"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"unsafe"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ushort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"using"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"virtual"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"void"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"volatile"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"while"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};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 string[ ]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 class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MyLib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357238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6 (1)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. Радуга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c LINQ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15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5D3CE16-92A7-438C-A02C-6F7CB4522203}"/>
              </a:ext>
            </a:extLst>
          </p:cNvPr>
          <p:cNvSpPr txBox="1"/>
          <p:nvPr/>
        </p:nvSpPr>
        <p:spPr>
          <a:xfrm>
            <a:off x="215516" y="1326720"/>
            <a:ext cx="8712968" cy="45243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Rainbow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GetEnumerator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каждый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охотник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желает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знать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где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сидит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фазан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IEnumerable.GetEnumerator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Заглушка!!!"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; }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TODO: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исправить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class Rainbow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660278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6 (2)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. Метод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Main.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16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32BD38-901E-402B-ABB7-8E298931CA10}"/>
              </a:ext>
            </a:extLst>
          </p:cNvPr>
          <p:cNvSpPr txBox="1"/>
          <p:nvPr/>
        </p:nvSpPr>
        <p:spPr>
          <a:xfrm>
            <a:off x="179512" y="1268760"/>
            <a:ext cx="8784976" cy="480131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Rainbow colors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Rainbow();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Исходная последовательность:"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color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colors)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(color);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"\r\</a:t>
            </a:r>
            <a:r>
              <a:rPr lang="ru-RU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nВыборка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 коротких слов:"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u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z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colors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z.Length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&lt;= 6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z;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color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u)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(color);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ОКОНЧАНИЕ КОДА МЕТОДА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Main()  </a:t>
            </a:r>
            <a:endParaRPr lang="en-US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46152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6 (3).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Упорядочивание.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17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50DFB5-9AC6-4923-97BD-6358C007EA77}"/>
              </a:ext>
            </a:extLst>
          </p:cNvPr>
          <p:cNvSpPr txBox="1"/>
          <p:nvPr/>
        </p:nvSpPr>
        <p:spPr>
          <a:xfrm>
            <a:off x="287524" y="980728"/>
            <a:ext cx="8568952" cy="45243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"\r\</a:t>
            </a:r>
            <a:r>
              <a:rPr lang="ru-RU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nСлова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 упорядочены по длинам:"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&gt; seq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b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colors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orderby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b.Length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b;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color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seq)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(color);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"\r\</a:t>
            </a:r>
            <a:r>
              <a:rPr lang="ru-RU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nСлова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 упорядочены по алфавиту:"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&gt; pre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b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colors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orderby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b.ToString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b;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color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pre)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(color);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"\r\n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Для выхода нажмите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ENTER..."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D9B605-BFAB-456C-9B19-76EBC8BD8042}"/>
              </a:ext>
            </a:extLst>
          </p:cNvPr>
          <p:cNvSpPr txBox="1"/>
          <p:nvPr/>
        </p:nvSpPr>
        <p:spPr>
          <a:xfrm>
            <a:off x="287524" y="5607531"/>
            <a:ext cx="82296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TODO: 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Переписать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LINQ-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запросы из синтаксиса запросов в синтаксис вызовов методов.</a:t>
            </a:r>
          </a:p>
        </p:txBody>
      </p:sp>
    </p:spTree>
    <p:extLst>
      <p:ext uri="{BB962C8B-B14F-4D97-AF65-F5344CB8AC3E}">
        <p14:creationId xmlns:p14="http://schemas.microsoft.com/office/powerpoint/2010/main" val="156886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27957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(1). Класс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Point.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18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E745304-DCC8-490E-8E18-A46EA03D5560}"/>
              </a:ext>
            </a:extLst>
          </p:cNvPr>
          <p:cNvSpPr txBox="1"/>
          <p:nvPr/>
        </p:nvSpPr>
        <p:spPr>
          <a:xfrm>
            <a:off x="179512" y="892063"/>
            <a:ext cx="8640960" cy="5355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Класс "точка на плоскости"   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Point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800" dirty="0">
                <a:solidFill>
                  <a:srgbClr val="2B91AF"/>
                </a:solidFill>
                <a:latin typeface="Consolas" panose="020B0609020204030204" pitchFamily="49" charset="0"/>
              </a:rPr>
              <a:t>Point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fr-FR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 x, </a:t>
            </a:r>
            <a:r>
              <a:rPr lang="fr-FR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 y)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X = x;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Y = y;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X {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Y {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800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 Mod =&gt; </a:t>
            </a:r>
            <a:r>
              <a:rPr lang="fr-FR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Math.Sqrt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(X * X + Y * Y);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fr-FR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Equals(Point other)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=&gt; X ==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other.X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&amp;&amp; Y ==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other.Y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=&gt;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$"x =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{X}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, y =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{Y}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, mod =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{Mod: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G5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1478878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4624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(2)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Класс </a:t>
            </a:r>
            <a:r>
              <a:rPr lang="en-US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PointList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19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B7CB53-D9C3-42DE-9BC9-0E6BA770A5F5}"/>
              </a:ext>
            </a:extLst>
          </p:cNvPr>
          <p:cNvSpPr txBox="1"/>
          <p:nvPr/>
        </p:nvSpPr>
        <p:spPr>
          <a:xfrm>
            <a:off x="179512" y="548680"/>
            <a:ext cx="8784976" cy="618630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Класс - последовательность несовпадающих точек: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2B91AF"/>
                </a:solidFill>
                <a:latin typeface="Consolas" panose="020B0609020204030204" pitchFamily="49" charset="0"/>
              </a:rPr>
              <a:t>PointList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&lt;Point&gt;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List&lt;Point&gt; list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Count {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list.Count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}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Индексатор для класса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PointList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: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Point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index]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=&gt; list[index];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=&gt; list[index] = value; 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Добавлять в список только новые точки: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Add(Point point)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(Point p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list)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p.Equals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(point))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list.Add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(point);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Реализуем члены интерфейсов: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&lt;Point&gt;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GetEnumerator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 { 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PointEnumerator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list.GetEnumerator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();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IEnumerable.GetEnumerator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 =&gt;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GetEnumerator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PointList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1949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Первое знакомство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c LINQ.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5516" y="4005064"/>
            <a:ext cx="8712968" cy="369332"/>
          </a:xfrm>
          <a:prstGeom prst="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Заменить выделенные операторы следующим кодом: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37209" y="2623585"/>
            <a:ext cx="4464496" cy="936104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2</a:t>
            </a:fld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2806A1F-F982-4574-AA9E-87514E04B42C}"/>
              </a:ext>
            </a:extLst>
          </p:cNvPr>
          <p:cNvSpPr txBox="1"/>
          <p:nvPr/>
        </p:nvSpPr>
        <p:spPr>
          <a:xfrm>
            <a:off x="215516" y="919726"/>
            <a:ext cx="8712968" cy="286232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names = {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Маша"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"Вася"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"Наташа"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"Петя"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"Ира"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"Даня"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Array.ForEach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(names,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"======================= Manual: 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str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names)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str.Contains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ш"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(str +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 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8AD56C-0C01-44A4-8ADF-42824222C585}"/>
              </a:ext>
            </a:extLst>
          </p:cNvPr>
          <p:cNvSpPr txBox="1"/>
          <p:nvPr/>
        </p:nvSpPr>
        <p:spPr>
          <a:xfrm>
            <a:off x="215516" y="4524884"/>
            <a:ext cx="8712968" cy="147732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namesWithSh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g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names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g.Contains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ш"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g;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str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namesWithSh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(str +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 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ru-RU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9AC7AA5-E8D7-40E5-B183-AEBE62F50925}"/>
              </a:ext>
            </a:extLst>
          </p:cNvPr>
          <p:cNvSpPr/>
          <p:nvPr/>
        </p:nvSpPr>
        <p:spPr>
          <a:xfrm>
            <a:off x="215516" y="6152700"/>
            <a:ext cx="8712968" cy="646331"/>
          </a:xfrm>
          <a:prstGeom prst="rect">
            <a:avLst/>
          </a:prstGeom>
          <a:ln w="1270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TODO:</a:t>
            </a:r>
            <a:r>
              <a:rPr lang="ru-RU" b="1" dirty="0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Измените запрос, чтобы он возвращал упорядоченные по убыванию длинны строки, содержащие одновременно буквы </a:t>
            </a:r>
            <a:r>
              <a:rPr lang="en-US" dirty="0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dirty="0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ш</a:t>
            </a:r>
            <a:r>
              <a:rPr lang="en-US" dirty="0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dirty="0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dirty="0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dirty="0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en-US" dirty="0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dirty="0">
                <a:solidFill>
                  <a:schemeClr val="tx1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3117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57150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(3)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Класс</a:t>
            </a:r>
            <a:r>
              <a:rPr lang="en-US" sz="2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PointEnumerator</a:t>
            </a:r>
            <a:r>
              <a:rPr lang="ru-RU" sz="2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20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F6CFD2-DAE7-47D5-B4C4-5804ACD205BA}"/>
              </a:ext>
            </a:extLst>
          </p:cNvPr>
          <p:cNvSpPr txBox="1"/>
          <p:nvPr/>
        </p:nvSpPr>
        <p:spPr>
          <a:xfrm>
            <a:off x="225860" y="627067"/>
            <a:ext cx="8712968" cy="618630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Класс-нумератор для последовательности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PointList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: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2B91AF"/>
                </a:solidFill>
                <a:latin typeface="Consolas" panose="020B0609020204030204" pitchFamily="49" charset="0"/>
              </a:rPr>
              <a:t>PointEnumerator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&lt;Point&gt;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PointList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_list;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curIndex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Point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curPoint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Конструктор: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2B91AF"/>
                </a:solidFill>
                <a:latin typeface="Consolas" panose="020B0609020204030204" pitchFamily="49" charset="0"/>
              </a:rPr>
              <a:t>PointEnumerator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PointList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pointList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_list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pointList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curIndex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-1;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curPoint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default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(Point);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MoveNext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Проверка достижения конца коллекции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(++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curIndex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&gt;= _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list.Count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Сделать текущим следующий элемент последовательности: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curPoint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_list[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curIndex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ОКОНЧАНИЕ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class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PointEnumerator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64770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63272" cy="490066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(4)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Класс</a:t>
            </a:r>
            <a:r>
              <a:rPr lang="en-US" sz="2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PointEnumerator</a:t>
            </a:r>
            <a:r>
              <a:rPr lang="ru-RU" sz="2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(продолжение).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21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47E286B-C43F-4C1B-9F90-EE227BB50CD4}"/>
              </a:ext>
            </a:extLst>
          </p:cNvPr>
          <p:cNvSpPr txBox="1"/>
          <p:nvPr/>
        </p:nvSpPr>
        <p:spPr>
          <a:xfrm>
            <a:off x="457200" y="892063"/>
            <a:ext cx="8363272" cy="369331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ОКОНЧАНИЕ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Установить итератор в начало последовательности: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Reset() {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curIndex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-1;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Заглушка для не реализованного члена интерфейса </a:t>
            </a:r>
            <a:r>
              <a:rPr lang="ru-RU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IEnumerator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:  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IDisposable.Dispose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 {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Свойство для возврата текущего элемента последовательности: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Point Current =&gt;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curPoint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Свойство для возврата текущего элемента последовательности: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IEnumerator.Current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=&gt; Current;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320511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19113" y="44624"/>
            <a:ext cx="8229600" cy="504354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(5). Метод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Main.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22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433D4DB-44C0-409B-A26E-16DDF8207EF6}"/>
              </a:ext>
            </a:extLst>
          </p:cNvPr>
          <p:cNvSpPr txBox="1"/>
          <p:nvPr/>
        </p:nvSpPr>
        <p:spPr>
          <a:xfrm>
            <a:off x="241425" y="548978"/>
            <a:ext cx="8784976" cy="618630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PointList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set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PointList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set.Add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Point(4, 5));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set.Add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Point(4, 5));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set.Add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Point(4, 5));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set.Add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Point(7, 1));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set.Add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Point(7, 2));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set.Add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Point(5, 2));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set.Add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Point(7, 2));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"Список точек на плоскости:"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(Point p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set)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p.ToString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Обработка списка в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LINQ-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запросах: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&lt;Point&gt;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newList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v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set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orderby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v.Mod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v;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ru-RU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set.OrderBy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(d =&gt; </a:t>
            </a:r>
            <a:r>
              <a:rPr lang="ru-RU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d.Mod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);  // аналог приведенного запроса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ОКОНЧАНИЕ КОДА МЕТОДА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Main()</a:t>
            </a:r>
            <a:endParaRPr lang="en-US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276791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26368" y="116632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(6). Метод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Main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(продолжение)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23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521533B-EE7F-4107-BB3B-A9EAF9D59467}"/>
              </a:ext>
            </a:extLst>
          </p:cNvPr>
          <p:cNvSpPr txBox="1"/>
          <p:nvPr/>
        </p:nvSpPr>
        <p:spPr>
          <a:xfrm>
            <a:off x="323528" y="892063"/>
            <a:ext cx="8640960" cy="369331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ОКОНЧАНИЕ КОДА МЕТОДА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Main()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"Список упорядоченных точек:"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(Point p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newList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p.ToString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set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r.Mod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&gt; 7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r;</a:t>
            </a:r>
          </a:p>
          <a:p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res.GetType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());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"Список точек c модулем большим 7:"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(Point p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p.ToString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C383AA-79EE-4E8B-98CB-DA12D5EAC858}"/>
              </a:ext>
            </a:extLst>
          </p:cNvPr>
          <p:cNvSpPr txBox="1"/>
          <p:nvPr/>
        </p:nvSpPr>
        <p:spPr>
          <a:xfrm>
            <a:off x="338318" y="4710043"/>
            <a:ext cx="8640959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TODO: 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endParaRPr lang="en-US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1)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Заменить явное определение класса-нумератора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PointEnumerator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для последовательности </a:t>
            </a:r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PointList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итераторами, разместив их в методах </a:t>
            </a:r>
            <a:r>
              <a:rPr lang="en-US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GetEnumerator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()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определенных в классе </a:t>
            </a:r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PointList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en-US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endParaRPr lang="ru-RU" b="1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2)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Откажитесь от использования </a:t>
            </a:r>
            <a:r>
              <a:rPr lang="en-US" sz="1800" dirty="0" err="1">
                <a:solidFill>
                  <a:srgbClr val="2B91AF"/>
                </a:solidFill>
                <a:latin typeface="Consolas" panose="020B0609020204030204" pitchFamily="49" charset="0"/>
              </a:rPr>
              <a:t>PointEnumerator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– замените его на реализацию </a:t>
            </a:r>
            <a:r>
              <a:rPr lang="ru-RU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перечислителя</a:t>
            </a:r>
            <a:r>
              <a:rPr lang="ru-RU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из списка </a:t>
            </a:r>
            <a:r>
              <a:rPr lang="en-US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List&lt;T&gt;.</a:t>
            </a:r>
            <a:endParaRPr lang="ru-RU" dirty="0"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9540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(1)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Сумма цифр числа.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3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AB1DE3-8319-448B-85A8-FA71A90AC200}"/>
              </a:ext>
            </a:extLst>
          </p:cNvPr>
          <p:cNvSpPr txBox="1"/>
          <p:nvPr/>
        </p:nvSpPr>
        <p:spPr>
          <a:xfrm>
            <a:off x="215516" y="836712"/>
            <a:ext cx="8712968" cy="563231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System.Linq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Select, Aggregate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System.Collections.Generic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IEnumerable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&lt;T&gt;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namespace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Task02_FiguresSum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Рекурсивная функция подсчета суммы цифр числа: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FigSum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k)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(k / 10 == 0)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k;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FigSum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(k / 10) + k % 10;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Обобщенная функция печати элементов последовательности: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fr-FR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PrintSeries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fr-FR" sz="1800" dirty="0">
                <a:solidFill>
                  <a:srgbClr val="2B91AF"/>
                </a:solidFill>
                <a:latin typeface="Consolas" panose="020B0609020204030204" pitchFamily="49" charset="0"/>
              </a:rPr>
              <a:t>T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fr-FR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IEnumerable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&lt;T&gt; </a:t>
            </a:r>
            <a:r>
              <a:rPr lang="fr-FR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ser</a:t>
            </a:r>
            <a:r>
              <a:rPr lang="fr-FR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line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ser.Select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(x =&gt;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x.ToString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()).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Aggregate((a, b) =&gt; a +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"\t"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+ b);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(line);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КОД МЕТОДА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Main()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912716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(2)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Метод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Main.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4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4602E55-BAB8-4A76-B2F8-F7581F40C560}"/>
              </a:ext>
            </a:extLst>
          </p:cNvPr>
          <p:cNvSpPr txBox="1"/>
          <p:nvPr/>
        </p:nvSpPr>
        <p:spPr>
          <a:xfrm>
            <a:off x="323528" y="1169062"/>
            <a:ext cx="8640960" cy="31393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row = { 543, 67, 234, 765 };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Исходный массив:"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PrintSeries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(row);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"Суммы цифр элементов массива: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series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row.Select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(x =&gt;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FigSum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(x));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PrintSeries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(series);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series.Sum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(x =&gt; x);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Общая сумма цифр =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res);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7671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(3). Дополнительное задание.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7927" y="1196752"/>
            <a:ext cx="8435280" cy="120032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TODO: 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Замените в методе </a:t>
            </a:r>
            <a:r>
              <a:rPr lang="en-US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PrintSeries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&lt;T&gt;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обращение к методу  </a:t>
            </a:r>
          </a:p>
          <a:p>
            <a:pPr algn="just"/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Aggregate((a, b) =&gt; a + "\t" + b)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через ссылку на объект-последовательность на непосредственный вызов статического метода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Aggregate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(), принадлежащего классу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Enumerable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0153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(1)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 LINQ 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и анонимные типы.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6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CD2A22-B85F-4CE2-ACC5-3A3498B8F2BC}"/>
              </a:ext>
            </a:extLst>
          </p:cNvPr>
          <p:cNvSpPr txBox="1"/>
          <p:nvPr/>
        </p:nvSpPr>
        <p:spPr>
          <a:xfrm>
            <a:off x="390364" y="980728"/>
            <a:ext cx="8363272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Рекурсивная функция для выделения цифр числа: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Figures(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k)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(k / 10 == 0) 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k.ToString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Figures(k / 10) +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 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+ k % 10;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6961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76064"/>
          </a:xfrm>
        </p:spPr>
        <p:txBody>
          <a:bodyPr>
            <a:normAutofit/>
          </a:bodyPr>
          <a:lstStyle/>
          <a:p>
            <a:r>
              <a:rPr lang="ru-RU" sz="2800" b="1" dirty="0"/>
              <a:t>Задача </a:t>
            </a:r>
            <a:r>
              <a:rPr lang="en-US" sz="2800" b="1" dirty="0"/>
              <a:t>3</a:t>
            </a:r>
            <a:r>
              <a:rPr lang="ru-RU" sz="2800" b="1" dirty="0"/>
              <a:t> (2)</a:t>
            </a:r>
            <a:r>
              <a:rPr lang="en-US" sz="2800" b="1" dirty="0"/>
              <a:t>.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Метод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Main.</a:t>
            </a:r>
            <a:endParaRPr lang="ru-RU" sz="2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7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922EE3D-0B57-4A97-B589-59C45ECCD089}"/>
              </a:ext>
            </a:extLst>
          </p:cNvPr>
          <p:cNvSpPr txBox="1"/>
          <p:nvPr/>
        </p:nvSpPr>
        <p:spPr>
          <a:xfrm>
            <a:off x="107504" y="889843"/>
            <a:ext cx="8928992" cy="59093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КОД #region </a:t>
            </a:r>
            <a:r>
              <a:rPr lang="ru-RU" sz="1800" dirty="0" err="1">
                <a:solidFill>
                  <a:srgbClr val="008000"/>
                </a:solidFill>
                <a:latin typeface="Consolas" panose="020B0609020204030204" pitchFamily="49" charset="0"/>
              </a:rPr>
              <a:t>numbers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 - массив объектов анонимного типа</a:t>
            </a:r>
            <a:endParaRPr lang="en-US" sz="1800" dirty="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"Объекты анонимного типа:"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(var rec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numbers)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(rec);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{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цикл для повторения решения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numb;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"Введите целое не отрицательное число: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numb));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 = 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f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Figures(numb).Split(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' '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from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n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numbers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n.value.ToString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 == f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select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n.name)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.Aggregate((x, y) =&gt;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x.ToString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 +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 + 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y.ToString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Названия цифр числа: \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r\n"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+ res);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"Для выхода нажмите клавишу ESC"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Console.ReadKey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).Key !=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ConsoleKey.Escape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16074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(3)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Дополнительное задание.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8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A926E3-0A93-4EDB-8F4B-D97156F0E034}"/>
              </a:ext>
            </a:extLst>
          </p:cNvPr>
          <p:cNvSpPr txBox="1"/>
          <p:nvPr/>
        </p:nvSpPr>
        <p:spPr>
          <a:xfrm>
            <a:off x="244621" y="5147899"/>
            <a:ext cx="858767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TODO: 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Замените обращение к методу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Aggregate((a, b) =&gt; a + "\t" + b)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через ссылку на объект-последовательность на непосредственный вызов статического метода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Aggregate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(), принадлежащего классу </a:t>
            </a: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Enumerable</a:t>
            </a:r>
            <a:r>
              <a:rPr lang="ru-RU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ru-RU" b="1" dirty="0">
              <a:solidFill>
                <a:srgbClr val="0070C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3C84A8-A1BA-41A0-8453-7EE7BE904819}"/>
              </a:ext>
            </a:extLst>
          </p:cNvPr>
          <p:cNvSpPr txBox="1"/>
          <p:nvPr/>
        </p:nvSpPr>
        <p:spPr>
          <a:xfrm>
            <a:off x="278160" y="980728"/>
            <a:ext cx="8587679" cy="3970318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808080"/>
                </a:solidFill>
                <a:latin typeface="Consolas" panose="020B0609020204030204" pitchFamily="49" charset="0"/>
              </a:rPr>
              <a:t>#region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numbers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- массив объектов анонимного типа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numbers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{value = 0, name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нуль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{value = 1, name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один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{value = 2, name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два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{value = 3, name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три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{value = 4, name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четыре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{value = 5, name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пять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{value = 6, name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шесть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{value = 7, name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семь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{value = 8, name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восемь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},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{value = 9, name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девять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};</a:t>
            </a:r>
          </a:p>
          <a:p>
            <a:r>
              <a:rPr lang="en-US" sz="1800" dirty="0">
                <a:solidFill>
                  <a:srgbClr val="808080"/>
                </a:solidFill>
                <a:latin typeface="Consolas" panose="020B0609020204030204" pitchFamily="49" charset="0"/>
              </a:rPr>
              <a:t>#endregion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20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9208" y="116632"/>
            <a:ext cx="8229600" cy="571500"/>
          </a:xfrm>
        </p:spPr>
        <p:txBody>
          <a:bodyPr>
            <a:normAutofit/>
          </a:bodyPr>
          <a:lstStyle/>
          <a:p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(1). Время исполнения запроса.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890DD0-1E4F-4EAF-ABC2-5FFF3B5E925A}" type="slidenum">
              <a:rPr lang="ru-RU" smtClean="0"/>
              <a:t>9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CF5F68-CBA3-4B58-974D-A4C2BE04D474}"/>
              </a:ext>
            </a:extLst>
          </p:cNvPr>
          <p:cNvSpPr txBox="1"/>
          <p:nvPr/>
        </p:nvSpPr>
        <p:spPr>
          <a:xfrm>
            <a:off x="215516" y="889843"/>
            <a:ext cx="8712968" cy="535531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[] numb = {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"132-11-43"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"342 11 23"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"132-36-39"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Запрос с отложенным исполнением: 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numb.Where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(p =&gt;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p.StartsWith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"132"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));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 1*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Запрос с непосредственным исполнением:  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FF0000"/>
                </a:solidFill>
                <a:latin typeface="Consolas" panose="020B0609020204030204" pitchFamily="49" charset="0"/>
              </a:rPr>
              <a:t>// var res = </a:t>
            </a:r>
            <a:r>
              <a:rPr lang="en-US" sz="18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numb.Where</a:t>
            </a:r>
            <a:r>
              <a:rPr lang="en-US" sz="1800" b="1" dirty="0">
                <a:solidFill>
                  <a:srgbClr val="FF0000"/>
                </a:solidFill>
                <a:latin typeface="Consolas" panose="020B0609020204030204" pitchFamily="49" charset="0"/>
              </a:rPr>
              <a:t>(p =&gt; </a:t>
            </a:r>
            <a:r>
              <a:rPr lang="en-US" sz="18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p.StartsWith</a:t>
            </a:r>
            <a:r>
              <a:rPr lang="en-US" sz="1800" b="1" dirty="0">
                <a:solidFill>
                  <a:srgbClr val="FF0000"/>
                </a:solidFill>
                <a:latin typeface="Consolas" panose="020B0609020204030204" pitchFamily="49" charset="0"/>
              </a:rPr>
              <a:t>("132")).</a:t>
            </a:r>
            <a:r>
              <a:rPr lang="en-US" sz="18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ToArray</a:t>
            </a:r>
            <a:r>
              <a:rPr lang="en-US" sz="1800" b="1" dirty="0">
                <a:solidFill>
                  <a:srgbClr val="FF0000"/>
                </a:solidFill>
                <a:latin typeface="Consolas" panose="020B0609020204030204" pitchFamily="49" charset="0"/>
              </a:rPr>
              <a:t>();   // 2*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"Выбраны из последовательности: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sv-SE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(var r </a:t>
            </a:r>
            <a:r>
              <a:rPr lang="sv-SE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(r);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numb[2]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"111-32-76"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"После изменения источника данных: 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sv-SE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(var r </a:t>
            </a:r>
            <a:r>
              <a:rPr lang="sv-SE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sv-SE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(r);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2347526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6721</TotalTime>
  <Words>2998</Words>
  <Application>Microsoft Office PowerPoint</Application>
  <PresentationFormat>Экран (4:3)</PresentationFormat>
  <Paragraphs>403</Paragraphs>
  <Slides>23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Consolas</vt:lpstr>
      <vt:lpstr>Тема Office</vt:lpstr>
      <vt:lpstr>Модуль 3, практическое занятие 7b</vt:lpstr>
      <vt:lpstr>Задача 1. Первое знакомство c LINQ.</vt:lpstr>
      <vt:lpstr>Задача 2 (1). Сумма цифр числа.</vt:lpstr>
      <vt:lpstr>Задача 2 (2). Метод Main.</vt:lpstr>
      <vt:lpstr>Задача 2 (3). Дополнительное задание.</vt:lpstr>
      <vt:lpstr>Задача 3 (1). LINQ и анонимные типы.</vt:lpstr>
      <vt:lpstr>Задача 3 (2). Метод Main.</vt:lpstr>
      <vt:lpstr>Задача 3 (3). Дополнительное задание. </vt:lpstr>
      <vt:lpstr>Задача 4 (1). Время исполнения запроса.</vt:lpstr>
      <vt:lpstr>Задача 4 (2). Дополнительное задание. </vt:lpstr>
      <vt:lpstr>Задача 5 (1). Слова.</vt:lpstr>
      <vt:lpstr>Задача 5 (2). Метод Main.</vt:lpstr>
      <vt:lpstr>Задача 5 (3). Дополнительное задание. </vt:lpstr>
      <vt:lpstr>Задача 5 (4). Ключевые слова.</vt:lpstr>
      <vt:lpstr>Задача 6 (1). Радуга c LINQ.</vt:lpstr>
      <vt:lpstr>Задача 6 (2). Метод Main.</vt:lpstr>
      <vt:lpstr>Задача 6 (3). Упорядочивание.</vt:lpstr>
      <vt:lpstr>Задача 7 (1). Класс Point.</vt:lpstr>
      <vt:lpstr>Задача 7 (2). Класс PointList.</vt:lpstr>
      <vt:lpstr>Задача 7 (3). Класс PointEnumerator.</vt:lpstr>
      <vt:lpstr>Задача 7 (4). Класс PointEnumerator (продолжение).</vt:lpstr>
      <vt:lpstr>Задача 7 (5). Метод Main.</vt:lpstr>
      <vt:lpstr>Задача 7 (6). Метод Main (продолжение).</vt:lpstr>
    </vt:vector>
  </TitlesOfParts>
  <Company>ГУ-ВШЭ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Student</dc:creator>
  <cp:lastModifiedBy>Дударев Виктор Анатольевич</cp:lastModifiedBy>
  <cp:revision>137</cp:revision>
  <dcterms:created xsi:type="dcterms:W3CDTF">2013-05-06T07:45:39Z</dcterms:created>
  <dcterms:modified xsi:type="dcterms:W3CDTF">2022-03-02T07:54:31Z</dcterms:modified>
</cp:coreProperties>
</file>